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68.xml" ContentType="application/vnd.openxmlformats-officedocument.presentationml.notesSlide+xml"/>
  <Override PartName="/ppt/ink/ink11.xml" ContentType="application/inkml+xml"/>
  <Override PartName="/ppt/ink/ink12.xml" ContentType="application/inkml+xml"/>
  <Override PartName="/ppt/notesSlides/notesSlide69.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56.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heme/themeOverride1.xml" ContentType="application/vnd.openxmlformats-officedocument.themeOverr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theme/themeOverride2.xml" ContentType="application/vnd.openxmlformats-officedocument.themeOverr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theme/themeOverride3.xml" ContentType="application/vnd.openxmlformats-officedocument.themeOverr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heme/themeOverride4.xml" ContentType="application/vnd.openxmlformats-officedocument.themeOverr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theme/themeOverride5.xml" ContentType="application/vnd.openxmlformats-officedocument.themeOverr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theme/themeOverride6.xml" ContentType="application/vnd.openxmlformats-officedocument.themeOverr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79" r:id="rId2"/>
  </p:sldMasterIdLst>
  <p:notesMasterIdLst>
    <p:notesMasterId r:id="rId381"/>
  </p:notesMasterIdLst>
  <p:handoutMasterIdLst>
    <p:handoutMasterId r:id="rId382"/>
  </p:handoutMasterIdLst>
  <p:sldIdLst>
    <p:sldId id="2150" r:id="rId3"/>
    <p:sldId id="695" r:id="rId4"/>
    <p:sldId id="1775" r:id="rId5"/>
    <p:sldId id="1919" r:id="rId6"/>
    <p:sldId id="2188" r:id="rId7"/>
    <p:sldId id="305" r:id="rId8"/>
    <p:sldId id="304" r:id="rId9"/>
    <p:sldId id="257" r:id="rId10"/>
    <p:sldId id="301" r:id="rId11"/>
    <p:sldId id="261" r:id="rId12"/>
    <p:sldId id="262" r:id="rId13"/>
    <p:sldId id="263" r:id="rId14"/>
    <p:sldId id="264" r:id="rId15"/>
    <p:sldId id="265" r:id="rId16"/>
    <p:sldId id="302" r:id="rId17"/>
    <p:sldId id="303" r:id="rId18"/>
    <p:sldId id="267" r:id="rId19"/>
    <p:sldId id="268" r:id="rId20"/>
    <p:sldId id="270" r:id="rId21"/>
    <p:sldId id="586" r:id="rId22"/>
    <p:sldId id="271" r:id="rId23"/>
    <p:sldId id="278" r:id="rId24"/>
    <p:sldId id="306" r:id="rId25"/>
    <p:sldId id="308" r:id="rId26"/>
    <p:sldId id="315" r:id="rId27"/>
    <p:sldId id="309" r:id="rId28"/>
    <p:sldId id="317" r:id="rId29"/>
    <p:sldId id="316" r:id="rId30"/>
    <p:sldId id="318" r:id="rId31"/>
    <p:sldId id="320" r:id="rId32"/>
    <p:sldId id="593" r:id="rId33"/>
    <p:sldId id="321" r:id="rId34"/>
    <p:sldId id="326" r:id="rId35"/>
    <p:sldId id="310" r:id="rId36"/>
    <p:sldId id="1920" r:id="rId37"/>
    <p:sldId id="1921" r:id="rId38"/>
    <p:sldId id="322" r:id="rId39"/>
    <p:sldId id="327" r:id="rId40"/>
    <p:sldId id="1927" r:id="rId41"/>
    <p:sldId id="1928" r:id="rId42"/>
    <p:sldId id="1929" r:id="rId43"/>
    <p:sldId id="1930" r:id="rId44"/>
    <p:sldId id="282" r:id="rId45"/>
    <p:sldId id="588" r:id="rId46"/>
    <p:sldId id="1923" r:id="rId47"/>
    <p:sldId id="591" r:id="rId48"/>
    <p:sldId id="277" r:id="rId49"/>
    <p:sldId id="280" r:id="rId50"/>
    <p:sldId id="281" r:id="rId51"/>
    <p:sldId id="519" r:id="rId52"/>
    <p:sldId id="520" r:id="rId53"/>
    <p:sldId id="521" r:id="rId54"/>
    <p:sldId id="323" r:id="rId55"/>
    <p:sldId id="515" r:id="rId56"/>
    <p:sldId id="364" r:id="rId57"/>
    <p:sldId id="328" r:id="rId58"/>
    <p:sldId id="1935" r:id="rId59"/>
    <p:sldId id="1936" r:id="rId60"/>
    <p:sldId id="1937" r:id="rId61"/>
    <p:sldId id="1933" r:id="rId62"/>
    <p:sldId id="1931" r:id="rId63"/>
    <p:sldId id="1932" r:id="rId64"/>
    <p:sldId id="1934" r:id="rId65"/>
    <p:sldId id="2134" r:id="rId66"/>
    <p:sldId id="367" r:id="rId67"/>
    <p:sldId id="1940" r:id="rId68"/>
    <p:sldId id="287" r:id="rId69"/>
    <p:sldId id="1941" r:id="rId70"/>
    <p:sldId id="1938" r:id="rId71"/>
    <p:sldId id="329" r:id="rId72"/>
    <p:sldId id="330" r:id="rId73"/>
    <p:sldId id="331" r:id="rId74"/>
    <p:sldId id="335" r:id="rId75"/>
    <p:sldId id="1939" r:id="rId76"/>
    <p:sldId id="337" r:id="rId77"/>
    <p:sldId id="2184" r:id="rId78"/>
    <p:sldId id="2187" r:id="rId79"/>
    <p:sldId id="2152" r:id="rId80"/>
    <p:sldId id="1942" r:id="rId81"/>
    <p:sldId id="554" r:id="rId82"/>
    <p:sldId id="1944" r:id="rId83"/>
    <p:sldId id="1943" r:id="rId84"/>
    <p:sldId id="369" r:id="rId85"/>
    <p:sldId id="1953" r:id="rId86"/>
    <p:sldId id="332" r:id="rId87"/>
    <p:sldId id="1949" r:id="rId88"/>
    <p:sldId id="1950" r:id="rId89"/>
    <p:sldId id="1946" r:id="rId90"/>
    <p:sldId id="1947" r:id="rId91"/>
    <p:sldId id="1948" r:id="rId92"/>
    <p:sldId id="1954" r:id="rId93"/>
    <p:sldId id="1951" r:id="rId94"/>
    <p:sldId id="1945" r:id="rId95"/>
    <p:sldId id="334" r:id="rId96"/>
    <p:sldId id="555" r:id="rId97"/>
    <p:sldId id="2135" r:id="rId98"/>
    <p:sldId id="545" r:id="rId99"/>
    <p:sldId id="546" r:id="rId100"/>
    <p:sldId id="547" r:id="rId101"/>
    <p:sldId id="549" r:id="rId102"/>
    <p:sldId id="1957" r:id="rId103"/>
    <p:sldId id="1956" r:id="rId104"/>
    <p:sldId id="551" r:id="rId105"/>
    <p:sldId id="553" r:id="rId106"/>
    <p:sldId id="1955" r:id="rId107"/>
    <p:sldId id="2136" r:id="rId108"/>
    <p:sldId id="2165" r:id="rId109"/>
    <p:sldId id="2154" r:id="rId110"/>
    <p:sldId id="556" r:id="rId111"/>
    <p:sldId id="370" r:id="rId112"/>
    <p:sldId id="290" r:id="rId113"/>
    <p:sldId id="1958" r:id="rId114"/>
    <p:sldId id="292" r:id="rId115"/>
    <p:sldId id="1959" r:id="rId116"/>
    <p:sldId id="1961" r:id="rId117"/>
    <p:sldId id="1960" r:id="rId118"/>
    <p:sldId id="1962" r:id="rId119"/>
    <p:sldId id="1963" r:id="rId120"/>
    <p:sldId id="2137" r:id="rId121"/>
    <p:sldId id="372" r:id="rId122"/>
    <p:sldId id="1970" r:id="rId123"/>
    <p:sldId id="338" r:id="rId124"/>
    <p:sldId id="1966" r:id="rId125"/>
    <p:sldId id="2141" r:id="rId126"/>
    <p:sldId id="373" r:id="rId127"/>
    <p:sldId id="1967" r:id="rId128"/>
    <p:sldId id="1968" r:id="rId129"/>
    <p:sldId id="2138" r:id="rId130"/>
    <p:sldId id="2160" r:id="rId131"/>
    <p:sldId id="2159" r:id="rId132"/>
    <p:sldId id="296" r:id="rId133"/>
    <p:sldId id="2162" r:id="rId134"/>
    <p:sldId id="1972" r:id="rId135"/>
    <p:sldId id="339" r:id="rId136"/>
    <p:sldId id="2163" r:id="rId137"/>
    <p:sldId id="2156" r:id="rId138"/>
    <p:sldId id="340" r:id="rId139"/>
    <p:sldId id="2157" r:id="rId140"/>
    <p:sldId id="1974" r:id="rId141"/>
    <p:sldId id="1975" r:id="rId142"/>
    <p:sldId id="1976" r:id="rId143"/>
    <p:sldId id="1977" r:id="rId144"/>
    <p:sldId id="1978" r:id="rId145"/>
    <p:sldId id="2158" r:id="rId146"/>
    <p:sldId id="2139" r:id="rId147"/>
    <p:sldId id="1983" r:id="rId148"/>
    <p:sldId id="1984" r:id="rId149"/>
    <p:sldId id="299" r:id="rId150"/>
    <p:sldId id="1990" r:id="rId151"/>
    <p:sldId id="343" r:id="rId152"/>
    <p:sldId id="1980" r:id="rId153"/>
    <p:sldId id="1982" r:id="rId154"/>
    <p:sldId id="1981" r:id="rId155"/>
    <p:sldId id="345" r:id="rId156"/>
    <p:sldId id="1991" r:id="rId157"/>
    <p:sldId id="1992" r:id="rId158"/>
    <p:sldId id="2164" r:id="rId159"/>
    <p:sldId id="347" r:id="rId160"/>
    <p:sldId id="522" r:id="rId161"/>
    <p:sldId id="510" r:id="rId162"/>
    <p:sldId id="511" r:id="rId163"/>
    <p:sldId id="2019" r:id="rId164"/>
    <p:sldId id="512" r:id="rId165"/>
    <p:sldId id="1979" r:id="rId166"/>
    <p:sldId id="2140" r:id="rId167"/>
    <p:sldId id="2166" r:id="rId168"/>
    <p:sldId id="2167" r:id="rId169"/>
    <p:sldId id="585" r:id="rId170"/>
    <p:sldId id="389" r:id="rId171"/>
    <p:sldId id="390" r:id="rId172"/>
    <p:sldId id="1995" r:id="rId173"/>
    <p:sldId id="1996" r:id="rId174"/>
    <p:sldId id="391" r:id="rId175"/>
    <p:sldId id="392" r:id="rId176"/>
    <p:sldId id="1998" r:id="rId177"/>
    <p:sldId id="394" r:id="rId178"/>
    <p:sldId id="1999" r:id="rId179"/>
    <p:sldId id="1993" r:id="rId180"/>
    <p:sldId id="1994" r:id="rId181"/>
    <p:sldId id="2002" r:id="rId182"/>
    <p:sldId id="2006" r:id="rId183"/>
    <p:sldId id="1997" r:id="rId184"/>
    <p:sldId id="2000" r:id="rId185"/>
    <p:sldId id="2001" r:id="rId186"/>
    <p:sldId id="2005" r:id="rId187"/>
    <p:sldId id="2004" r:id="rId188"/>
    <p:sldId id="2003" r:id="rId189"/>
    <p:sldId id="2142" r:id="rId190"/>
    <p:sldId id="560" r:id="rId191"/>
    <p:sldId id="561" r:id="rId192"/>
    <p:sldId id="564" r:id="rId193"/>
    <p:sldId id="565" r:id="rId194"/>
    <p:sldId id="2007" r:id="rId195"/>
    <p:sldId id="566" r:id="rId196"/>
    <p:sldId id="567" r:id="rId197"/>
    <p:sldId id="2016" r:id="rId198"/>
    <p:sldId id="2015" r:id="rId199"/>
    <p:sldId id="2013" r:id="rId200"/>
    <p:sldId id="2011" r:id="rId201"/>
    <p:sldId id="2010" r:id="rId202"/>
    <p:sldId id="2014" r:id="rId203"/>
    <p:sldId id="2012" r:id="rId204"/>
    <p:sldId id="2017" r:id="rId205"/>
    <p:sldId id="2018" r:id="rId206"/>
    <p:sldId id="2168" r:id="rId207"/>
    <p:sldId id="2169" r:id="rId208"/>
    <p:sldId id="569" r:id="rId209"/>
    <p:sldId id="2020" r:id="rId210"/>
    <p:sldId id="571" r:id="rId211"/>
    <p:sldId id="572" r:id="rId212"/>
    <p:sldId id="575" r:id="rId213"/>
    <p:sldId id="2023" r:id="rId214"/>
    <p:sldId id="2024" r:id="rId215"/>
    <p:sldId id="2025" r:id="rId216"/>
    <p:sldId id="576" r:id="rId217"/>
    <p:sldId id="2028" r:id="rId218"/>
    <p:sldId id="2029" r:id="rId219"/>
    <p:sldId id="2030" r:id="rId220"/>
    <p:sldId id="2031" r:id="rId221"/>
    <p:sldId id="2022" r:id="rId222"/>
    <p:sldId id="2021" r:id="rId223"/>
    <p:sldId id="2143" r:id="rId224"/>
    <p:sldId id="577" r:id="rId225"/>
    <p:sldId id="578" r:id="rId226"/>
    <p:sldId id="580" r:id="rId227"/>
    <p:sldId id="583" r:id="rId228"/>
    <p:sldId id="2032" r:id="rId229"/>
    <p:sldId id="584" r:id="rId230"/>
    <p:sldId id="2033" r:id="rId231"/>
    <p:sldId id="2066" r:id="rId232"/>
    <p:sldId id="2034" r:id="rId233"/>
    <p:sldId id="2144" r:id="rId234"/>
    <p:sldId id="2170" r:id="rId235"/>
    <p:sldId id="2171" r:id="rId236"/>
    <p:sldId id="451" r:id="rId237"/>
    <p:sldId id="453" r:id="rId238"/>
    <p:sldId id="2042" r:id="rId239"/>
    <p:sldId id="455" r:id="rId240"/>
    <p:sldId id="457" r:id="rId241"/>
    <p:sldId id="2040" r:id="rId242"/>
    <p:sldId id="2043" r:id="rId243"/>
    <p:sldId id="2044" r:id="rId244"/>
    <p:sldId id="458" r:id="rId245"/>
    <p:sldId id="2041" r:id="rId246"/>
    <p:sldId id="460" r:id="rId247"/>
    <p:sldId id="2048" r:id="rId248"/>
    <p:sldId id="2049" r:id="rId249"/>
    <p:sldId id="462" r:id="rId250"/>
    <p:sldId id="464" r:id="rId251"/>
    <p:sldId id="2056" r:id="rId252"/>
    <p:sldId id="2054" r:id="rId253"/>
    <p:sldId id="2057" r:id="rId254"/>
    <p:sldId id="2058" r:id="rId255"/>
    <p:sldId id="2059" r:id="rId256"/>
    <p:sldId id="2060" r:id="rId257"/>
    <p:sldId id="2061" r:id="rId258"/>
    <p:sldId id="2055" r:id="rId259"/>
    <p:sldId id="2037" r:id="rId260"/>
    <p:sldId id="2070" r:id="rId261"/>
    <p:sldId id="2173" r:id="rId262"/>
    <p:sldId id="2172" r:id="rId263"/>
    <p:sldId id="483" r:id="rId264"/>
    <p:sldId id="485" r:id="rId265"/>
    <p:sldId id="488" r:id="rId266"/>
    <p:sldId id="2071" r:id="rId267"/>
    <p:sldId id="489" r:id="rId268"/>
    <p:sldId id="2072" r:id="rId269"/>
    <p:sldId id="2073" r:id="rId270"/>
    <p:sldId id="2074" r:id="rId271"/>
    <p:sldId id="2075" r:id="rId272"/>
    <p:sldId id="2076" r:id="rId273"/>
    <p:sldId id="2077" r:id="rId274"/>
    <p:sldId id="395" r:id="rId275"/>
    <p:sldId id="1924" r:id="rId276"/>
    <p:sldId id="2081" r:id="rId277"/>
    <p:sldId id="2082" r:id="rId278"/>
    <p:sldId id="2084" r:id="rId279"/>
    <p:sldId id="2177" r:id="rId280"/>
    <p:sldId id="396" r:id="rId281"/>
    <p:sldId id="2078" r:id="rId282"/>
    <p:sldId id="2079" r:id="rId283"/>
    <p:sldId id="2080" r:id="rId284"/>
    <p:sldId id="397" r:id="rId285"/>
    <p:sldId id="2083" r:id="rId286"/>
    <p:sldId id="2085" r:id="rId287"/>
    <p:sldId id="2086" r:id="rId288"/>
    <p:sldId id="2087" r:id="rId289"/>
    <p:sldId id="2088" r:id="rId290"/>
    <p:sldId id="2145" r:id="rId291"/>
    <p:sldId id="400" r:id="rId292"/>
    <p:sldId id="401" r:id="rId293"/>
    <p:sldId id="403" r:id="rId294"/>
    <p:sldId id="405" r:id="rId295"/>
    <p:sldId id="2089" r:id="rId296"/>
    <p:sldId id="2090" r:id="rId297"/>
    <p:sldId id="2091" r:id="rId298"/>
    <p:sldId id="2092" r:id="rId299"/>
    <p:sldId id="2147" r:id="rId300"/>
    <p:sldId id="443" r:id="rId301"/>
    <p:sldId id="2093" r:id="rId302"/>
    <p:sldId id="2094" r:id="rId303"/>
    <p:sldId id="2095" r:id="rId304"/>
    <p:sldId id="447" r:id="rId305"/>
    <p:sldId id="448" r:id="rId306"/>
    <p:sldId id="2096" r:id="rId307"/>
    <p:sldId id="449" r:id="rId308"/>
    <p:sldId id="450" r:id="rId309"/>
    <p:sldId id="2097" r:id="rId310"/>
    <p:sldId id="2098" r:id="rId311"/>
    <p:sldId id="2174" r:id="rId312"/>
    <p:sldId id="2175" r:id="rId313"/>
    <p:sldId id="2176" r:id="rId314"/>
    <p:sldId id="467" r:id="rId315"/>
    <p:sldId id="468" r:id="rId316"/>
    <p:sldId id="2100" r:id="rId317"/>
    <p:sldId id="471" r:id="rId318"/>
    <p:sldId id="2099" r:id="rId319"/>
    <p:sldId id="2101" r:id="rId320"/>
    <p:sldId id="2102" r:id="rId321"/>
    <p:sldId id="2104" r:id="rId322"/>
    <p:sldId id="472" r:id="rId323"/>
    <p:sldId id="476" r:id="rId324"/>
    <p:sldId id="2105" r:id="rId325"/>
    <p:sldId id="509" r:id="rId326"/>
    <p:sldId id="477" r:id="rId327"/>
    <p:sldId id="2107" r:id="rId328"/>
    <p:sldId id="479" r:id="rId329"/>
    <p:sldId id="480" r:id="rId330"/>
    <p:sldId id="2106" r:id="rId331"/>
    <p:sldId id="2108" r:id="rId332"/>
    <p:sldId id="2109" r:id="rId333"/>
    <p:sldId id="2111" r:id="rId334"/>
    <p:sldId id="490" r:id="rId335"/>
    <p:sldId id="2113" r:id="rId336"/>
    <p:sldId id="2115" r:id="rId337"/>
    <p:sldId id="494" r:id="rId338"/>
    <p:sldId id="496" r:id="rId339"/>
    <p:sldId id="2112" r:id="rId340"/>
    <p:sldId id="2116" r:id="rId341"/>
    <p:sldId id="2117" r:id="rId342"/>
    <p:sldId id="497" r:id="rId343"/>
    <p:sldId id="2114" r:id="rId344"/>
    <p:sldId id="498" r:id="rId345"/>
    <p:sldId id="2120" r:id="rId346"/>
    <p:sldId id="2121" r:id="rId347"/>
    <p:sldId id="2118" r:id="rId348"/>
    <p:sldId id="503" r:id="rId349"/>
    <p:sldId id="501" r:id="rId350"/>
    <p:sldId id="504" r:id="rId351"/>
    <p:sldId id="2119" r:id="rId352"/>
    <p:sldId id="502" r:id="rId353"/>
    <p:sldId id="2122" r:id="rId354"/>
    <p:sldId id="2124" r:id="rId355"/>
    <p:sldId id="2123" r:id="rId356"/>
    <p:sldId id="533" r:id="rId357"/>
    <p:sldId id="531" r:id="rId358"/>
    <p:sldId id="534" r:id="rId359"/>
    <p:sldId id="2126" r:id="rId360"/>
    <p:sldId id="537" r:id="rId361"/>
    <p:sldId id="2129" r:id="rId362"/>
    <p:sldId id="538" r:id="rId363"/>
    <p:sldId id="2125" r:id="rId364"/>
    <p:sldId id="2130" r:id="rId365"/>
    <p:sldId id="540" r:id="rId366"/>
    <p:sldId id="2131" r:id="rId367"/>
    <p:sldId id="2178" r:id="rId368"/>
    <p:sldId id="2179" r:id="rId369"/>
    <p:sldId id="2180" r:id="rId370"/>
    <p:sldId id="2181" r:id="rId371"/>
    <p:sldId id="2182" r:id="rId372"/>
    <p:sldId id="2148" r:id="rId373"/>
    <p:sldId id="2149" r:id="rId374"/>
    <p:sldId id="525" r:id="rId375"/>
    <p:sldId id="526" r:id="rId376"/>
    <p:sldId id="528" r:id="rId377"/>
    <p:sldId id="1917" r:id="rId378"/>
    <p:sldId id="1717" r:id="rId379"/>
    <p:sldId id="2183" r:id="rId380"/>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67" algn="l" rtl="0" eaLnBrk="0" fontAlgn="base" hangingPunct="0">
      <a:spcBef>
        <a:spcPct val="0"/>
      </a:spcBef>
      <a:spcAft>
        <a:spcPct val="0"/>
      </a:spcAft>
      <a:defRPr sz="2400" kern="1200">
        <a:solidFill>
          <a:schemeClr val="tx1"/>
        </a:solidFill>
        <a:latin typeface="Times" charset="0"/>
        <a:ea typeface="Geneva" charset="0"/>
        <a:cs typeface="+mn-cs"/>
      </a:defRPr>
    </a:lvl2pPr>
    <a:lvl3pPr marL="914332" algn="l" rtl="0" eaLnBrk="0" fontAlgn="base" hangingPunct="0">
      <a:spcBef>
        <a:spcPct val="0"/>
      </a:spcBef>
      <a:spcAft>
        <a:spcPct val="0"/>
      </a:spcAft>
      <a:defRPr sz="2400" kern="1200">
        <a:solidFill>
          <a:schemeClr val="tx1"/>
        </a:solidFill>
        <a:latin typeface="Times" charset="0"/>
        <a:ea typeface="Geneva" charset="0"/>
        <a:cs typeface="+mn-cs"/>
      </a:defRPr>
    </a:lvl3pPr>
    <a:lvl4pPr marL="1371498" algn="l" rtl="0" eaLnBrk="0" fontAlgn="base" hangingPunct="0">
      <a:spcBef>
        <a:spcPct val="0"/>
      </a:spcBef>
      <a:spcAft>
        <a:spcPct val="0"/>
      </a:spcAft>
      <a:defRPr sz="2400" kern="1200">
        <a:solidFill>
          <a:schemeClr val="tx1"/>
        </a:solidFill>
        <a:latin typeface="Times" charset="0"/>
        <a:ea typeface="Geneva" charset="0"/>
        <a:cs typeface="+mn-cs"/>
      </a:defRPr>
    </a:lvl4pPr>
    <a:lvl5pPr marL="1828664"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30" algn="l" defTabSz="914332" rtl="0" eaLnBrk="1" latinLnBrk="0" hangingPunct="1">
      <a:defRPr sz="2400" kern="1200">
        <a:solidFill>
          <a:schemeClr val="tx1"/>
        </a:solidFill>
        <a:latin typeface="Times" charset="0"/>
        <a:ea typeface="Geneva" charset="0"/>
        <a:cs typeface="+mn-cs"/>
      </a:defRPr>
    </a:lvl6pPr>
    <a:lvl7pPr marL="2742994" algn="l" defTabSz="914332" rtl="0" eaLnBrk="1" latinLnBrk="0" hangingPunct="1">
      <a:defRPr sz="2400" kern="1200">
        <a:solidFill>
          <a:schemeClr val="tx1"/>
        </a:solidFill>
        <a:latin typeface="Times" charset="0"/>
        <a:ea typeface="Geneva" charset="0"/>
        <a:cs typeface="+mn-cs"/>
      </a:defRPr>
    </a:lvl7pPr>
    <a:lvl8pPr marL="3200160" algn="l" defTabSz="914332" rtl="0" eaLnBrk="1" latinLnBrk="0" hangingPunct="1">
      <a:defRPr sz="2400" kern="1200">
        <a:solidFill>
          <a:schemeClr val="tx1"/>
        </a:solidFill>
        <a:latin typeface="Times" charset="0"/>
        <a:ea typeface="Geneva" charset="0"/>
        <a:cs typeface="+mn-cs"/>
      </a:defRPr>
    </a:lvl8pPr>
    <a:lvl9pPr marL="3657327" algn="l" defTabSz="914332"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1" userDrawn="1">
          <p15:clr>
            <a:srgbClr val="A4A3A4"/>
          </p15:clr>
        </p15:guide>
        <p15:guide id="3" pos="801" userDrawn="1">
          <p15:clr>
            <a:srgbClr val="A4A3A4"/>
          </p15:clr>
        </p15:guide>
        <p15:guide id="4" pos="7287" userDrawn="1">
          <p15:clr>
            <a:srgbClr val="A4A3A4"/>
          </p15:clr>
        </p15:guide>
        <p15:guide id="5"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MP" initials="GUMP" lastIdx="9" clrIdx="0">
    <p:extLst>
      <p:ext uri="{19B8F6BF-5375-455C-9EA6-DF929625EA0E}">
        <p15:presenceInfo xmlns:p15="http://schemas.microsoft.com/office/powerpoint/2012/main" userId="GUMP" providerId="None"/>
      </p:ext>
    </p:extLst>
  </p:cmAuthor>
  <p:cmAuthor id="2" name="GUMP" initials="GUMP [2]" lastIdx="1" clrIdx="1">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A7A"/>
    <a:srgbClr val="A61D38"/>
    <a:srgbClr val="99CCFF"/>
    <a:srgbClr val="336699"/>
    <a:srgbClr val="333399"/>
    <a:srgbClr val="34AEA8"/>
    <a:srgbClr val="2E81B4"/>
    <a:srgbClr val="004D8D"/>
    <a:srgbClr val="006666"/>
    <a:srgbClr val="2D2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2" autoAdjust="0"/>
    <p:restoredTop sz="83475" autoAdjust="0"/>
  </p:normalViewPr>
  <p:slideViewPr>
    <p:cSldViewPr>
      <p:cViewPr varScale="1">
        <p:scale>
          <a:sx n="89" d="100"/>
          <a:sy n="89" d="100"/>
        </p:scale>
        <p:origin x="162" y="51"/>
      </p:cViewPr>
      <p:guideLst>
        <p:guide orient="horz" pos="4111"/>
        <p:guide pos="801"/>
        <p:guide pos="7287"/>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notesMaster" Target="notesMasters/notesMaster1.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handoutMaster" Target="handoutMasters/handoutMaster1.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commentAuthors" Target="commentAuthors.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presProps" Target="presProps.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viewProps" Target="viewProps.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theme" Target="theme/theme1.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tableStyles" Target="tableStyles.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03.emf"/><Relationship Id="rId2" Type="http://schemas.openxmlformats.org/officeDocument/2006/relationships/image" Target="../media/image402.emf"/><Relationship Id="rId1" Type="http://schemas.openxmlformats.org/officeDocument/2006/relationships/image" Target="../media/image40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image" Target="../media/image45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2024/4/24</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7T09:24:49.178"/>
    </inkml:context>
    <inkml:brush xml:id="br0">
      <inkml:brushProperty name="width" value="0.05" units="cm"/>
      <inkml:brushProperty name="height" value="0.05" units="cm"/>
    </inkml:brush>
  </inkml:definitions>
  <inkml:trace contextRef="#ctx0" brushRef="#br0">65 14 8552 0 0,'0'0'190'0'0,"0"0"28"0"0,0 0 11 0 0,0-2 489 0 0,0 0 2860 0 0,0-3-4685 0 0,-2 0 4314 0 0,-1 24 3479 0 0,14-5-5364 0 0,1-3-462 0 0,-11-10-754 0 0,1-1-2 0 0,6 3-17 0 0,0 1-59 0 0,-6 21 825 0 0,-2-24-597 0 0,-1 0-42 0 0,-2 1-146 0 0,2-1 54 0 0,1-1 10 0 0,0 0-4 0 0,0 0 0 0 0,0 0 0 0 0,0 0 0 0 0,0 0 0 0 0,0 0-33 0 0,0 0-132 0 0,0 0-29 0 0,0 0 56 0 0,0 0 223 0 0,0 0 97 0 0,0 0 18 0 0,0 0-36 0 0,0 0-169 0 0,0 0-71 0 0,0 0-108 0 0,-2 1-12 0 0,-4 6 25 0 0,4-6 59 0 0,2-1-80 0 0,0 0-5 0 0,1 2 16 0 0,2 4 42 0 0,-1 2 11 0 0,6 14 129 0 0,-21 16-58 0 0,12-29-71 0 0,1-1 11 0 0,-4 51 170 0 0,3-51-181 0 0,1-1 11 0 0,0-4 31 0 0,0 18 22 0 0,-4-15-42 0 0,8 11 31 0 0,-4-11-53 0 0,1 1 0 0 0,2-1 0 0 0,-2 1 0 0 0,-1 2 0 0 0,0 0 0 0 0,6 15 0 0 0,3-10 0 0 0,-5-6 0 0 0,-4-4 12 0 0,0-3 47 0 0,1 15 102 0 0,3 5-174 0 0,0 25-1 0 0,-3-38-18 0 0,3 10 75 0 0,-3-12-54 0 0,-1-2-18 0 0,0 4 84 0 0,0-6 17 0 0,1 13 46 0 0,2-8-107 0 0,-2 3-11 0 0,-1 2 0 0 0,0 0 0 0 0,0-1 11 0 0,0-9 42 0 0,0 0 0 0 0,4 7-31 0 0,-4-7 31 0 0,1 0 11 0 0,2 7 0 0 0,-2-7 0 0 0,-1-2 0 0 0,0 2 0 0 0,0 7-11 0 0,0 2-31 0 0,0-8 20 0 0,0 4-18 0 0,0-6 46 0 0,0-1 23 0 0,0 0-2 0 0,0 2-22 0 0,0 7-2 0 0,0-7 7 0 0,0-1-18 0 0,0 5-34 0 0,2 0 726 0 0,0-4-2732 0 0,-3-1-5087 0 0,-7-1-2344 0 0</inkml:trace>
  <inkml:trace contextRef="#ctx0" brushRef="#br0" timeOffset="1488.72">113 707 7136 0 0,'0'0'208'0'0,"0"0"136"0"0,0 0 445 0 0,0 0 194 0 0,0 0 38 0 0,0 0-42 0 0,0 0-218 0 0,0 0-97 0 0,0 0-21 0 0,0 0-55 0 0,0 0-219 0 0,0 0-96 0 0,0 0-17 0 0,0 0-1 0 0,0 0 21 0 0,0 0 11 0 0,0 0 1 0 0,0 0 21 0 0,0 0 89 0 0,0 0 40 0 0,0 0 8 0 0,0 0-26 0 0,0 0-117 0 0,0 0-51 0 0,0 0-11 0 0,0 0-7 0 0,0 0-29 0 0,0 0-12 0 0,0 0-1 0 0,0 0 11 0 0,0 0 45 0 0,0 0 21 0 0,0 0 3 0 0,0 0-2 0 0,0 0-12 0 0,0 0-2 0 0,0 0 0 0 0,1 0-26 0 0,2 0-108 0 0,16 9 958 0 0,-18-9-974 0 0,10 4 154 0 0,-3 0-250 0 0,20 4 1368 0 0,-27-8-1285 0 0,-1 0-12 0 0,2 0-14 0 0,28 12 610 0 0,-28-11-443 0 0,-2-1-96 0 0,0 0-39 0 0,0 0-10 0 0,0 0 5 0 0,0 0 22 0 0,0 0 10 0 0,0 0 2 0 0,0 0-10 0 0,1 1-54 0 0,4 2-120 0 0,-3-2-295 0 0,-2-1-138 0 0,0 0-1663 0 0,0 0-6541 0 0</inkml:trace>
  <inkml:trace contextRef="#ctx0" brushRef="#br0" timeOffset="2660.97">38 2 10680 0 0,'0'0'241'0'0,"0"0"38"0"0,0 0 11 0 0,0 0-28 0 0,0 0-78 0 0,0 0 296 0 0,0 0 146 0 0,0 0 29 0 0,0 7 30 0 0,2-5 5476 0 0,18-7-5985 0 0,-14 1-176 0 0,3 4 0 0 0,0 0 0 0 0,1 0 0 0 0,4 9 244 0 0,-14-9-46 0 0,0 0 8 0 0,0 0 5 0 0,12 3 708 0 0,34 5 1166 0 0,-11-2-780 0 0,-34-6-1562 0 0,10 5 989 0 0,-5-3-4712 0 0,-6-2-4202 0 0</inkml:trace>
  <inkml:trace contextRef="#ctx0" brushRef="#br0" timeOffset="8180.69">4 729 6272 0 0,'0'0'141'0'0,"0"0"23"0"0,0 0 11 0 0,0 0 10 0 0,0 0 40 0 0,0 0 21 0 0,0 0 2 0 0,0 0-15 0 0,-4 18 1430 0 0,8-13-1535 0 0,1-7 6919 0 0,-1-2-7029 0 0,-3 3 63 0 0,-1 2-53 0 0,0-1 1 0 0,0 0-1 0 0,0 0 0 0 0,0 1 1 0 0,0-1-1 0 0,1 0 0 0 0,-1 1 1 0 0,0-1-1 0 0,0 0 0 0 0,0 0 1 0 0,0 1-1 0 0,0-1 0 0 0,1 0 1 0 0,-1 0-1 0 0,0 0 0 0 0,0 1 0 0 0,0-1 1 0 0,1 0-1 0 0,-1 0 0 0 0,0 0 1 0 0,0 1-1 0 0,1-1 0 0 0,-1 0 1 0 0,0 0-1 0 0,1 0 0 0 0,-1 0 1 0 0,0 0-1 0 0,0 0 0 0 0,1 0 1 0 0,-1 0-1 0 0,0 0 0 0 0,1 0 1 0 0,-1 0-1 0 0,0 0 0 0 0,0 0 0 0 0,1 0 1 0 0,-1 0-1 0 0,0 0 0 0 0,1 0 1 0 0,-1 0-1 0 0,0 0 0 0 0,0 0 1 0 0,1 0-1 0 0,-1 0 0 0 0,0-1 1 0 0,1 1-1 0 0,-1 0 0 0 0,0 0 1 0 0,0 0-1 0 0,0 0 0 0 0,1-1 0 0 0,-1 1 1 0 0,0 0-1 0 0,0 0 0 0 0,0-1 1 0 0,1 1-1 0 0,-1 0 0 0 0,0 0 1 0 0,0-1-1 0 0,0 1 0 0 0,0 0 1 0 0,0 0-1 0 0,0-1 0 0 0,0 1 1 0 0,1 0-1 0 0,-1-1 0 0 0,0 1 0 0 0,0 0-28 0 0,6 5 0 0 0,1-2 11 0 0,-5-3 44 0 0,23 5 975 0 0,-23-5-756 0 0,-2 0 4 0 0,35-4 1144 0 0,-13 15-1329 0 0,-11-9-40 0 0,0 1 19 0 0,-8-2 30 0 0,48-14 1167 0 0,-47 12-1226 0 0,7-2-33 0 0,20-1 400 0 0,-29 4-488 0 0,-2 0 120 0 0,0 0 48 0 0,0 0 8 0 0,0 0-24 0 0,0 0-116 0 0,0 0-17 0 0,0 0 144 0 0,0 0 22 0 0,0 0-15 0 0,-5-9 49 0 0,-60-20-141 0 0,40 23 0 0 0,17 3 0 0 0,1-1 0 0 0,-2 0 0 0 0,0 3 0 0 0,-1-2 0 0 0,1 3 0 0 0,1 0 11 0 0,4-1 32 0 0,-2-2-51 0 0,4 2-79 0 0,2 1 10 0 0,0 0 11 0 0,0 0-7 0 0,0 0-39 0 0,0 0-15 0 0,0 0-1 0 0,0 0 35 0 0,0 0 145 0 0,0 0 63 0 0,0 0 11 0 0,1 1-19 0 0,2 5-74 0 0,-2-5 26 0 0,10 9 201 0 0,1-3-87 0 0,-10-6-106 0 0,1 3-43 0 0,4-1-951 0 0,-13-10-961 0 0,-4 1-3569 0 0,1-1-1633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3.4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 31 10224 0 0,'0'0'230'0'0,"0"0"30"0"0,-2-2 19 0 0,-15-16 318 0 0,16 17-322 0 0,1 1 12 0 0,0 0-26 0 0,0 0-110 0 0,0 0-45 0 0,0 0-8 0 0,77-10 478 0 0,3 15-172 0 0,7 15-803 0 0,131 18 1610 0 0,-205-37-1183 0 0,-1 0 0 0 0,0 0 1 0 0,0 1-1 0 0,0 0 1 0 0,0 1-1 0 0,0 1 1 0 0,0 0-1 0 0,-1 0 1 0 0,9 6-29 0 0,4 1 10 0 0,2 0 1 0 0,-1-1 0 0 0,1-1-1 0 0,1-2 1 0 0,0 0 0 0 0,4-1-11 0 0,63 0 280 0 0,7-10-174 0 0,60 0 852 0 0,-61 15-431 0 0,-44 3-476 0 0,58 7 42 0 0,35-30 215 0 0,44-4 1204 0 0,-116 17-1357 0 0,57 13 206 0 0,-30-20-225 0 0,-5-2 192 0 0,68 4-136 0 0,22 6-256 0 0,-121 3 368 0 0,6 5 338 0 0,-26-8-182 0 0,-4 3-367 0 0,3-7-40 0 0,62-6 635 0 0,20-16-133 0 0,-71 13-488 0 0,-27 2 82 0 0,-29 6-73 0 0,-2 0-4 0 0,0 0-7 0 0,14-3-2054 0 0,-14 3 1026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7:24.9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509 2019 12528 0 0,'-44'-28'542'0'0,"-19"-19"282"0"0,61 45-822 0 0,-178-120 764 0 0,100 36 325 0 0,60 59-814 0 0,6 9-205 0 0,0-1-1 0 0,2-1 0 0 0,0 0 1 0 0,1 0-1 0 0,1-1 1 0 0,1-1-1 0 0,1 0 0 0 0,0 0 1 0 0,2 0-1 0 0,1-1 0 0 0,-1-8-71 0 0,2-90-152 0 0,38-65-32 0 0,-29 169 173 0 0,0 1-1 0 0,2 0 1 0 0,0 0-1 0 0,0 1 1 0 0,1 0 0 0 0,1 0-1 0 0,1 1 1 0 0,5-6 10 0 0,35-32-11 0 0,2 3 0 0 0,3 2 0 0 0,1 2 0 0 0,2 3 1 0 0,58-31 11 0 0,202-85 0 0 0,65-34 0 0 0,-217 124-23 0 0,3 7 0 0 0,3 8 0 0 0,2 7 0 0 0,92-9 23 0 0,21 16-60 0 0,-88 27-16 0 0,-1 9 0 0 0,25 9 76 0 0,-101 2 82 0 0,0 4 0 0 0,73 19-82 0 0,-132-18-16 0 0,-2 3 1 0 0,0 3 0 0 0,0 2-1 0 0,-2 2 1 0 0,-1 4 0 0 0,-1 1 0 0 0,-2 4-1 0 0,-1 1 1 0 0,25 22 15 0 0,-29-13-32 0 0,-1 2-1 0 0,-3 3 1 0 0,-2 1-1 0 0,-2 2 1 0 0,7 14 32 0 0,-30-35 21 0 0,-1 1 1 0 0,-1 0-1 0 0,-2 1 1 0 0,-1 1-1 0 0,-1 0 1 0 0,-2 1-1 0 0,-2 0 1 0 0,0 1-1 0 0,-3-1 1 0 0,0 2-1 0 0,-3-1 1 0 0,0 1 0 0 0,-3 8-22 0 0,0-2 0 0 0,-3-1 0 0 0,-1 1 0 0 0,-1-1 0 0 0,-3 0 0 0 0,-10 31 0 0 0,5-21 38 0 0,-2 0 1 0 0,-3 0 0 0 0,-1-1 0 0 0,-3-2 0 0 0,-2 0 0 0 0,-2-1 0 0 0,-2-2 0 0 0,-1-1 0 0 0,-30 32-39 0 0,-51 32 263 0 0,-4-5 1 0 0,-20 7-264 0 0,132-107 4 0 0,-26 21 90 0 0,0-2 0 0 0,-1-1 0 0 0,-2-1 0 0 0,1-2 0 0 0,-2-1 0 0 0,-1-1 0 0 0,1-2 0 0 0,-2-1 0 0 0,-26 5-94 0 0,33-11-1 0 0,1-1 0 0 0,-2-1 0 0 0,1-2 0 0 0,0 0 0 0 0,0-2 0 0 0,-1-1 0 0 0,1-2 0 0 0,0 0 0 0 0,0-2 0 0 0,-1-1 1 0 0,-73-26 429 0 0,2-5-1 0 0,-71-38-428 0 0,105 46 289 0 0,-64-32 275 0 0,67 29-325 0 0,-2 4 0 0 0,-1 1 0 0 0,-1 4 0 0 0,-25-4-239 0 0,-17 5-322 0 0,-1 4 0 0 0,-31 3 322 0 0,-169 10-4677 0 0,257 5-969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7:25.9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44 2247 14368 0 0,'-5'-6'120'0'0,"1"-1"0"0"0,-1 0 0 0 0,1 0 0 0 0,0 0 1 0 0,1 0-1 0 0,-1 0 0 0 0,1-1 0 0 0,1 0 0 0 0,0 1 1 0 0,0-1-1 0 0,0 0 0 0 0,1 0 0 0 0,0-3-120 0 0,0-34-60 0 0,2 0 0 0 0,1 0 0 0 0,3 1-1 0 0,2-1 1 0 0,1 1 0 0 0,3 0 0 0 0,8-20 60 0 0,11-48-213 0 0,-21 74 139 0 0,1 0 0 0 0,2 1 0 0 0,2 0 0 0 0,12-22 74 0 0,228-356 884 0 0,-225 364-783 0 0,2 1 0 0 0,2 1 0 0 0,2 2 0 0 0,2 1 0 0 0,2 2 0 0 0,2 2 0 0 0,6-4-101 0 0,41-20 0 0 0,3 3 0 0 0,8 1 0 0 0,45-30 0 0 0,-90 56-21 0 0,2 2 0 0 0,2 3-1 0 0,22-7 22 0 0,21-5-41 0 0,2 3 0 0 0,2 5 1 0 0,1 5-1 0 0,80-12 41 0 0,-70 24-20 0 0,2 5 0 0 0,-1 4 0 0 0,96 8 20 0 0,-144 4-29 0 0,1 4 0 0 0,-1 3 0 0 0,0 2 0 0 0,-1 4 1 0 0,30 13 28 0 0,104 58-132 0 0,-84-35 114 0 0,-3 6 0 0 0,47 35 18 0 0,-78-38-106 0 0,-2 3 0 0 0,-4 5 0 0 0,-1 2 0 0 0,18 26 106 0 0,-39-33 100 0 0,-2 2 1 0 0,-2 3 0 0 0,-4 2 0 0 0,-2 2 0 0 0,1 9-101 0 0,-32-44 16 0 0,-1 1 0 0 0,-1 0 0 0 0,-2 1 0 0 0,-2 0 0 0 0,0 1 0 0 0,-3-1 0 0 0,-1 2 0 0 0,0 27-16 0 0,-2-29 6 0 0,-1-1 1 0 0,-3 2 0 0 0,0-1-1 0 0,-2-1 1 0 0,-2 1 0 0 0,-1 0-1 0 0,-1-1 1 0 0,-2 0 0 0 0,-2-1-1 0 0,0 0 1 0 0,-3-1 0 0 0,0 0-1 0 0,-11 15-6 0 0,-12 10 102 0 0,-3 0-1 0 0,-3-3 1 0 0,-1-2-1 0 0,-3-1 1 0 0,-2-3-1 0 0,-46 35-101 0 0,14-26 138 0 0,-3-2-1 0 0,-1-5 0 0 0,-3-3 0 0 0,-1-4 0 0 0,-32 8-137 0 0,115-48 10 0 0,-96 39 201 0 0,-2-4 0 0 0,-1-5 0 0 0,-1-5 0 0 0,-1-4 0 0 0,-2-5 0 0 0,0-5-1 0 0,-67-2-210 0 0,28-14 1215 0 0,0-7 0 0 0,1-6-1 0 0,-122-30-1214 0 0,140 14 470 0 0,2-5 0 0 0,2-6 0 0 0,2-5 0 0 0,-26-19-470 0 0,93 43-173 0 0,1-2 0 0 0,1-3-1 0 0,1-1 1 0 0,2-3 0 0 0,1-3-1 0 0,-3-5 174 0 0,-104-117-2324 0 0,113 104 1272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04.388"/>
    </inkml:context>
    <inkml:brush xml:id="br0">
      <inkml:brushProperty name="width" value="0.05" units="cm"/>
      <inkml:brushProperty name="height" value="0.05" units="cm"/>
      <inkml:brushProperty name="color" value="#E71224"/>
    </inkml:brush>
  </inkml:definitions>
  <inkml:trace contextRef="#ctx0" brushRef="#br0">1 1 19895 0 0,'0'0'455'0'0,"0"0"61"0"0,0 0 28 0 0,0 0-61 0 0,0 0-299 0 0,0 0-86 0 0,0 0-2 0 0,0 0 0 0 0,0 0-161 0 0,0 0-679 0 0,0 0-301 0 0,0 0-1187 0 0,0 0-4513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06.200"/>
    </inkml:context>
    <inkml:brush xml:id="br0">
      <inkml:brushProperty name="width" value="0.05" units="cm"/>
      <inkml:brushProperty name="height" value="0.05" units="cm"/>
      <inkml:brushProperty name="color" value="#E71224"/>
    </inkml:brush>
  </inkml:definitions>
  <inkml:trace contextRef="#ctx0" brushRef="#br0">19 5 11072 0 0,'0'0'312'0'0,"0"0"72"0"0,0 0-304 0 0,0 0-80 0 0,0 0 0 0 0,0 0 0 0 0,0 0 208 0 0,0 0 24 0 0,0 0 8 0 0,-9 0 0 0 0,9 0 16 0 0,0 0 0 0 0,0 0 0 0 0,-10-4 0 0 0,10 4-400 0 0,0 0-80 0 0,0 0-8 0 0,0 0-5072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4.013"/>
    </inkml:context>
    <inkml:brush xml:id="br0">
      <inkml:brushProperty name="width" value="0.05" units="cm"/>
      <inkml:brushProperty name="height" value="0.05" units="cm"/>
      <inkml:brushProperty name="color" value="#E71224"/>
    </inkml:brush>
  </inkml:definitions>
  <inkml:trace contextRef="#ctx0" brushRef="#br0">462 5 16783 0 0,'-119'12'1848'0'0,"57"-20"-228"0"0,39 1-1568 0 0,15 7 5 0 0,0-1 0 0 0,0 1-1 0 0,0 0 1 0 0,0 1 0 0 0,0 0-1 0 0,0 0 1 0 0,0 0 0 0 0,0 1-1 0 0,1 1 1 0 0,-6 1-57 0 0,0 0 49 0 0,-68 46-54 0 0,58-32-70 0 0,18-14 58 0 0,1 0 1 0 0,0-1-1 0 0,1 1 0 0 0,-1 0 0 0 0,1 1 0 0 0,-1-1 0 0 0,1 1 0 0 0,1-1 0 0 0,-1 1 0 0 0,1 0 0 0 0,-1 0 0 0 0,1 0 0 0 0,1 1 0 0 0,-1-1 1 0 0,1 0-1 0 0,0 1 0 0 0,0-1 0 0 0,1 0 0 0 0,-1 6 17 0 0,15 104-244 0 0,-12-106 252 0 0,-1 0 0 0 0,1-1 0 0 0,1 1 0 0 0,0-1 0 0 0,0 1 0 0 0,1-1 0 0 0,0 0 1 0 0,0 0-1 0 0,1 0 0 0 0,0-1 0 0 0,0 0 0 0 0,1 0 0 0 0,0 0 0 0 0,0-1 0 0 0,0 1 0 0 0,1-2 0 0 0,0 1 0 0 0,0-1 0 0 0,1 0 0 0 0,0 0 0 0 0,1 0-8 0 0,2-2 133 0 0,0-1-1 0 0,0 0 1 0 0,0-1-1 0 0,0-1 0 0 0,1 1 1 0 0,-1-2-1 0 0,0 1 1 0 0,0-2-1 0 0,0 1 0 0 0,6-3-132 0 0,125-37 690 0 0,-34-19-468 0 0,-74 30-295 0 0,-20 18-2404 0 0,-14 11 1187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5.778"/>
    </inkml:context>
    <inkml:brush xml:id="br0">
      <inkml:brushProperty name="width" value="0.05" units="cm"/>
      <inkml:brushProperty name="height" value="0.05" units="cm"/>
      <inkml:brushProperty name="color" value="#E71224"/>
    </inkml:brush>
  </inkml:definitions>
  <inkml:trace contextRef="#ctx0" brushRef="#br0">28 31 14832 0 0,'0'0'332'0'0,"0"0"50"0"0,0 0 25 0 0,0 0-47 0 0,0 0-202 0 0,0 0 13 0 0,0 0 28 0 0,0 0 7 0 0,0 0 42 0 0,-1 2 170 0 0,-1 5-173 0 0,0-1 1 0 0,0 1-1 0 0,1 0 1 0 0,0 0-1 0 0,0 0 0 0 0,1 0 1 0 0,0 0-1 0 0,0 0 1 0 0,1 0-1 0 0,0 0 1 0 0,0 0-1 0 0,1 3-245 0 0,41 230-269 0 0,29-13 151 0 0,-36-97 118 0 0,2 38-10 0 0,-18-36-730 0 0,-28-126 466 0 0,5-5 235 0 0,0 0 0 0 0,0-1-1 0 0,0 1 1 0 0,0-1 0 0 0,0 0 0 0 0,0 0-1 0 0,0 0 1 0 0,0 0 0 0 0,0 0-1 0 0,0-1 1 0 0,0 1 0 0 0,0-1-1 0 0,0 0 1 0 0,0 0 0 0 0,1 0-1 0 0,-1 0 1 0 0,0 0 0 0 0,0-1-1 0 0,1 1 1 0 0,-1-1 0 0 0,1 0 0 0 0,0 0-1 0 0,-1 0 1 0 0,1 0 0 0 0,0 0-1 0 0,0 0 1 0 0,0 0 0 0 0,0-1-1 0 0,1 1 1 0 0,-1-1 0 0 0,1 0-1 0 0,-1 1 1 0 0,1-1 0 0 0,0 0-1 0 0,0 0 40 0 0,-24-46-258 0 0,2 0-1 0 0,2-2 0 0 0,3-1 1 0 0,-8-37 258 0 0,2-46-541 0 0,28-28 525 0 0,-1 134 196 0 0,1 0 0 0 0,1 0 0 0 0,2 0 1 0 0,1 0-1 0 0,9-20-180 0 0,44-35 1296 0 0,-51 74-1086 0 0,2-2-71 0 0,1 2 0 0 0,1-1 0 0 0,-1 2-1 0 0,2 0 1 0 0,-1 1 0 0 0,1 0 0 0 0,0 1 0 0 0,1 1-1 0 0,0 0 1 0 0,0 1 0 0 0,0 1 0 0 0,0 1-1 0 0,6-1-138 0 0,-13 2 3 0 0,0 1 0 0 0,1 0 0 0 0,-1 0-1 0 0,1 1 1 0 0,-1 0 0 0 0,1 0-1 0 0,-1 1 1 0 0,9 2-3 0 0,-15-2 0 0 0,0 0 0 0 0,1-1 0 0 0,-1 1 0 0 0,0 1 0 0 0,0-1 0 0 0,0 0 0 0 0,0 1 0 0 0,0-1 0 0 0,0 1-1 0 0,0 0 1 0 0,-1 0 0 0 0,1 0 0 0 0,-1 0 0 0 0,1 0 0 0 0,-1 1 0 0 0,0-1 0 0 0,0 1 0 0 0,0 0 0 0 0,0-1 0 0 0,0 1 0 0 0,-1 0 0 0 0,1 0 0 0 0,-1 0-1 0 0,0 0 1 0 0,0 1 0 0 0,1 1 0 0 0,-2 0 69 0 0,-1 0 0 0 0,0 1 0 0 0,0-1 0 0 0,0-1 0 0 0,0 1 0 0 0,-1 0-1 0 0,0 0 1 0 0,0 0 0 0 0,0-1 0 0 0,0 1 0 0 0,-1-1 0 0 0,0 0 0 0 0,0 0-1 0 0,0 0 1 0 0,0 0 0 0 0,-1 0 0 0 0,1-1 0 0 0,-1 1 0 0 0,0-1 0 0 0,-1 1-69 0 0,-38 9 1302 0 0,17-16-802 0 0,14 2-470 0 0,1-1-1 0 0,0 0 1 0 0,0-1-1 0 0,0 0 1 0 0,0-1 0 0 0,1 0-1 0 0,-1-1 1 0 0,1 0-1 0 0,0-1-29 0 0,-24-30-5318 0 0,29 23 3590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6.747"/>
    </inkml:context>
    <inkml:brush xml:id="br0">
      <inkml:brushProperty name="width" value="0.05" units="cm"/>
      <inkml:brushProperty name="height" value="0.05" units="cm"/>
      <inkml:brushProperty name="color" value="#E71224"/>
    </inkml:brush>
  </inkml:definitions>
  <inkml:trace contextRef="#ctx0" brushRef="#br0">11 77 18575 0 0,'0'0'422'0'0,"0"0"56"0"0,0 0 32 0 0,0 0-61 0 0,15-4-226 0 0,31-28 929 0 0,-36 17-1726 0 0,-8 7 538 0 0,-5 0 36 0 0,3 7-24 0 0,0 0-1 0 0,-1 1 1 0 0,0-1-1 0 0,1 0 1 0 0,-1 1-1 0 0,1-1 1 0 0,-1 1-1 0 0,0-1 1 0 0,1 1-1 0 0,-1-1 1 0 0,0 1-1 0 0,0-1 1 0 0,1 1-1 0 0,-1 0 1 0 0,0-1-1 0 0,0 1 1 0 0,0 0-1 0 0,0 0 1 0 0,1-1-1 0 0,-1 1 1 0 0,0 0-1 0 0,0 0 1 0 0,0 0-1 0 0,0 0 1 0 0,0 0-1 0 0,1 0 1 0 0,-1 0-1 0 0,0 1 1 0 0,0-1-1 0 0,0 0 1 0 0,0 0 24 0 0,-2 1-130 0 0,0 0 109 0 0,0-1 0 0 0,1 1 0 0 0,-1 0 0 0 0,0 1 0 0 0,0-1 0 0 0,1 0 0 0 0,-1 1 1 0 0,1 0-1 0 0,-1-1 0 0 0,1 1 0 0 0,0 0 0 0 0,0 0 0 0 0,0 0 0 0 0,0 0 0 0 0,0 1 0 0 0,0-1 0 0 0,0 1 0 0 0,1-1 0 0 0,-1 1 0 0 0,1-1 0 0 0,0 1 0 0 0,0 0 0 0 0,0 0 0 0 0,0 0 1 0 0,0-1-1 0 0,1 1 0 0 0,-1 0 0 0 0,1 0 0 0 0,0 0 0 0 0,0 0 0 0 0,0 0 0 0 0,0 0 0 0 0,0 0 0 0 0,1 1 21 0 0,0 7 76 0 0,1 0 0 0 0,0-1 0 0 0,1 0 0 0 0,0 1 0 0 0,0-1 0 0 0,1 0 0 0 0,0-1 0 0 0,1 1 0 0 0,1 0-76 0 0,-3-4-36 0 0,1-1 1 0 0,0 1-1 0 0,0-1 0 0 0,0 0 1 0 0,0 0-1 0 0,1 0 0 0 0,0-1 0 0 0,0 1 1 0 0,0-1-1 0 0,1-1 0 0 0,-1 1 1 0 0,1-1-1 0 0,0 0 0 0 0,5 2 36 0 0,-9-4-239 0 0,1 0 0 0 0,0-1-1 0 0,0 1 1 0 0,-1-1 0 0 0,1 1-1 0 0,0-1 1 0 0,0 0 0 0 0,-1 0-1 0 0,1-1 1 0 0,0 1 0 0 0,0 0 0 0 0,-1-1-1 0 0,1 0 1 0 0,0 1 0 0 0,0-1-1 0 0,-1 0 1 0 0,1-1 0 0 0,-1 1-1 0 0,1 0 1 0 0,-1-1 0 0 0,0 1 0 0 0,0-1-1 0 0,2-1 240 0 0,7-9-1726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7.013"/>
    </inkml:context>
    <inkml:brush xml:id="br0">
      <inkml:brushProperty name="width" value="0.05" units="cm"/>
      <inkml:brushProperty name="height" value="0.05" units="cm"/>
      <inkml:brushProperty name="color" value="#E71224"/>
    </inkml:brush>
  </inkml:definitions>
  <inkml:trace contextRef="#ctx0" brushRef="#br0">1 0 14336 0 0,'0'3'330'0'0,"23"102"935"0"0,-7-52-1284 0 0,31 96 661 0 0,-33-92 441 0 0,-13-56-1017 0 0,-1-1 10 0 0,0 0 51 0 0,0 0 22 0 0,0 0 3 0 0,0 0 87 0 0,0 0 362 0 0,0 0 157 0 0,-20-46 2964 0 0,2-78-2362 0 0,26 66-1436 0 0,35 34-2867 0 0,-14 12-1360 0 0,-15-4 2098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6.185"/>
    </inkml:context>
    <inkml:brush xml:id="br0">
      <inkml:brushProperty name="width" value="0.05" units="cm"/>
      <inkml:brushProperty name="height" value="0.05" units="cm"/>
      <inkml:brushProperty name="color" value="#E71224"/>
    </inkml:brush>
  </inkml:definitions>
  <inkml:trace contextRef="#ctx0" brushRef="#br0">123 0 18655 0 0,'-1'1'430'0'0,"-2"0"-357"0"0,0 1 1 0 0,0-1-1 0 0,0 1 1 0 0,0 0 0 0 0,1 0-1 0 0,-1 0 1 0 0,0 0-1 0 0,1 0 1 0 0,0 0-1 0 0,0 1 1 0 0,-1-1 0 0 0,2 1-1 0 0,-1 0 1 0 0,0 0-1 0 0,0-1 1 0 0,1 1 0 0 0,-1 0-1 0 0,1 0 1 0 0,0 0-1 0 0,0 1 1 0 0,0-1-1 0 0,0 2-73 0 0,-13 76-230 0 0,19 29 132 0 0,23 3 216 0 0,15-12-22 0 0,-42-99-162 0 0,-1-2-60 0 0,0 0-901 0 0,0 0-3687 0 0,0 0-1582 0 0</inkml:trace>
  <inkml:trace contextRef="#ctx0" brushRef="#br0" timeOffset="281.25">0 301 18975 0 0,'0'0'432'0'0,"0"0"66"0"0,0 0 22 0 0,1 1-64 0 0,4 1-408 0 0,-1 0 1 0 0,0 0 0 0 0,1-1-1 0 0,-1 0 1 0 0,0 0 0 0 0,1 0-1 0 0,-1-1 1 0 0,1 1-1 0 0,0-1 1 0 0,-1 0 0 0 0,1 0-1 0 0,-1-1 1 0 0,1 1 0 0 0,-1-1-1 0 0,1 0 1 0 0,-1 0-1 0 0,1-1 1 0 0,-1 1 0 0 0,0-1-1 0 0,0 0 1 0 0,0 0-49 0 0,26-6 563 0 0,84-11-392 0 0,-42 8-7930 0 0,-48 7 1338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7T09:24:04.098"/>
    </inkml:context>
    <inkml:brush xml:id="br0">
      <inkml:brushProperty name="width" value="0.05" units="cm"/>
      <inkml:brushProperty name="height" value="0.05" units="cm"/>
    </inkml:brush>
  </inkml:definitions>
  <inkml:trace contextRef="#ctx0" brushRef="#br0">1 11668 10680 0 0,'0'0'241'0'0,"0"0"38"0"0,0 0 11 0 0,0 0-28 0 0,0-1-169 0 0,5-58-1677 0 0,-5 55 2458 0 0,4 2 8762 0 0,0 4-10736 0 0,-3-2 1255 0 0,1 1 18 0 0,19 15 94 0 0,-20-15-127 0 0,10 3 1285 0 0,4 4 15 0 0,-14-7-1360 0 0,1-1-13 0 0,6 3-54 0 0,34 5-13 0 0,6 9 504 0 0,-28-16-328 0 0,88-1 478 0 0,-69 11-516 0 0,47 11-95 0 0,-29-21 128 0 0,-50-2-119 0 0,1 0 0 0 0,-1 1 0 0 0,0 0 1 0 0,1 0-1 0 0,-1 1 0 0 0,1 0 0 0 0,-1 0 1 0 0,0 1-1 0 0,0 0 0 0 0,0 0 0 0 0,0 0 1 0 0,2 2-53 0 0,0-1 7 0 0,23 11-7 0 0,-8-7 395 0 0,49-11-78 0 0,31-13-25 0 0,-57 13-226 0 0,33-1-50 0 0,-30-3 266 0 0,-5 0-350 0 0,2 4 128 0 0,74 8-157 0 0,-32-12 125 0 0,-46 8 492 0 0,-17 7-467 0 0,32-2-53 0 0,21-4 53 0 0,5-6 201 0 0,-42 13-148 0 0,-3 0 22 0 0,42-2-218 0 0,-53-7 103 0 0,-5 3-4 0 0,-1 0 0 0 0,1 2 1 0 0,-1 0-1 0 0,1 2 0 0 0,-2 1 0 0 0,1 0 0 0 0,16 9-9 0 0,-32-14 0 0 0,21 9 7 0 0,-2 0 17 0 0,0-2 0 0 0,1-1 1 0 0,-1 0-1 0 0,2-2 0 0 0,19 2-24 0 0,18-1 73 0 0,71 19 81 0 0,-41-22-88 0 0,44-25 401 0 0,-99 21-467 0 0,25 4 11 0 0,114 1 266 0 0,-69-5-213 0 0,-24 16-88 0 0,-68-16 31 0 0,57-8 70 0 0,-17-4 119 0 0,-26 11-196 0 0,48 6-80 0 0,53-5 80 0 0,-36-4 0 0 0,12 11 128 0 0,-23-10-64 0 0,-36-2 0 0 0,59-2 0 0 0,101 9 53 0 0,-71-10 91 0 0,-32 9-5 0 0,-40-4-147 0 0,-18-3 69 0 0,69-27 25 0 0,-6 36-97 0 0,-54 22 22 0 0,89-4-102 0 0,-84-16 27 0 0,29-13 64 0 0,48-10 59 0 0,-37 14 154 0 0,-6 4-277 0 0,-44 4-88 0 0,50-3-161 0 0,-62-2 481 0 0,-35 2-191 0 0,0-1 0 0 0,1 0 0 0 0,-1 0 1 0 0,0 0-1 0 0,0-1 0 0 0,0 1 0 0 0,0-1 1 0 0,0-1-1 0 0,0 1 0 0 0,0-1 0 0 0,0 1 1 0 0,0-1-1 0 0,0-1 0 0 0,1 0-41 0 0,3-2-44 0 0,1 1-1 0 0,0 0 1 0 0,-1 1 0 0 0,1 0-1 0 0,0 1 1 0 0,0 0-1 0 0,1 0 1 0 0,-1 1 0 0 0,0 0-1 0 0,1 1 1 0 0,7 1 44 0 0,124-5 0 0 0,-40-1 21 0 0,58-3 417 0 0,-98 4-729 0 0,57 3 355 0 0,-67-3 872 0 0,-24 9-747 0 0,-20-2-278 0 0,-6-3-2 0 0,-2 0 10 0 0,11 0 85 0 0,5 0 133 0 0,1 7 899 0 0,-9-3-2882 0 0,-2-2-6589 0 0,-6-2-1564 0 0</inkml:trace>
  <inkml:trace contextRef="#ctx0" brushRef="#br0" timeOffset="6972.71">6731 11208 14568 0 0,'0'0'330'0'0,"0"0"45"0"0,0 0 20 0 0,0 0-38 0 0,0 0-196 0 0,5-5 246 0 0,27-17 503 0 0,11-21 433 0 0,-11-6 156 0 0,17-7 499 0 0,41-39-350 0 0,76-62-1782 0 0,-145 141 212 0 0,0-1 0 0 0,-2 0 0 0 0,0-2 0 0 0,-1 0 0 0 0,8-12-78 0 0,10-21 215 0 0,-2-3-1 0 0,-3-1 0 0 0,4-14-214 0 0,29-52 453 0 0,-27 54-279 0 0,-2-1 0 0 0,-4-2 0 0 0,21-70-174 0 0,-29 66-46 0 0,15-45 219 0 0,-5-1 0 0 0,-6-2 0 0 0,-4-6-173 0 0,28-377 211 0 0,-50 463-103 0 0,-3-1 1 0 0,-1 1 0 0 0,-2 0-1 0 0,-5-15-108 0 0,-4-1 619 0 0,-2 1 0 0 0,-24-55-619 0 0,20 59 21 0 0,-32-78 160 0 0,-18-67-33 0 0,8 3-7 0 0,-39-42 226 0 0,30 95-255 0 0,-115-161 680 0 0,69 130-832 0 0,6-4 104 0 0,36 52 15 0 0,12 20 74 0 0,-31 18-153 0 0,-35 11 0 0 0,31 19 15 0 0,50 36 125 0 0,-91-45-127 0 0,69 29 51 0 0,-17-8-64 0 0,-30 0 0 0 0,-61-2 112 0 0,69 24-192 0 0,-9-2 16 0 0,53 5 64 0 0,45 15-60 0 0,6 0 37 0 0,13 5-31 0 0,-10 1-218 0 0,2 0 213 0 0,-2 0 58 0 0,9 0 59 0 0,0 0 17 0 0,-4 0-75 0 0,2 0-64 0 0,-6 0 61 0 0,-26 5-514 0 0,35-3 464 0 0,-2 7 31 0 0,3 0-20 0 0,3 0 31 0 0,17 32 11 0 0,-1-15 0 0 0,-14-17 0 0 0,15 15 0 0 0,-1-2-64 0 0,-9-4-52 0 0,2-3-163 0 0,-10-14 343 0 0,-2-1 3 0 0,0 0-3 0 0,0 0 0 0 0,0 0-25 0 0,0 0-222 0 0,0 0-530 0 0,-5-59-6271 0 0,0-1 2303 0 0,-4-82 157 0 0,-1 79 3216 0 0,10 61 1675 0 0,0 2-538 0 0,0 0-2410 0 0,0 0-1039 0 0</inkml:trace>
  <inkml:trace contextRef="#ctx0" brushRef="#br0" timeOffset="7542.73">5552 5969 21439 0 0,'0'0'630'0'0,"-1"-3"-13"0"0,-2-6-393 0 0,2 0-199 0 0,1 2-149 0 0,0 6-526 0 0,2-1-603 0 0,7-14 3000 0 0,-5 4-1747 0 0,14-9 648 0 0,-17 21-454 0 0,59-8-1316 0 0,92 8 1404 0 0,-4-5 876 0 0,-140 4-1121 0 0,0 1-1 0 0,-1 0 1 0 0,1 1 0 0 0,0 0-1 0 0,0 0 1 0 0,-1 1-1 0 0,1 0 1 0 0,0 0-1 0 0,-1 1 1 0 0,0-1 0 0 0,0 2-1 0 0,0-1 1 0 0,0 1-1 0 0,6 4-36 0 0,6 5 1712 0 0,-17-12-2504 0 0,-2-1-286 0 0,0 0-60 0 0</inkml:trace>
  <inkml:trace contextRef="#ctx0" brushRef="#br0" timeOffset="9479.49">5598 5610 17615 0 0,'0'0'515'0'0,"0"0"-6"0"0,0 0-279 0 0,0-12 588 0 0,10-7-522 0 0,24-61-912 0 0,38-113 1888 0 0,3 57-152 0 0,-55 107-978 0 0,1 1 0 0 0,2 1 0 0 0,0 1 0 0 0,19-15-142 0 0,81-86 296 0 0,35-67 296 0 0,-110 136-320 0 0,4-6-567 0 0,3 2 1 0 0,32-26 294 0 0,163-168 411 0 0,-160 153-280 0 0,5 4 0 0 0,3 4 0 0 0,52-35-131 0 0,180-152 201 0 0,-283 239-327 0 0,35-29 213 0 0,4 5 0 0 0,7 0-87 0 0,111-85 1120 0 0,83-86-1120 0 0,80-48 706 0 0,114-37-308 0 0,-267 184-398 0 0,137-59-168 0 0,192-90 192 0 0,-135 79-12 0 0,-322 166 30 0 0,2 4 0 0 0,1 5-1 0 0,2 3 1 0 0,31-4-42 0 0,105-34 229 0 0,42-27-229 0 0,33 2-152 0 0,-106 24 88 0 0,40-13 392 0 0,45 20-392 0 0,-43 17 64 0 0,132-22 0 0 0,-213 31 54 0 0,49-9-44 0 0,126-10 188 0 0,-80 48 23 0 0,-115 13-168 0 0,39-3 1 0 0,-91 8 148 0 0,19-10 206 0 0,-80-8-408 0 0,-15 11 0 0 0,-4-2-33 0 0,-4-1-135 0 0,-1 0-39 0 0,0 0-1 0 0,-23-68-9185 0 0,17 51 7707 0 0</inkml:trace>
  <inkml:trace contextRef="#ctx0" brushRef="#br0" timeOffset="9749.41">14620 64 4664 0 0,'0'0'96'0'0,"0"-9"32"0"0,0-4 0 0 0,0 2 0 0 0,5-7-128 0 0,-5 5 0 0 0</inkml:trace>
  <inkml:trace contextRef="#ctx0" brushRef="#br0" timeOffset="10228.74">14410 266 20847 0 0,'0'0'472'0'0,"0"0"68"0"0,0 0 34 0 0,0 0-69 0 0,0 0-312 0 0,0 0-94 0 0,0 0-10 0 0,0 0-1 0 0,0 0-30 0 0,0 0-129 0 0,0 0-52 0 0,0 0-6 0 0,0 0 4 0 0,0 0 38 0 0,2 1 31 0 0,20 8-8 0 0,-3 3-19 0 0,14 13 83 0 0,54 46 0 0 0,-9-24 128 0 0,-44-25 70 0 0,6 7 187 0 0,1 16-220 0 0,-40-44-103 0 0,0 0 14 0 0,2 5-4 0 0,-2-5 34 0 0,-1-1 74 0 0,0 0 32 0 0,0 0 4 0 0,0 0 19 0 0,0 0 78 0 0,0 0 37 0 0,0 0 8 0 0,0 0-24 0 0,-6 22 434 0 0,-9-1-758 0 0,-7-12 1 0 0,-36 10 285 0 0,1 0-155 0 0,24-3-141 0 0,-6 14 0 0 0,25-13 0 0 0,-3-2-73 0 0,15-12 8 0 0,-3 4 51 0 0,-13 17-354 0 0,17-23 254 0 0,1-1-12 0 0,0 0-2 0 0,0 0 0 0 0,0 0-37 0 0,0 0-156 0 0,0 0-67 0 0,0 0-18 0 0,0 0-124 0 0,0 0-516 0 0,0 0-223 0 0,0 0-1240 0 0,0 0-4784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4.575"/>
    </inkml:context>
    <inkml:brush xml:id="br0">
      <inkml:brushProperty name="width" value="0.05" units="cm"/>
      <inkml:brushProperty name="height" value="0.05" units="cm"/>
      <inkml:brushProperty name="color" value="#E71224"/>
    </inkml:brush>
  </inkml:definitions>
  <inkml:trace contextRef="#ctx0" brushRef="#br0">36 0 16208 0 0,'0'0'365'0'0,"0"0"56"0"0,0 0 26 0 0,-2 1-53 0 0,-17 21-251 0 0,18-18-130 0 0,-2 5-3 0 0,0 1 0 0 0,1-1 0 0 0,0 0-1 0 0,0 1 1 0 0,1-1 0 0 0,1 1 0 0 0,0-1-1 0 0,0 1 1 0 0,0 0 0 0 0,2 4-10 0 0,81 235 670 0 0,-42-137-670 0 0,33 11 0 0 0,-45-56 192 0 0,-28-66-128 0 0,-1-1 8 0 0,0 0 34 0 0,0 0 12 0 0,0 0 2 0 0,0 0 27 0 0,0 0 112 0 0,-24-37 801 0 0,21 35-1051 0 0,1-1 1 0 0,-1 0 0 0 0,0 0-1 0 0,1 1 1 0 0,0-1-1 0 0,0-1 1 0 0,-1 1 0 0 0,2 0-1 0 0,-1 0 1 0 0,0-1-1 0 0,1 1 1 0 0,0-1 0 0 0,-1 0-1 0 0,1 1 1 0 0,1-1-1 0 0,-1 0 1 0 0,0 1 0 0 0,1-1-1 0 0,0 0 1 0 0,0 0 0 0 0,0 0-1 0 0,1 1 1 0 0,-1-1-1 0 0,1-3-9 0 0,63-70-272 0 0,-60 74 255 0 0,-1 0 0 0 0,0 0 0 0 0,1 0 0 0 0,0 0-1 0 0,0 1 1 0 0,0-1 0 0 0,0 1 0 0 0,0 0 0 0 0,0 0 0 0 0,0 0-1 0 0,1 1 1 0 0,-1 0 0 0 0,1-1 0 0 0,-1 2 0 0 0,1-1 0 0 0,-1 0-1 0 0,1 1 1 0 0,0 0 0 0 0,-1 0 0 0 0,1 0 0 0 0,-1 1 0 0 0,1 0-1 0 0,0 0 1 0 0,-1 0 0 0 0,0 0 0 0 0,1 0 0 0 0,-1 1-1 0 0,0 0 1 0 0,0 0 0 0 0,1 0 0 0 0,-2 1 0 0 0,1-1 0 0 0,0 1-1 0 0,0 0 18 0 0,138 132 1056 0 0,-110-109-480 0 0,-29-24-482 0 0,0 3-90 0 0,-2-4-88 0 0,-1-1-59 0 0,0 0-17 0 0,0 0-229 0 0,0 0-935 0 0,0 0-404 0 0,0-4-85 0 0,0-17-11 0 0</inkml:trace>
  <inkml:trace contextRef="#ctx0" brushRef="#br0" timeOffset="500">1021 490 10680 0 0,'0'0'241'0'0,"0"0"38"0"0,0 0 11 0 0,0 0-28 0 0,-11-1 691 0 0,-24-10 3877 0 0,-80-11-1860 0 0,57 9-2082 0 0,50 10-938 0 0,1 0 1 0 0,-1 0 0 0 0,0 1 0 0 0,0 0-1 0 0,0 1 1 0 0,0 0 0 0 0,0 0 0 0 0,-1 1-1 0 0,1 0 1 0 0,-5 0 49 0 0,11 0 43 0 0,0 1-41 0 0,0 0 0 0 0,0-1 0 0 0,0 1 0 0 0,0 0 0 0 0,0 0-1 0 0,0 0 1 0 0,0 0 0 0 0,1 1 0 0 0,-1-1 0 0 0,0 0 0 0 0,1 1 0 0 0,-1-1-1 0 0,1 1 1 0 0,0-1 0 0 0,-1 1 0 0 0,1 0 0 0 0,0 0 0 0 0,0-1-1 0 0,0 1 1 0 0,0 0 0 0 0,0 0 0 0 0,1 0 0 0 0,-1 0 0 0 0,1 0 0 0 0,-1 0-1 0 0,1 0 1 0 0,0 1 0 0 0,-1-1 0 0 0,1 0 0 0 0,0 0 0 0 0,0 0-1 0 0,1 0 1 0 0,-1 0 0 0 0,0 0 0 0 0,1 0 0 0 0,-1 0 0 0 0,1 0 0 0 0,0 0-1 0 0,0 1-1 0 0,0 4-13 0 0,1 0 0 0 0,0 0 0 0 0,1-1 0 0 0,-1 1 0 0 0,1-1 0 0 0,0 0 0 0 0,1 1 0 0 0,0-1 0 0 0,0-1 0 0 0,0 1 0 0 0,0-1 0 0 0,1 1 0 0 0,0-1 0 0 0,0-1 0 0 0,0 1 0 0 0,1-1 0 0 0,1 2 13 0 0,13-2-183 0 0,65-34 130 0 0,-66-2 670 0 0,-19 31-423 0 0,0 1 39 0 0,0 0 20 0 0,0 0 3 0 0,0 0-5 0 0,0 0-23 0 0,0 0-11 0 0,0 0-1 0 0,1 0-36 0 0,4 1-176 0 0,-1-1 0 0 0,0 1 0 0 0,1 1-1 0 0,-1-1 1 0 0,0 1 0 0 0,0-1 0 0 0,0 1-1 0 0,0 1 1 0 0,0-1 0 0 0,0 0-1 0 0,0 1 1 0 0,-1 0 0 0 0,1 0 0 0 0,-1 0-4 0 0,0 0-12 0 0,1 0-1 0 0,0 0 1 0 0,0 0 0 0 0,-1-1 0 0 0,1 1-1 0 0,1-1 1 0 0,-1 0 0 0 0,0 0 0 0 0,1 0 0 0 0,-1-1-1 0 0,1 0 1 0 0,-1 0 0 0 0,1 0 0 0 0,0 0 12 0 0,1-1 75 0 0,3 0-1619 0 0,0-1-3614 0 0,1-3-1916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8.372"/>
    </inkml:context>
    <inkml:brush xml:id="br0">
      <inkml:brushProperty name="width" value="0.05" units="cm"/>
      <inkml:brushProperty name="height" value="0.05" units="cm"/>
      <inkml:brushProperty name="color" value="#E71224"/>
    </inkml:brush>
  </inkml:definitions>
  <inkml:trace contextRef="#ctx0" brushRef="#br0">1 21 12584 0 0,'0'0'281'0'0,"0"0"40"0"0,0 0 23 0 0,0 0-34 0 0,0 0-122 0 0,0 0 238 0 0,0 0 129 0 0,0 0 21 0 0,0 0 11 0 0,0 0 18 0 0,0 0 9 0 0,5-2 558 0 0,67-16 80 0 0,-2 18-256 0 0,-69 0-986 0 0,1 1 0 0 0,-1 0 0 0 0,1-1 0 0 0,-1 1-1 0 0,1 0 1 0 0,-1 0 0 0 0,1 0 0 0 0,-1 0 0 0 0,0 0-1 0 0,0 0 1 0 0,1 0 0 0 0,-1 0 0 0 0,0 0 0 0 0,0 1-1 0 0,0-1 1 0 0,0 1 0 0 0,-1-1 0 0 0,1 0 0 0 0,0 1 0 0 0,0-1-1 0 0,-1 1 1 0 0,1 0 0 0 0,-1-1 0 0 0,0 1 0 0 0,1-1-1 0 0,-1 1 1 0 0,0 0 0 0 0,0-1-10 0 0,2 7 129 0 0,0-1-139 0 0,-1-1-1 0 0,1 0 0 0 0,-1 1 1 0 0,0 0-1 0 0,-1-1 0 0 0,1 1 1 0 0,-1-1-1 0 0,-1 1 0 0 0,1 0 1 0 0,-1-1-1 0 0,0 1 0 0 0,-1-1 1 0 0,0 1-1 0 0,0-1 0 0 0,0 0 1 0 0,0 0-1 0 0,-3 4 11 0 0,-56 84-2299 0 0,24-57 1903 0 0,36-36 576 0 0,1-1 75 0 0,0 0 296 0 0,0 0 126 0 0,0 0 26 0 0,0 0-58 0 0,0 0-272 0 0,0 0-117 0 0,0 0-28 0 0,0 0 6 0 0,0 0 38 0 0,1 1 14 0 0,68-2 173 0 0,-16-9-1698 0 0,-31 2-2008 0 0,-11 5-471 0 0,4-4-2856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8.763"/>
    </inkml:context>
    <inkml:brush xml:id="br0">
      <inkml:brushProperty name="width" value="0.05" units="cm"/>
      <inkml:brushProperty name="height" value="0.05" units="cm"/>
      <inkml:brushProperty name="color" value="#E71224"/>
    </inkml:brush>
  </inkml:definitions>
  <inkml:trace contextRef="#ctx0" brushRef="#br0">0 1 15144 0 0,'0'0'340'0'0,"0"0"50"0"0,0 0 26 0 0,0 0-44 0 0,1 1-241 0 0,2 6 33 0 0,13 15 2726 0 0,-15-20-2732 0 0,1 0 0 0 0,-1 0 0 0 0,0 1 0 0 0,0-1 0 0 0,1 0 0 0 0,-1-1 0 0 0,1 1 0 0 0,0 0 0 0 0,0 0-1 0 0,-1-1 1 0 0,1 1 0 0 0,0-1 0 0 0,0 0 0 0 0,1 1 0 0 0,-1-1 0 0 0,0 0 0 0 0,0 0 0 0 0,0 0 0 0 0,1-1 0 0 0,-1 1-1 0 0,0 0 1 0 0,1-1 0 0 0,0 1-158 0 0,0-1 107 0 0,4 4-55 0 0,10 4-495 0 0,-12-8-245 0 0,-2 0-5575 0 0,-3 0-733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9.028"/>
    </inkml:context>
    <inkml:brush xml:id="br0">
      <inkml:brushProperty name="width" value="0.05" units="cm"/>
      <inkml:brushProperty name="height" value="0.05" units="cm"/>
      <inkml:brushProperty name="color" value="#E71224"/>
    </inkml:brush>
  </inkml:definitions>
  <inkml:trace contextRef="#ctx0" brushRef="#br0">1 5 20703 0 0,'0'0'472'0'0,"0"0"68"0"0,0 0 32 0 0,0 0-73 0 0,6 0-299 0 0,22 1-15 0 0,-24 2-230 0 0,26 0-812 0 0,-12-10-2743 0 0,-10 3-3285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9.325"/>
    </inkml:context>
    <inkml:brush xml:id="br0">
      <inkml:brushProperty name="width" value="0.05" units="cm"/>
      <inkml:brushProperty name="height" value="0.05" units="cm"/>
      <inkml:brushProperty name="color" value="#E71224"/>
    </inkml:brush>
  </inkml:definitions>
  <inkml:trace contextRef="#ctx0" brushRef="#br0">1 21 14064 0 0,'0'0'413'0'0,"0"0"-10"0"0,1 1-259 0 0,4 1-285 0 0,0 0 1 0 0,0 0 0 0 0,0-1 0 0 0,0 0 0 0 0,0 0 0 0 0,0 0 0 0 0,0 0 0 0 0,0-1 0 0 0,1 0 0 0 0,-1 0 0 0 0,0 0 0 0 0,0-1 0 0 0,0 1 0 0 0,0-2 0 0 0,0 1 0 0 0,0 0 0 0 0,0-1 0 0 0,0 0 0 0 0,0 0 0 0 0,0 0-1 0 0,-1-1 1 0 0,1 1 0 0 0,-1-1 0 0 0,2-1 140 0 0,31-4 1019 0 0,-34 8-299 0 0,-3 0 16 0 0,0 0 85 0 0,0 0 331 0 0,0 0 140 0 0,0 0 27 0 0,0 0-94 0 0,0 0-424 0 0,0 0-185 0 0,0 0-1094 0 0,0 0-4450 0 0,0 0-1901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7.934"/>
    </inkml:context>
    <inkml:brush xml:id="br0">
      <inkml:brushProperty name="width" value="0.05" units="cm"/>
      <inkml:brushProperty name="height" value="0.05" units="cm"/>
      <inkml:brushProperty name="color" value="#E71224"/>
    </inkml:brush>
  </inkml:definitions>
  <inkml:trace contextRef="#ctx0" brushRef="#br0">9 35 13344 0 0,'0'0'390'0'0,"-2"2"-2"0"0,-3 6-188 0 0,4-6 118 0 0,1-2 76 0 0,0 0 20 0 0,0 0-20 0 0,0 0-90 0 0,0 0-42 0 0,0 0-7 0 0,0 0-20 0 0,13 0 17 0 0,129-24 864 0 0,-105 15-840 0 0,-23 5-196 0 0,-1 1 0 0 0,1 0 0 0 0,-1 1-1 0 0,1 1 1 0 0,0 0 0 0 0,0 1 0 0 0,11 2-80 0 0,21 22 530 0 0,-46-1-670 0 0,-8-11-533 0 0,-2 3-93 0 0,0 1 1 0 0,-1-2-1 0 0,-1 1 0 0 0,0-2 0 0 0,0 1 1 0 0,-7 3 765 0 0,-9 6-779 0 0,-67 41 1260 0 0,48-42 1026 0 0,17-9 2154 0 0,37-8-3041 0 0,0-3-590 0 0,0-1 0 0 0,1 0 0 0 0,-1-1 0 0 0,1 1 0 0 0,-1-1 0 0 0,1-1 0 0 0,0 1 0 0 0,-1-2 0 0 0,0 1 0 0 0,1-1 0 0 0,0 0-30 0 0,0 1 51 0 0,229-67 1061 0 0,-150 35-1132 0 0,-55 20-3141 0 0,-23 8-3425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8.200"/>
    </inkml:context>
    <inkml:brush xml:id="br0">
      <inkml:brushProperty name="width" value="0.05" units="cm"/>
      <inkml:brushProperty name="height" value="0.05" units="cm"/>
      <inkml:brushProperty name="color" value="#E71224"/>
    </inkml:brush>
  </inkml:definitions>
  <inkml:trace contextRef="#ctx0" brushRef="#br0">0 0 23119 0 0,'0'0'528'0'0,"0"0"70"0"0,0 0 38 0 0,0 0-76 0 0,1 3-367 0 0,7 11-1344 0 0,-7-13 1045 0 0,-1 0 8 0 0,14 11-2539 0 0,-14-12 1234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8.684"/>
    </inkml:context>
    <inkml:brush xml:id="br0">
      <inkml:brushProperty name="width" value="0.05" units="cm"/>
      <inkml:brushProperty name="height" value="0.05" units="cm"/>
      <inkml:brushProperty name="color" value="#E71224"/>
    </inkml:brush>
  </inkml:definitions>
  <inkml:trace contextRef="#ctx0" brushRef="#br0">114 38 18887 0 0,'0'0'430'0'0,"0"0"55"0"0,0 0 30 0 0,0 0-50 0 0,6-4-288 0 0,20-8-230 0 0,-18 8 75 0 0,0 1-1 0 0,-1 0 1 0 0,1 0 0 0 0,0 1-1 0 0,0 0 1 0 0,1 0-1 0 0,-1 1 1 0 0,0 0 0 0 0,0 0-1 0 0,1 1 1 0 0,-1 0-1 0 0,0 1 1 0 0,1 0 0 0 0,2 0-22 0 0,26 13 814 0 0,-35-13-855 0 0,-1 0-1 0 0,1 0 1 0 0,-1 0-1 0 0,0 0 1 0 0,1 0-1 0 0,-1 0 1 0 0,0 1-1 0 0,0-1 1 0 0,0 0-1 0 0,0 1 1 0 0,0-1-1 0 0,0 1 0 0 0,0-1 1 0 0,-1 1-1 0 0,1-1 1 0 0,-1 1-1 0 0,1 0 1 0 0,-1-1-1 0 0,1 1 1 0 0,-1 0-1 0 0,0 0 1 0 0,0-1-1 0 0,0 1 1 0 0,0 0-1 0 0,0-1 1 0 0,0 1-1 0 0,0 0 1 0 0,-1 0-1 0 0,1-1 1 0 0,0 1-1 0 0,-1 0 0 0 0,0-1 1 0 0,1 1-1 0 0,-1-1 1 0 0,0 1-1 0 0,0-1 1 0 0,0 1-1 0 0,0 0 42 0 0,-2 6-654 0 0,-5 8-550 0 0,0-1 0 0 0,-1 0 0 0 0,-1-1 0 0 0,0 0-1 0 0,-1 0 1 0 0,0-1 0 0 0,-1-1 0 0 0,-1 0-1 0 0,0 0 1 0 0,-7 4 1204 0 0,7-5-729 0 0,0 1-105 0 0,-33 31 1136 0 0,-23 3 8722 0 0,19-17-5001 0 0,56-19-2699 0 0,92 7 672 0 0,-79-15-1887 0 0,-1 0-1 0 0,1-2 1 0 0,0 0-1 0 0,0-1 0 0 0,-1-1 1 0 0,1-1-1 0 0,6-2-108 0 0,5 0 1 0 0,97-38 775 0 0,-66-3-2416 0 0,-42 29 536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7"/>
    </inkml:context>
    <inkml:brush xml:id="br0">
      <inkml:brushProperty name="width" value="0.05" units="cm"/>
      <inkml:brushProperty name="height" value="0.05" units="cm"/>
      <inkml:brushProperty name="color" value="#E71224"/>
    </inkml:brush>
  </inkml:definitions>
  <inkml:trace contextRef="#ctx0" brushRef="#br0">0 1 12816 0 0,'0'0'289'0'0,"0"0"40"0"0,0 0 22 0 0,0 0-40 0 0,1 2-203 0 0,2 7-59 0 0,28 1 1602 0 0,1 0-869 0 0,20-10-4046 0 0,-48-1 2018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7.297"/>
    </inkml:context>
    <inkml:brush xml:id="br0">
      <inkml:brushProperty name="width" value="0.05" units="cm"/>
      <inkml:brushProperty name="height" value="0.05" units="cm"/>
      <inkml:brushProperty name="color" value="#E71224"/>
    </inkml:brush>
  </inkml:definitions>
  <inkml:trace contextRef="#ctx0" brushRef="#br0">0 0 20647 0 0,'0'0'464'0'0,"0"0"68"0"0,0 0 35 0 0,0 0-63 0 0,0 0-305 0 0,6 4 63 0 0,21 4-239 0 0,-26-7-182 0 0,-1-1-43 0 0,0 0-182 0 0,0 0-86 0 0,0 0-896 0 0,1 1-3725 0 0,3 3-1595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3:27.762"/>
    </inkml:context>
    <inkml:brush xml:id="br0">
      <inkml:brushProperty name="width" value="0.05" units="cm"/>
      <inkml:brushProperty name="height" value="0.05" units="cm"/>
    </inkml:brush>
  </inkml:definitions>
  <inkml:trace contextRef="#ctx0" brushRef="#br0">296 4007 16559 0 0,'-23'-7'556'0'0,"14"5"-477"0"0,1 0 0 0 0,0-1-1 0 0,-1 1 1 0 0,1-2 0 0 0,0 1 0 0 0,1-1-1 0 0,-1 0 1 0 0,1-1 0 0 0,0 1 0 0 0,0-2 0 0 0,0 1-1 0 0,0-1 1 0 0,1 0 0 0 0,0 0 0 0 0,1 0-1 0 0,-3-4-78 0 0,-68-121 880 0 0,64 109-876 0 0,1 0-1 0 0,1-1 1 0 0,1 0-1 0 0,1 0 1 0 0,1-1-1 0 0,1 0 0 0 0,-2-18-3 0 0,23-67-182 0 0,-12 96 167 0 0,56-130-276 0 0,-40 112 242 0 0,1 1 0 0 0,2 1-1 0 0,0 0 1 0 0,2 2 0 0 0,23-20 49 0 0,-22 21-34 0 0,7-9 15 0 0,3 2-1 0 0,0 1 1 0 0,2 2-1 0 0,2 1 1 0 0,0 2-1 0 0,2 2 1 0 0,0 2-1 0 0,2 1 0 0 0,0 2 1 0 0,2 3-1 0 0,0 1 1 0 0,44-9 19 0 0,-54 18-39 0 0,0 2 0 0 0,0 1-1 0 0,1 1 1 0 0,0 3 0 0 0,-1 0 0 0 0,35 6 39 0 0,-25-1 21 0 0,0 2 0 0 0,-1 2-1 0 0,0 2 1 0 0,0 2 0 0 0,-1 2-1 0 0,-1 2 1 0 0,0 1 0 0 0,-2 2 0 0 0,0 2-1 0 0,-1 2 1 0 0,-1 1 0 0 0,-2 2-1 0 0,15 16-20 0 0,-27-17-21 0 0,-3 2-1 0 0,0 1 1 0 0,-1 1-1 0 0,-2 1 0 0 0,-2 0 1 0 0,0 1-1 0 0,-2 1 1 0 0,-2 0-1 0 0,-1 1 0 0 0,2 10 22 0 0,-5 3 0 0 0,-1 0 0 0 0,-3 0 0 0 0,-2 0 0 0 0,-1 0 0 0 0,-3 1 0 0 0,-2-1 0 0 0,-2 0 0 0 0,-2 0 0 0 0,-13 41 0 0 0,-16 55-16 0 0,-6-2 0 0 0,-6-2-1 0 0,-13 11 17 0 0,53-125 33 0 0,-1-1 1 0 0,-1-1-1 0 0,-1 0 0 0 0,-1-1 1 0 0,-1 0-1 0 0,-1-1 0 0 0,-6 6-33 0 0,-3-4 206 0 0,-1-2 0 0 0,-1 0 0 0 0,-1-2 0 0 0,-19 10-206 0 0,35-22 144 0 0,0 0-1 0 0,0-1 0 0 0,0 0 0 0 0,0-1 0 0 0,-1 0 0 0 0,0-1 1 0 0,0 0-1 0 0,0-1 0 0 0,-1 0 0 0 0,1-1 0 0 0,-1-1 0 0 0,0 0 1 0 0,1 0-1 0 0,-1-1 0 0 0,0-1 0 0 0,1 0 0 0 0,-1-1 0 0 0,1-1 1 0 0,0 1-1 0 0,-1-2 0 0 0,-10-4-143 0 0,-8-9 283 0 0,1-2-1 0 0,1-1 1 0 0,1-1-1 0 0,1-1 1 0 0,0-2-1 0 0,0-2-282 0 0,3 4 56 0 0,-67-69 144 0 0,5-3 0 0 0,-12-24-200 0 0,16 20-115 0 0,-58-86-1085 0 0,75 92-632 0 0,36 50 781 0 0</inkml:trace>
  <inkml:trace contextRef="#ctx0" brushRef="#br0" timeOffset="7544.42">1313 3073 16152 0 0,'-75'0'1791'0'0,"73"0"-1711"0"0,3-9 2 0 0,42-57-588 0 0,85-28 42 0 0,-70 47 422 0 0,-3-2-1 0 0,-2-3 0 0 0,-2-2 43 0 0,-10 9 23 0 0,1 3-1 0 0,2 1 0 0 0,32-21-22 0 0,140-69 96 0 0,165-99-43 0 0,3 8-53 0 0,-223 140 0 0 0,3 8 0 0 0,123-37 0 0 0,-152 61 0 0 0,469-165 0 0 0,-354 126-60 0 0,13 9 60 0 0,216-36-102 0 0,-186 49 48 0 0,271-52 73 0 0,15-7 404 0 0,-264 56-52 0 0,-102 20-224 0 0,82-2-147 0 0,347-12 128 0 0,-264 43-62 0 0,627-51-4 0 0,287-46 498 0 0,-560 85-104 0 0,-215 7-344 0 0,236-29-40 0 0,-132 12 384 0 0,64-12-116 0 0,-259 17-125 0 0,239-62 41 0 0,-604 98-50 0 0,1 2 0 0 0,-1 3 0 0 0,1 2 1 0 0,37 10-207 0 0,-15-3-174 0 0,195 30 95 0 0,40-33-97 0 0,-96-2 561 0 0,-37-1-71 0 0,29-2 231 0 0,65 25-414 0 0,-196-20-94 0 0,0-3 0 0 0,1-4 1 0 0,0-4-1 0 0,3-4-37 0 0,108 18 136 0 0,48 15 181 0 0,-102-11-306 0 0,-1-3 106 0 0,3 4-213 0 0,31 16 372 0 0,-52-16-24 0 0,11 0-628 0 0,-44-5 232 0 0,56 21 1126 0 0,-72-10-956 0 0,-10-2 362 0 0,-2-6 160 0 0,9-6-76 0 0,-48-5-592 0 0,-22-3 355 0 0,-1-1 18 0 0,0 0-9 0 0,0 0-46 0 0,0 0-6 0 0,0 0 6 0 0,0 0-16 0 0,0 0-80 0 0,0 0-28 0 0,2 0 0 0 0,6 1-58 0 0,2 2-16 0 0,19 1 0 0 0,5 2 87 0 0,39 1-95 0 0,-29 6-79 0 0,33 13 23 0 0,-22 7 64 0 0,-50-29 11 0 0,9 12 54 0 0,-13-16 2 0 0,13 10 278 0 0,26 12-774 0 0,12 10 762 0 0,-29-18-333 0 0,32 25 87 0 0,-44-12 314 0 0,-8-22-451 0 0,-1 0 1 0 0,1 0-1 0 0,0-1 0 0 0,0 1 1 0 0,0-1-1 0 0,1 0 0 0 0,0 1 0 0 0,-1-1 1 0 0,1-1-1 0 0,1 1 0 0 0,-1-1 1 0 0,2 2 49 0 0,3 2-55 0 0,20 11 370 0 0,14 19 237 0 0,-34-31-552 0 0,-2 1 0 0 0,4-2-37 0 0,-25-21-1187 0 0,-22-8-3660 0 0,26 5 3061 0 0</inkml:trace>
  <inkml:trace contextRef="#ctx0" brushRef="#br0" timeOffset="8418.02">20033 273 7976 0 0,'0'0'174'0'0,"0"0"29"0"0,0 0 14 0 0,-1 1-26 0 0,-2 4-72 0 0,2-3 298 0 0,1-2 154 0 0,-4 2-217 0 0,0 0 1413 0 0,1 0 5894 0 0,-5 29-5809 0 0,12-1-1299 0 0,26 47-265 0 0,30-30-160 0 0,-13-2-64 0 0,-35-33-38 0 0,-2 0-1 0 0,1 1 0 0 0,-1 1 0 0 0,-1-1 1 0 0,-1 2-1 0 0,0-1 0 0 0,0 1 0 0 0,-2 0 1 0 0,2 5-26 0 0,8 15 162 0 0,31 76 183 0 0,1-11-733 0 0,-6-21 1459 0 0,-41-78-703 0 0,4 10 481 0 0,-5-9-721 0 0,0-2 21 0 0,0 0 3 0 0,0 0 6 0 0,0 0 22 0 0,0 0 10 0 0,0 0 2 0 0,0 0-5 0 0,0 0-22 0 0,0 0-5 0 0,0 0 0 0 0,-2-2-26 0 0,-22-5-257 0 0,-9-5 166 0 0,-60-1 443 0 0,-101 13 134 0 0,61 8-620 0 0,21 11 0 0 0,-30 1-9 0 0,72-20-6 0 0,15-2 53 0 0,11 1-145 0 0,-1 0-425 0 0,19-12-4660 0 0,20 9 3625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0.919"/>
    </inkml:context>
    <inkml:brush xml:id="br0">
      <inkml:brushProperty name="width" value="0.05" units="cm"/>
      <inkml:brushProperty name="height" value="0.05" units="cm"/>
      <inkml:brushProperty name="color" value="#E71224"/>
    </inkml:brush>
  </inkml:definitions>
  <inkml:trace contextRef="#ctx0" brushRef="#br0">861 389 21743 0 0,'0'0'496'0'0,"0"0"67"0"0,0 0 29 0 0,0 0-67 0 0,0 0-322 0 0,0 0-102 0 0,0 0-5 0 0,0 0 0 0 0,0 0-29 0 0,0 0-115 0 0,0 0-19 0 0,0 0 3 0 0,0 2 0 0 0,0 9-1981 0 0,0-11 946 0 0</inkml:trace>
  <inkml:trace contextRef="#ctx0" brushRef="#br0" timeOffset="265.64">1369 0 19375 0 0,'0'0'439'0'0,"0"0"62"0"0,-5 10 669 0 0,1 26-728 0 0,28 25 638 0 0,-4 35-1080 0 0,-2-2 0 0 0,-8 5 0 0 0,-4-36 0 0 0,2 0 0 0 0,4 0 0 0 0,3 5 0 0 0,-5-41-3049 0 0,-10-27-4197 0 0</inkml:trace>
  <inkml:trace contextRef="#ctx0" brushRef="#br0" timeOffset="-640.3">24 461 14368 0 0,'0'0'330'0'0,"0"0"45"0"0,0 0 17 0 0,0 0-47 0 0,0 0-181 0 0,2-10 685 0 0,25-18 63 0 0,-15 19-840 0 0,0 0-1 0 0,1 1 0 0 0,0 1 0 0 0,1 0 0 0 0,0 1 0 0 0,0 1 0 0 0,0 0 0 0 0,0 0 0 0 0,1 2 1 0 0,-1 0-1 0 0,1 0 0 0 0,0 2 0 0 0,0 0 0 0 0,0 0 0 0 0,0 1 0 0 0,0 1 0 0 0,0 1 0 0 0,5 1-71 0 0,4 5 0 0 0,-22-7-9 0 0,0 0 0 0 0,0 0 0 0 0,0 1 0 0 0,0-1 0 0 0,0 1 0 0 0,0-1 0 0 0,-1 1 0 0 0,1-1-1 0 0,-1 1 1 0 0,1 0 0 0 0,-1 0 0 0 0,1 0 0 0 0,-1 0 0 0 0,0 0 0 0 0,0 0 0 0 0,0 0 0 0 0,0 0 0 0 0,-1 1-1 0 0,1-1 1 0 0,0 0 0 0 0,-1 0 0 0 0,0 1 0 0 0,1-1 0 0 0,-1 0 0 0 0,0 1 0 0 0,0-1 0 0 0,0 0 0 0 0,-1 1-1 0 0,1 0 10 0 0,-54 102-5427 0 0,36-79 367 0 0</inkml:trace>
  <inkml:trace contextRef="#ctx0" brushRef="#br0" timeOffset="-312.21">77 726 13760 0 0,'-2'2'314'0'0,"-54"29"872"0"0,44-26-1116 0 0,10-4 234 0 0,2-1 102 0 0,0 0 11 0 0,30 3 69 0 0,116-52 1409 0 0,15-29-1235 0 0,-125 63-487 0 0,-33 15-53 0 0,-3 0 0 0 0,0 0-145 0 0,0 0-611 0 0,0 0-268 0 0,0 0-51 0 0</inkml:trace>
  <inkml:trace contextRef="#ctx0" brushRef="#br0" timeOffset="4812.46">381 1225 11256 0 0,'0'0'256'0'0,"0"0"34"0"0,0 0 21 0 0,-2 1-35 0 0,-4 1-165 0 0,4-1-26 0 0,2-1 10 0 0,0 0 1 0 0,0 0 21 0 0,0 0 90 0 0,0 0 38 0 0,0 0 10 0 0,0 0 54 0 0,0 0 226 0 0,0 0 103 0 0,0 0 24 0 0,0 0-30 0 0,0 0-135 0 0,0 0-60 0 0,0 0-12 0 0,0 0 1 0 0,0 0 4 0 0,1-5 434 0 0,2 1-836 0 0,0 1-1 0 0,1-1 1 0 0,0 0-1 0 0,-1 1 0 0 0,1 0 1 0 0,0 0-1 0 0,1 0 0 0 0,-1 0 1 0 0,0 1-1 0 0,1 0 0 0 0,0 0 1 0 0,-1 0-1 0 0,1 0 1 0 0,0 1-1 0 0,0-1 0 0 0,0 1 1 0 0,0 1-1 0 0,0-1 0 0 0,1 1-27 0 0,79-30-88 0 0,-81 28 93 0 0,0 1-1 0 0,1 0 0 0 0,-1 0 0 0 0,0 0 0 0 0,0 1 1 0 0,0-1-1 0 0,0 1 0 0 0,0 0 0 0 0,1 1 0 0 0,-1-1 1 0 0,0 0-1 0 0,0 1 0 0 0,0 0 0 0 0,0 0 0 0 0,0 1 0 0 0,0-1 1 0 0,0 1-1 0 0,0-1 0 0 0,0 1 0 0 0,-1 0 0 0 0,4 3-4 0 0,8 4-22 0 0,-13-8 15 0 0,0-1 0 0 0,0 1 0 0 0,-1-1 0 0 0,1 1 0 0 0,0 0 0 0 0,-1 0 0 0 0,1 0 0 0 0,-1 0 0 0 0,1 0 0 0 0,-1 0 0 0 0,1 0 0 0 0,-1 1 0 0 0,0-1 0 0 0,0 0 0 0 0,0 1 0 0 0,0-1 0 0 0,0 1 0 0 0,0-1 0 0 0,0 1 0 0 0,0 0 0 0 0,0-1 0 0 0,-1 1 0 0 0,1 0 0 0 0,-1-1 0 0 0,1 1 0 0 0,-1 0 0 0 0,0 0 0 0 0,1 0 0 0 0,-1 0 0 0 0,0-1 0 0 0,0 1 0 0 0,0 0 0 0 0,-1 0 0 0 0,1 1 7 0 0,-3 7-340 0 0,-1 1-1 0 0,-1-1 0 0 0,1 1 0 0 0,-1-2 0 0 0,-1 1 0 0 0,0 0 0 0 0,0-1 0 0 0,-1 0 0 0 0,-5 4 341 0 0,-95 69-621 0 0,58-50 680 0 0,-39 35 1887 0 0,87-66-1431 0 0,1-1 18 0 0,0 0 3 0 0,0 0-14 0 0,0 0-61 0 0,0 0-21 0 0,0 0-7 0 0,1 0-55 0 0,84-21-156 0 0,33-9-210 0 0,-58 17 248 0 0,-16 5-146 0 0,-36 8-138 0 0,-6 0-4171 0 0,-2 0-2531 0 0</inkml:trace>
  <inkml:trace contextRef="#ctx0" brushRef="#br0" timeOffset="5109.34">1251 1187 18975 0 0,'0'0'432'0'0,"0"0"66"0"0,0 0 22 0 0,0 1-64 0 0,1 6-299 0 0,2 0-68 0 0,-2 11 1887 0 0,6-16-7498 0 0,5-16 3509 0 0</inkml:trace>
  <inkml:trace contextRef="#ctx0" brushRef="#br0" timeOffset="5453.09">1521 976 17943 0 0,'0'0'530'0'0,"0"0"-13"0"0,0 0-301 0 0,0 0-52 0 0,0 0 17 0 0,6 17 563 0 0,-1-3-589 0 0,-1 1 0 0 0,0-1-1 0 0,0 0 1 0 0,-2 1-1 0 0,1 0 1 0 0,-2 0 0 0 0,0 0-1 0 0,-1 3-154 0 0,8 70 947 0 0,12 26-643 0 0,-2-56-12 0 0,-17-56-608 0 0,-1-2-208 0 0,0 0-857 0 0,5-5-2219 0 0,4 1 1746 0 0</inkml:trace>
  <inkml:trace contextRef="#ctx0" brushRef="#br0" timeOffset="5765.59">2073 1077 20303 0 0,'0'0'463'0'0,"-1"2"61"0"0,-13 53 777 0 0,13-52-1172 0 0,0 0-1 0 0,0-1 1 0 0,1 1-1 0 0,0-1 0 0 0,-1 1 1 0 0,1 0-1 0 0,0-1 1 0 0,0 1-1 0 0,0-1 0 0 0,1 1 1 0 0,-1 0-1 0 0,0-1 1 0 0,1 1-1 0 0,0-1 1 0 0,0 1-1 0 0,0-1 0 0 0,0 1 1 0 0,0-1-1 0 0,0 1-128 0 0,0-2 64 0 0,5 8 240 0 0,20 11-1059 0 0,-2-21-3803 0 0,-19-1-2872 0 0</inkml:trace>
  <inkml:trace contextRef="#ctx0" brushRef="#br0" timeOffset="6093.73">2623 714 17999 0 0,'0'0'407'0'0,"-4"8"550"0"0,2 0-770 0 0,0 0 1 0 0,1 0-1 0 0,0 0 0 0 0,0 0 0 0 0,1 1 0 0 0,0-1 0 0 0,0 0 0 0 0,1 0 0 0 0,0 0 0 0 0,0 1 0 0 0,1-1 0 0 0,0 0 0 0 0,0 0 0 0 0,1-1 0 0 0,0 1 0 0 0,2 2-187 0 0,10 38 1202 0 0,23 58-454 0 0,-31-88-1197 0 0,2 1-1234 0 0,-1-7-4014 0 0,-3-3-1396 0 0</inkml:trace>
  <inkml:trace contextRef="#ctx0" brushRef="#br0" timeOffset="9078.09">0 1331 12464 0 0,'0'0'281'0'0,"0"0"40"0"0,7 3 326 0 0,6 0-494 0 0,1-1 1 0 0,0 0-1 0 0,0-1 0 0 0,0-1 0 0 0,-1 0 1 0 0,1-1-1 0 0,0-1 0 0 0,0 0 1 0 0,-1-1-1 0 0,1 0 0 0 0,-1-1 1 0 0,0 0-1 0 0,0-1 0 0 0,3-2-153 0 0,0 1-6 0 0,162-62 1024 0 0,33 1 294 0 0,-143 38-629 0 0,1 3 0 0 0,1 4-1 0 0,41-7-682 0 0,216-51-24 0 0,-16-22 320 0 0,-182 69-170 0 0,259-26 335 0 0,-55-5 732 0 0,-65-8-324 0 0,-160 38-166 0 0,90-29 113 0 0,50-22-144 0 0,-167 61-426 0 0,-20 11-144 0 0,-60 13 41 0 0,-1 0 38 0 0,0 0 3 0 0,0 0-41 0 0,0 0-166 0 0,0 0-41 0 0,0 0-14 0 0,0 0-61 0 0,0 0-21 0 0,0 0-1125 0 0,-2 0-4701 0 0,-10 0-2013 0 0</inkml:trace>
  <inkml:trace contextRef="#ctx0" brushRef="#br0" timeOffset="9687.44">138 1558 7920 0 0,'157'-59'1625'0'0,"-23"34"1749"0"0,-69 17-2317 0 0,126-31 3086 0 0,48-21-4143 0 0,138-49 1488 0 0,-151 17-920 0 0,-153 66-507 0 0,155-53 608 0 0,132-24-669 0 0,195-35 782 0 0,-134 32-398 0 0,-163 31-77 0 0,-212 60 372 0 0,-1 2 1 0 0,2 2-1 0 0,0 2 0 0 0,42-2-679 0 0,-17 5 2094 0 0,-70 6-1781 0 0,-2 0-8 0 0,0 0-26 0 0,0 0-107 0 0,0 0-48 0 0,0 0-11 0 0,-4 0-32 0 0,-13-4-2014 0 0,-10 0-7599 0 0</inkml:trace>
  <inkml:trace contextRef="#ctx0" brushRef="#br0" timeOffset="15441.32">2353 191 14600 0 0,'0'0'330'0'0,"0"0"45"0"0,0 0 20 0 0,0 0-38 0 0,4-6-154 0 0,36-10 897 0 0,-17 11-667 0 0,47-19 160 0 0,-23 16 68 0 0,-12 16-514 0 0,-16-1-196 0 0,18-2-2423 0 0,-23-6 165 0 0,-4-3 1125 0 0</inkml:trace>
  <inkml:trace contextRef="#ctx0" brushRef="#br0" timeOffset="15753.51">2919 50 13944 0 0,'0'0'406'0'0,"0"0"-4"0"0,1-1-189 0 0,92-22 2939 0 0,-85 21-3154 0 0,0 1 0 0 0,1 0 0 0 0,-1 0 0 0 0,0 1 0 0 0,0 0 1 0 0,0 1-1 0 0,1 0 0 0 0,-1 0 0 0 0,0 0 0 0 0,5 3 2 0 0,19-4-3348 0 0,-26 0-2106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8.906"/>
    </inkml:context>
    <inkml:brush xml:id="br0">
      <inkml:brushProperty name="width" value="0.05" units="cm"/>
      <inkml:brushProperty name="height" value="0.05" units="cm"/>
      <inkml:brushProperty name="color" value="#E71224"/>
    </inkml:brush>
  </inkml:definitions>
  <inkml:trace contextRef="#ctx0" brushRef="#br0">0 1 14568 0 0,'0'0'330'0'0,"0"0"45"0"0,0 0 20 0 0,0 0-38 0 0,0 0-120 0 0,0 0 343 0 0,1 0 175 0 0,54 30 2365 0 0,-40-14-3102 0 0,2 7-130 0 0,-15-20-474 0 0,6 5-2180 0 0,-7-7-3577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9.235"/>
    </inkml:context>
    <inkml:brush xml:id="br0">
      <inkml:brushProperty name="width" value="0.05" units="cm"/>
      <inkml:brushProperty name="height" value="0.05" units="cm"/>
      <inkml:brushProperty name="color" value="#E71224"/>
    </inkml:brush>
  </inkml:definitions>
  <inkml:trace contextRef="#ctx0" brushRef="#br0">1 0 17359 0 0,'0'0'396'0'0,"0"0"52"0"0,0 0 30 0 0,0 0-57 0 0,1 0-276 0 0,2 0-118 0 0,17 9 80 0 0,-12-5-97 0 0,5 6-16 0 0,-11-8-219 0 0,0-1 1 0 0,0 1-1 0 0,0 0 1 0 0,1-1-1 0 0,-1 1 0 0 0,0-1 1 0 0,1 0-1 0 0,-1 0 0 0 0,0 0 1 0 0,1 0-1 0 0,0 0 0 0 0,-1 0 1 0 0,1-1-1 0 0,-1 1 0 0 0,1-1 1 0 0,0 0-1 0 0,-1 0 1 0 0,1 0-1 0 0,0 0 225 0 0,7-3-1421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9.516"/>
    </inkml:context>
    <inkml:brush xml:id="br0">
      <inkml:brushProperty name="width" value="0.05" units="cm"/>
      <inkml:brushProperty name="height" value="0.05" units="cm"/>
      <inkml:brushProperty name="color" value="#E71224"/>
    </inkml:brush>
  </inkml:definitions>
  <inkml:trace contextRef="#ctx0" brushRef="#br0">1 1 20903 0 0,'0'0'472'0'0,"0"0"68"0"0,0 0 35 0 0,0 0-64 0 0,1 1-333 0 0,2 3-155 0 0,1-1 0 0 0,0 1 0 0 0,0-1 0 0 0,0 0 0 0 0,0 0 0 0 0,1 0 0 0 0,-1-1 0 0 0,1 0 0 0 0,0 0 0 0 0,0 0 1 0 0,0 0-1 0 0,0 0 0 0 0,0-1 0 0 0,0 0 0 0 0,3 0-23 0 0,-3 0-100 0 0,9 0-1744 0 0,1 0-4617 0 0,-5 3-67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063"/>
    </inkml:context>
    <inkml:brush xml:id="br0">
      <inkml:brushProperty name="width" value="0.05" units="cm"/>
      <inkml:brushProperty name="height" value="0.05" units="cm"/>
      <inkml:brushProperty name="color" value="#E71224"/>
    </inkml:brush>
  </inkml:definitions>
  <inkml:trace contextRef="#ctx0" brushRef="#br0">1 0 16152 0 0,'0'0'365'0'0,"0"0"56"0"0,0 0 24 0 0,0 0-55 0 0,0 0-218 0 0,0 0 14 0 0,6 0 482 0 0,-1 1-598 0 0,0-1-1 0 0,0 1 0 0 0,0 0 0 0 0,0 0 0 0 0,0 1 0 0 0,0-1 0 0 0,0 1 0 0 0,0 0 1 0 0,-1 1-1 0 0,1-1 0 0 0,-1 1 0 0 0,1 0 0 0 0,1 1-69 0 0,79 17 637 0 0,-82-20-591 0 0,3 0-312 0 0,-1 0 1 0 0,0 0-1 0 0,0-1 0 0 0,0 0 1 0 0,0 0-1 0 0,1 0 1 0 0,-1 0-1 0 0,0-1 0 0 0,0 0 1 0 0,0 0-1 0 0,0 0 0 0 0,0 0 1 0 0,0-1-1 0 0,1-1 266 0 0,4-4-1302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344"/>
    </inkml:context>
    <inkml:brush xml:id="br0">
      <inkml:brushProperty name="width" value="0.05" units="cm"/>
      <inkml:brushProperty name="height" value="0.05" units="cm"/>
      <inkml:brushProperty name="color" value="#E71224"/>
    </inkml:brush>
  </inkml:definitions>
  <inkml:trace contextRef="#ctx0" brushRef="#br0">1 0 17167 0 0,'0'0'500'0'0,"0"0"0"0"0,1 0-305 0 0,63 4 256 0 0,-32 4 71 0 0,-1-7-423 0 0,2-2-1843 0 0,-23-3-4618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657"/>
    </inkml:context>
    <inkml:brush xml:id="br0">
      <inkml:brushProperty name="width" value="0.05" units="cm"/>
      <inkml:brushProperty name="height" value="0.05" units="cm"/>
      <inkml:brushProperty name="color" value="#E71224"/>
    </inkml:brush>
  </inkml:definitions>
  <inkml:trace contextRef="#ctx0" brushRef="#br0">0 1 14544 0 0,'0'0'330'0'0,"0"0"45"0"0,0 0 20 0 0,0 0-39 0 0,2 0-234 0 0,53 4 259 0 0,-32-4-365 0 0,28 8-1349 0 0,-49-8-4117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3:58.0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9760 0 0,'0'0'222'0'0,"0"0"30"0"0,0 0 18 0 0,0 0-1 0 0,0 0-10 0 0,0 0-3 0 0,0 0 0 0 0,0 1-43 0 0,5 4-170 0 0,3-3-43 0 0,-1 2 0 0 0,5-1 0 0 0,13 8 0 0 0,-2 12 0 0 0,-11-5 0 0 0,2-1 0 0 0,27 4-357 0 0,-13-12 74 0 0,53-2 888 0 0,-66-10-562 0 0,18 11 453 0 0,-13-9-336 0 0,12 3-160 0 0,1 2 0 0 0,66-1 384 0 0,-21 2-368 0 0,315-5-592 0 0,-331 0 576 0 0,43 4 200 0 0,-23-8-200 0 0,3-2 0 0 0,28-1 96 0 0,120 6 61 0 0,-80 6-121 0 0,127-1-187 0 0,-90 6 407 0 0,-130-2-149 0 0,-5-1-111 0 0,189-15-16 0 0,16-4 31 0 0,-166 20 141 0 0,44-1-24 0 0,-38-21 626 0 0,-28 1 804 0 0,-43 8-1006 0 0,-10 9-795 0 0,46 1 144 0 0,-46-5 281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03.5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756 1023 11544 0 0,'0'0'264'0'0,"0"0"34"0"0,0 0 20 0 0,-2-2-41 0 0,-15-13 487 0 0,16 14-33 0 0,1 1 34 0 0,0 0-81 0 0,0 0-379 0 0,0 0-165 0 0,0 0-38 0 0,0 0-40 0 0,0 0-130 0 0,0 0-21 0 0,16 1-52 0 0,104 53-774 0 0,-64-24 1255 0 0,105 38-889 0 0,110 23 421 0 0,67-19 128 0 0,-186-46 0 0 0,-76-11 12 0 0,1-3 1 0 0,0-4 0 0 0,1-3 0 0 0,0-3 0 0 0,35-5-13 0 0,186-14-11 0 0,-167 5-96 0 0,321-40 97 0 0,-411 47 10 0 0,-1-2 0 0 0,1-2 0 0 0,-1-1 0 0 0,20-10 0 0 0,153-63 124 0 0,42-11-32 0 0,41-12 284 0 0,-57 21 296 0 0,-75 10-672 0 0,-88 26 53 0 0,-60 38 111 0 0,-1-1 1 0 0,0-1-1 0 0,0-1 1 0 0,-2 0-1 0 0,0-1 1 0 0,0-1-1 0 0,-2 0 1 0 0,7-10-165 0 0,-16 18 160 0 0,0 0 0 0 0,-1 0 0 0 0,1 0 0 0 0,-2 0 0 0 0,1 0 0 0 0,-1 0 0 0 0,0-1 0 0 0,-1 1 0 0 0,0-1 0 0 0,0-4-160 0 0,0 7 110 0 0,-2-4 66 0 0,-1 0-1 0 0,1 0 0 0 0,-2 1 0 0 0,1-1 0 0 0,-1 1 0 0 0,-1-1 1 0 0,1 1-1 0 0,-2 0 0 0 0,1 1 0 0 0,-1-1 0 0 0,-1 1 1 0 0,1 0-1 0 0,-1 1 0 0 0,-1 0 0 0 0,1 0 0 0 0,-1 0 0 0 0,-1 1 1 0 0,-1-1-176 0 0,-223-147 320 0 0,202 139-327 0 0,0 2 1 0 0,0 1 0 0 0,-1 2-1 0 0,-14-3 7 0 0,4 1 16 0 0,-243-51-5 0 0,104 37-583 0 0,-71 13 736 0 0,-166-20-559 0 0,18 42 963 0 0,16 16 584 0 0,343-20-1396 0 0,-121 15-381 0 0,-239 13 550 0 0,-36 36 75 0 0,292-49 0 0 0,1 7 0 0 0,-13 11 0 0 0,-11 8 0 0 0,44-10 0 0 0,50-15 0 0 0,1 3 0 0 0,-35 17 0 0 0,95-35 9 0 0,0 0 0 0 0,0 1 0 0 0,0 1 0 0 0,1-1 0 0 0,0 2 0 0 0,0 0 0 0 0,1 0 0 0 0,-4 6-9 0 0,-90 83 0 0 0,16 15 0 0 0,50-12-64 0 0,30 14-506 0 0,14-87-388 0 0,-1-9-755 0 0,1-7 218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05.5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174 1133 9344 0 0,'0'0'273'0'0,"0"0"-5"0"0,0 0-141 0 0,0 0 39 0 0,0 0 33 0 0,0 0 8 0 0,2 0 7 0 0,12 1-9 0 0,0 0 1 0 0,0 1-1 0 0,0 1 0 0 0,-1 0 0 0 0,1 1 0 0 0,-1 0 0 0 0,1 1 1 0 0,8 5-206 0 0,116 59 362 0 0,15-3 182 0 0,-109-52-518 0 0,73 15-337 0 0,-23-23 266 0 0,1-3-1 0 0,-1-4 1 0 0,70-11 45 0 0,31-5 787 0 0,169-5 627 0 0,-206 9-1124 0 0,70-14-146 0 0,-37 7-144 0 0,-67 8 5 0 0,0 4 1 0 0,76 8-6 0 0,-107 0-11 0 0,253 4 387 0 0,-103-15-376 0 0,52 2-80 0 0,-130-14 4 0 0,-13-4 53 0 0,106-29 642 0 0,-235 49-559 0 0,-8 4-22 0 0,0-2 0 0 0,-1 0 0 0 0,1-1-1 0 0,-1 0 1 0 0,-1-1 0 0 0,1-1 0 0 0,1-2-38 0 0,123-93 74 0 0,22 14 44 0 0,-146 82 4 0 0,-2-1 1 0 0,1-1 0 0 0,-1 1-1 0 0,0-2 1 0 0,-1 0 0 0 0,0 0-1 0 0,-1-1 1 0 0,0 0 0 0 0,0-1-1 0 0,2-6-122 0 0,-8 9 165 0 0,-1 0 0 0 0,-1 0-1 0 0,0 0 1 0 0,0-1 0 0 0,-1 1-1 0 0,0 0 1 0 0,-1-1 0 0 0,0 1-1 0 0,0-1 1 0 0,-1 1 0 0 0,0 0-1 0 0,-1-1 1 0 0,0 1 0 0 0,0 0-1 0 0,-1 0 1 0 0,0 0 0 0 0,-1 1-1 0 0,0-1 1 0 0,0 1 0 0 0,-3-4-165 0 0,-44-69 34 0 0,1 25-34 0 0,30 32 0 0 0,-1 1 0 0 0,-1 0 0 0 0,-2 2 0 0 0,0 0 0 0 0,-15-8 0 0 0,5 5 22 0 0,-1 2-1 0 0,-1 1 0 0 0,0 2 1 0 0,-2 1-1 0 0,0 3 0 0 0,-1 0 1 0 0,-30-5-22 0 0,-114-17 120 0 0,-45-1-38 0 0,4 18 178 0 0,-18 9-260 0 0,-281 7-470 0 0,296 8 627 0 0,-277 21-310 0 0,-61 14 1223 0 0,295-9-286 0 0,2 12-784 0 0,-64 19 0 0 0,178 5-14 0 0,-55 82-297 0 0,93-68 191 0 0,75-44 69 0 0,1 3 1 0 0,2 1-1 0 0,1 1 0 0 0,-3 10 51 0 0,5 12-60 0 0,30-55 29 0 0,1-1 0 0 0,-1 1 0 0 0,1 0-1 0 0,1 1 1 0 0,0-1 0 0 0,0 1 0 0 0,1-1-1 0 0,0 1 1 0 0,0 0 0 0 0,1 0 0 0 0,0 0-1 0 0,1 0 1 0 0,0 0 0 0 0,0-1 0 0 0,1 1-1 0 0,1 7 32 0 0,16 60-4781 0 0,-8-64-1709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35.338"/>
    </inkml:context>
    <inkml:brush xml:id="br0">
      <inkml:brushProperty name="width" value="0.05" units="cm"/>
      <inkml:brushProperty name="height" value="0.05" units="cm"/>
      <inkml:brushProperty name="color" value="#E71224"/>
    </inkml:brush>
  </inkml:definitions>
  <inkml:trace contextRef="#ctx0" brushRef="#br0">318 952 12992 0 0,'-38'-18'889'0'0,"37"18"-889"0"0,0-1 0 0 0,0 1 0 0 0,0-1 0 0 0,0 1 0 0 0,1-1 0 0 0,-1 0 0 0 0,0 1 0 0 0,0-1 0 0 0,1 0 0 0 0,-1 0 0 0 0,0 0 1 0 0,1 1-1 0 0,-1-1 0 0 0,0 0 0 0 0,1 0 0 0 0,0 0 0 0 0,-1 0 0 0 0,1 0 0 0 0,-1 0 0 0 0,1 0 0 0 0,0 0 0 0 0,0 0 0 0 0,0 0 0 0 0,-1 0 0 0 0,1 0 0 0 0,0 0 0 0 0,0 0 0 0 0,1 0 0 0 0,-1 0 0 0 0,0-1 1 0 0,0 1-1 0 0,0 0 0 0 0,1 0 0 0 0,-1 0 0 0 0,0 0 0 0 0,1 0 0 0 0,-1 1 0 0 0,1-1 0 0 0,-1 0 0 0 0,1 0 0 0 0,0 0 0 0 0,-1 0 0 0 0,1 0 0 0 0,0 1 0 0 0,-1-1 0 0 0,1 0 0 0 0,0 1 0 0 0,1-2 0 0 0,1-2-19 0 0,2-2-75 0 0,1-1 1 0 0,-1 1 0 0 0,1 0 0 0 0,1 1 0 0 0,-1 0 0 0 0,1 0-1 0 0,0 0 1 0 0,0 1 0 0 0,5-3 93 0 0,19-13-73 0 0,151-98 73 0 0,-2 12 416 0 0,-108 70-437 0 0,1 3 1 0 0,2 3-1 0 0,45-9 21 0 0,-81 26 40 0 0,214-55 470 0 0,-35 21-502 0 0,-133 31-141 0 0,-2-3 0 0 0,19-9 133 0 0,186-61-286 0 0,157-24 286 0 0,-340 93 108 0 0,1 4 1 0 0,1 5 0 0 0,0 5 0 0 0,0 4 0 0 0,22 6-109 0 0,-18 9 0 0 0,0 4 0 0 0,27 12 0 0 0,196 57 0 0 0,-204-33 0 0 0,-46-29-1 0 0,-47-15-6 0 0,0 2 1 0 0,0 2-1 0 0,-2 1 1 0 0,13 8 6 0 0,128 88 563 0 0,-175-109-501 0 0,0 1-1 0 0,-1-1 1 0 0,1 0 0 0 0,-1 1 0 0 0,0-1 0 0 0,1 1 0 0 0,-1-1 0 0 0,0 1 0 0 0,0-1 0 0 0,0 1 0 0 0,0 0 0 0 0,0-1 0 0 0,0 1 0 0 0,0-1 0 0 0,-1 1 0 0 0,1-1 0 0 0,0 1 0 0 0,-1-1 0 0 0,0 1 0 0 0,1-1 0 0 0,-1 0 0 0 0,0 1 0 0 0,1-1 0 0 0,-1 0 0 0 0,0 0-1 0 0,0 1 1 0 0,0-1 0 0 0,0 0 0 0 0,0 0 0 0 0,-1 0 0 0 0,1 0-62 0 0,-1 3 20 0 0,-47 55 527 0 0,-6 7-547 0 0,-13 19-64 0 0,34-47 0 0 0,20-27 64 0 0,1 0 0 0 0,1 1 0 0 0,0 0 0 0 0,0 1 0 0 0,1 1 0 0 0,1-1 1 0 0,-8 14-2 0 0,-18 24 1 0 0,-15 12 0 0 0,-27 26 0 0 0,22-45 0 0 0,-21-2 136 0 0,16-21-72 0 0,29-13-10 0 0,8-3-44 0 0,-25 11-10 0 0,-73 14 0 0 0,-26 16 0 0 0,51-12 64 0 0,22-3-60 0 0,-25 1-1 0 0,-71 14 734 0 0,62-17-737 0 0,80-21 93 0 0,-1-2 0 0 0,1-2 0 0 0,-1 0-1 0 0,0-2 1 0 0,0-1 0 0 0,-28-4-93 0 0,0 3 177 0 0,-73 22-4 0 0,57-6-176 0 0,-155-3 3 0 0,68-18 278 0 0,47 10-204 0 0,-34-10-74 0 0,118 4 9 0 0,1 0 0 0 0,-1-3 0 0 0,0 0 0 0 0,1-2 0 0 0,0-1 0 0 0,-17-7-9 0 0,-87-24 336 0 0,10 29 221 0 0,89 10-568 0 0,-76 2-85 0 0,-7-2-114 0 0,65-5 353 0 0,1-3 0 0 0,0-2 1 0 0,1-2-1 0 0,-8-4-143 0 0,-98-24 333 0 0,73 19-322 0 0,-88-19 266 0 0,77 18-58 0 0,-15-6-150 0 0,72 17-129 0 0,-21-16-400 0 0,24 13-180 0 0,13 4-1425 0 0,18 7-2361 0 0,-5-4-1402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10.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0 191 9760 0 0,'0'0'222'0'0,"0"0"30"0"0,0 0 18 0 0,0 0-2 0 0,0 0-18 0 0,0 0-8 0 0,0 0-2 0 0,0 0 4 0 0,16-3 1070 0 0,75-7-604 0 0,-17 7-650 0 0,37 11 484 0 0,25 4 112 0 0,-72-10-635 0 0,-1-3 0 0 0,1-2 1 0 0,2-3-22 0 0,106-11-14 0 0,164 17 764 0 0,-229 4-697 0 0,114-21 11 0 0,-16-16 682 0 0,-105 21-266 0 0,-30 7-80 0 0,35 0 0 0 0,-9-7-704 0 0,31-5 616 0 0,31 3-312 0 0,105 7 232 0 0,-146-6-168 0 0,66-3 1476 0 0,-52 16-625 0 0,-114-4-746 0 0,-15 3-89 0 0,-2 1 3 0 0,4-1 872 0 0,-5-1-1080 0 0,-1 0-173 0 0,0-3-5327 0 0,-2-3-1236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09.269"/>
    </inkml:context>
    <inkml:brush xml:id="br0">
      <inkml:brushProperty name="width" value="0.05" units="cm"/>
      <inkml:brushProperty name="height" value="0.05" units="cm"/>
      <inkml:brushProperty name="color" value="#E71224"/>
    </inkml:brush>
  </inkml:definitions>
  <inkml:trace contextRef="#ctx0" brushRef="#br0">0 21 9760 0 0,'0'0'222'0'0,"0"0"30"0"0,0 0 18 0 0,0-1-44 0 0,17-14 3121 0 0,-15 14-3266 0 0,-1 1-1 0 0,1-1 1 0 0,-1 0 0 0 0,1 1 0 0 0,-1 0 0 0 0,1-1-1 0 0,0 1 1 0 0,-1 0 0 0 0,1 0 0 0 0,0-1-1 0 0,-1 1 1 0 0,1 1 0 0 0,0-1 0 0 0,-1 0-1 0 0,1 0 1 0 0,0 1 0 0 0,-1-1 0 0 0,1 1 0 0 0,-1-1-1 0 0,1 1 1 0 0,-1-1 0 0 0,1 1 0 0 0,-1 0-1 0 0,1 0 1 0 0,-1 0 0 0 0,1 1-81 0 0,2 0 60 0 0,-2-1 40 0 0,25 11 1028 0 0,26-4 1334 0 0,-29-8-2230 0 0,10 8-160 0 0,-10-4-61 0 0,48 10 848 0 0,-12-6-771 0 0,18-7 586 0 0,40-2-208 0 0,56 1-292 0 0,-115-1-174 0 0,-49 3 13 0 0,0-2 0 0 0,1 1 0 0 0,-1-2 0 0 0,1 1-1 0 0,-1-1 1 0 0,1-1 0 0 0,-1 0 0 0 0,0 0 0 0 0,0-1-1 0 0,1-1-12 0 0,140-34 0 0 0,-61 31 0 0 0,102 6 64 0 0,20 1 1392 0 0,-193-3-1769 0 0,-19 3-174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0.395"/>
    </inkml:context>
    <inkml:brush xml:id="br0">
      <inkml:brushProperty name="width" value="0.05" units="cm"/>
      <inkml:brushProperty name="height" value="0.05" units="cm"/>
      <inkml:brushProperty name="color" value="#E71224"/>
    </inkml:brush>
  </inkml:definitions>
  <inkml:trace contextRef="#ctx0" brushRef="#br0">0 96 12528 0 0,'0'0'281'0'0,"0"0"40"0"0,0 0 22 0 0,0 0-39 0 0,0 0-169 0 0,0 0 21 0 0,0 0 32 0 0,0 0 4 0 0,0 0-18 0 0,0 0-72 0 0,0 0-34 0 0,1-1-4 0 0,56-36 0 0 0,-2 9 142 0 0,-34 23 205 0 0,45-12 118 0 0,-33 13-475 0 0,1 1-54 0 0,8 6-1151 0 0,-42-3-4218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2.922"/>
    </inkml:context>
    <inkml:brush xml:id="br0">
      <inkml:brushProperty name="width" value="0.05" units="cm"/>
      <inkml:brushProperty name="height" value="0.05" units="cm"/>
      <inkml:brushProperty name="color" value="#E71224"/>
    </inkml:brush>
  </inkml:definitions>
  <inkml:trace contextRef="#ctx0" brushRef="#br0">123 0 16208 0 0,'0'0'474'0'0,"-2"2"-1"0"0,-17 5 1219 0 0,-1 10-428 0 0,15-8-1280 0 0,-24 83-634 0 0,-14 38-92 0 0,39-123 753 0 0,4-6-22 0 0,0 0 0 0 0,0 0 1 0 0,1-1-1 0 0,-1 1 0 0 0,0 0 0 0 0,1 0 0 0 0,-1-1 1 0 0,1 1-1 0 0,-1 0 0 0 0,1-1 0 0 0,-1 1 0 0 0,1-1 0 0 0,-1 1 1 0 0,1 0-1 0 0,-1-1 0 0 0,1 1 0 0 0,0-1 0 0 0,-1 0 1 0 0,1 1-1 0 0,0-1 0 0 0,0 0 0 0 0,-1 1 0 0 0,1-1 0 0 0,0 0 1 0 0,0 0-1 0 0,-1 1 0 0 0,1-1 0 0 0,0 0 0 0 0,0 0 1 0 0,0 0-1 0 0,-1 0 0 0 0,1 0 0 0 0,0 0 0 0 0,0 0 0 0 0,0-1 11 0 0,81-11-762 0 0,65-10 1996 0 0,-86 5-342 0 0,-13 9-288 0 0,-15 0-196 0 0,-32 8-478 0 0,-1 0-568 0 0,0 0-251 0 0,0 0-1120 0 0,0 0-4288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4.878"/>
    </inkml:context>
    <inkml:brush xml:id="br0">
      <inkml:brushProperty name="width" value="0.05" units="cm"/>
      <inkml:brushProperty name="height" value="0.05" units="cm"/>
      <inkml:brushProperty name="color" value="#E71224"/>
    </inkml:brush>
  </inkml:definitions>
  <inkml:trace contextRef="#ctx0" brushRef="#br0">64 428 17735 0 0,'-2'0'522'0'0,"-53"0"1854"0"0,54 1-2370 0 0,1-1-1 0 0,-1 1 1 0 0,0 0 0 0 0,1 0 0 0 0,0-1 0 0 0,-1 1 0 0 0,1 0-1 0 0,-1 0 1 0 0,1 0 0 0 0,0-1 0 0 0,-1 1 0 0 0,1 0 0 0 0,0 0-1 0 0,0 0 1 0 0,0 0 0 0 0,0 0 0 0 0,0 0 0 0 0,0 0 0 0 0,0 0 0 0 0,0-1-1 0 0,0 1 1 0 0,0 0 0 0 0,0 0 0 0 0,1 0 0 0 0,-1 0 0 0 0,0 0-1 0 0,1 0 1 0 0,-1-1 0 0 0,0 1 0 0 0,1 0 0 0 0,-1 0 0 0 0,1-1-1 0 0,0 1 1 0 0,-1 0 0 0 0,1 0 0 0 0,-1-1 0 0 0,1 1 0 0 0,0-1 0 0 0,0 1-1 0 0,-1-1 1 0 0,1 1 0 0 0,0 0-6 0 0,55 97-360 0 0,-38-51 285 0 0,-3 2 0 0 0,-1 0 1 0 0,-3 1-1 0 0,1 19 75 0 0,-9-50-12 0 0,29 198 12 0 0,15 16-432 0 0,-46-225-1088 0 0,-1-5-2590 0 0,0 4-1971 0 0</inkml:trace>
  <inkml:trace contextRef="#ctx0" brushRef="#br0" timeOffset="668.63">117 179 15032 0 0,'0'0'340'0'0,"0"0"50"0"0,0 0 24 0 0,0 0-53 0 0,2 0-233 0 0,123-34 320 0 0,-30-13 718 0 0,5 5-96 0 0,-39 17-1044 0 0,-50 21-26 0 0,80-5 0 0 0,-18-7-169 0 0,-71 15 58 0 0,-2 1-1 0 0,6 1-429 0 0,11 11 362 0 0,-12-6 239 0 0,-4-4 16 0 0,-1-2 6 0 0,1 2 36 0 0,35 72 789 0 0,13 39-958 0 0,-20 20 51 0 0,17 157 0 0 0,-7-39 190 0 0,-11-36 8 0 0,5-72-98 0 0,-32-106 220 0 0,-20-24-2549 0 0,9-13 1017 0 0,1-3-10 0 0</inkml:trace>
  <inkml:trace contextRef="#ctx0" brushRef="#br0" timeOffset="1012.38">260 639 17215 0 0,'0'0'396'0'0,"0"0"52"0"0,0 0 28 0 0,0 0-60 0 0,5-4-256 0 0,38-18 266 0 0,18-19 260 0 0,59-28-14 0 0,-98 57-672 0 0,20 4-475 0 0,-15 7-2678 0 0,-26 1 3003 0 0,1 0-6159 0 0</inkml:trace>
  <inkml:trace contextRef="#ctx0" brushRef="#br0" timeOffset="1277">264 876 20839 0 0,'0'0'614'0'0,"0"0"-12"0"0,2 0-386 0 0,95-26 336 0 0,31-33-264 0 0,-112 47-372 0 0,58-9-640 0 0,-72 20 311 0 0,-2 1-862 0 0,-1 0-373 0 0,-3 0-72 0 0</inkml:trace>
  <inkml:trace contextRef="#ctx0" brushRef="#br0" timeOffset="1558.25">339 250 21279 0 0,'0'0'488'0'0,"0"0"67"0"0,0 0 28 0 0,0 0-71 0 0,0 3-334 0 0,10 60-158 0 0,19 54-320 0 0,5 17-876 0 0,-1-45 1164 0 0,14 45 12 0 0,-43-125-51 0 0,1 0 0 0 0,0 0 0 0 0,0 0 0 0 0,1-1-1 0 0,0 0 1 0 0,0 0 0 0 0,1-1 0 0 0,0 0 0 0 0,2 2 51 0 0,22 23-2274 0 0,-17-15-4751 0 0</inkml:trace>
  <inkml:trace contextRef="#ctx0" brushRef="#br0" timeOffset="2025.6">1134 9 19583 0 0,'0'0'574'0'0,"0"0"-6"0"0,0 0-318 0 0,0 0 10 0 0,2 2 42 0 0,91 35 472 0 0,-17-11-1003 0 0,-71-24-191 0 0,1 2-128 0 0,-2-3-5230 0 0,-4-1 3826 0 0</inkml:trace>
  <inkml:trace contextRef="#ctx0" brushRef="#br0" timeOffset="2548.55">978 503 15552 0 0,'0'0'356'0'0,"0"0"49"0"0,0 0 19 0 0,0 2-51 0 0,25 39-296 0 0,-13-28-247 0 0,13 11 65 0 0,12 24 112 0 0,-36-43 14 0 0,3 2 38 0 0,-1 0-1 0 0,-1 0 1 0 0,0 0-1 0 0,0 1 1 0 0,0-1-1 0 0,-1 0 1 0 0,0 1-1 0 0,0 0 1 0 0,-1-1-1 0 0,0 1 0 0 0,-1 7-58 0 0,-8 43 1190 0 0,9-57-1309 0 0,0-1-404 0 0,0 0-138 0 0,0 0-19 0 0,-10-88-6440 0 0,16-2 2522 0 0,-1 71 5015 0 0,4-8 8424 0 0,28 2-5164 0 0,-3 42-3341 0 0,-27-14-322 0 0,-1 0 0 0 0,0 1 0 0 0,0 0 0 0 0,0 0 0 0 0,-1 0 0 0 0,0 1 0 0 0,1-1-1 0 0,-1 1 1 0 0,-1 1 0 0 0,1-1 0 0 0,-1 1 0 0 0,0-1 0 0 0,0 1 0 0 0,-1 0-1 0 0,2 4-13 0 0,10 36 176 0 0,-6-32-224 0 0,-8-13-109 0 0,0 0 0 0 0,-1 0-1 0 0,1 0 1 0 0,0-1 0 0 0,0 1-1 0 0,1 0 1 0 0,-1 0-1 0 0,0-1 1 0 0,0 1 0 0 0,0-1-1 0 0,0 1 1 0 0,1-1-1 0 0,-1 1 1 0 0,0-1 0 0 0,0 0-1 0 0,1 1 1 0 0,-1-1 0 0 0,0 0-1 0 0,0 0 1 0 0,1 0-1 0 0,-1 0 1 0 0,0 0 0 0 0,1 0-1 0 0,-1-1 1 0 0,0 1-1 0 0,0 0 1 0 0,1-1 0 0 0,-1 1-1 0 0,0-1 1 0 0,0 1 0 0 0,1-1-1 0 0,-1 1 1 0 0,0-1-1 0 0,0 0 1 0 0,0 0 0 0 0,0 1-1 0 0,0-1 1 0 0,0 0-1 0 0,0 0 1 0 0,-1 0 0 0 0,1 0-1 0 0,0 0 1 0 0,0 0 0 0 0,-1-1-1 0 0,1 1 1 0 0,-1 0-1 0 0,1 0 1 0 0,0-1 157 0 0,12-19-2173 0 0</inkml:trace>
  <inkml:trace contextRef="#ctx0" brushRef="#br0" timeOffset="3135.47">1547 55 17255 0 0,'0'0'507'0'0,"0"0"-6"0"0,-1 3-321 0 0,-17 80 2574 0 0,13 5-2584 0 0,0 1-111 0 0,-9 137-436 0 0,14-224 585 0 0,0-2 48 0 0,0 2 6 0 0,0 3-26 0 0,0-4-112 0 0,19 0 84 0 0,28-40 1024 0 0,-31 18-1232 0 0,-8 14 0 0 0,-1 2 0 0 0,1 6 27 0 0,-3 2-23 0 0,-1 1 0 0 0,0-1 0 0 0,0 1-1 0 0,0 1 1 0 0,0-1 0 0 0,-1 0 0 0 0,0 1 0 0 0,0 0 0 0 0,0-1-1 0 0,0 1 1 0 0,-1 0 0 0 0,0 1 0 0 0,0-1 0 0 0,0 0 0 0 0,-1 1 0 0 0,0-1-1 0 0,0 0 1 0 0,0 3-4 0 0,0-1-69 0 0,-1 1 0 0 0,-1-1 0 0 0,1 0 0 0 0,-1 1 1 0 0,-1-1-1 0 0,1 0 0 0 0,-1 0 0 0 0,0 0 0 0 0,-1 0 0 0 0,0 0 0 0 0,0 0 0 0 0,0-1 0 0 0,-1 0 0 0 0,0 1 0 0 0,0-1 0 0 0,0-1 0 0 0,-1 1 0 0 0,0 0 0 0 0,0-1 0 0 0,-1 0 0 0 0,-2 2 69 0 0,-63 30-462 0 0,70-37 534 0 0,0 0 1 0 0,0 0-1 0 0,1-1 1 0 0,-1 1 0 0 0,0 0-1 0 0,0 0 1 0 0,1 0-1 0 0,-1-1 1 0 0,0 1-1 0 0,1 0 1 0 0,-1-1-1 0 0,0 1 1 0 0,1 0 0 0 0,-1-1-1 0 0,0 1 1 0 0,1-1-1 0 0,-1 1 1 0 0,1-1-1 0 0,-1 1 1 0 0,1-1 0 0 0,-1 0-1 0 0,1 1 1 0 0,-1-1-1 0 0,1 1 1 0 0,0-1-1 0 0,-1 0 1 0 0,1 0 0 0 0,0 1-1 0 0,0-1 1 0 0,-1 0-1 0 0,1 1 1 0 0,0-1-1 0 0,0 0 1 0 0,0 0-1 0 0,0 1 1 0 0,0-1 0 0 0,0 0-1 0 0,0 0 1 0 0,0 1-1 0 0,0-1 1 0 0,0 0-1 0 0,1 0 1 0 0,-1 1 0 0 0,0-1-1 0 0,0 0 1 0 0,1 1-1 0 0,-1-1 1 0 0,1 0-1 0 0,-1 1 1 0 0,0-1 0 0 0,1 0-1 0 0,-1 1 1 0 0,1-1-1 0 0,0 1-72 0 0,13-20 0 0 0,10-6-2141 0 0,-23 26 1101 0 0,-1 0-1307 0 0,0 0-5060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3.265"/>
    </inkml:context>
    <inkml:brush xml:id="br0">
      <inkml:brushProperty name="width" value="0.05" units="cm"/>
      <inkml:brushProperty name="height" value="0.05" units="cm"/>
      <inkml:brushProperty name="color" value="#E71224"/>
    </inkml:brush>
  </inkml:definitions>
  <inkml:trace contextRef="#ctx0" brushRef="#br0">5 23 14336 0 0,'0'0'330'0'0,"0"0"45"0"0,0 0 17 0 0,0 0-47 0 0,2 0-225 0 0,5 0-106 0 0,-1 0-14 0 0,3 0 0 0 0,15-5 84 0 0,36-7 775 0 0,32 7 325 0 0,27 9-1368 0 0,-99-3-827 0 0,-12-1-4303 0 0,-8 0 336 0 0</inkml:trace>
  <inkml:trace contextRef="#ctx0" brushRef="#br0" timeOffset="261.63">10 268 14368 0 0,'0'0'330'0'0,"2"0"45"0"0,126-18 496 0 0,-25-2-871 0 0,-67 11-5 0 0,29-16 255 0 0,-43 17 1 0 0,-21 8-212 0 0,-1 0-165 0 0,0 0-70 0 0,0 0-695 0 0,0 0-2846 0 0,0 0-1216 0 0</inkml:trace>
  <inkml:trace contextRef="#ctx0" brushRef="#br0" timeOffset="527.26">167 116 19639 0 0,'0'0'447'0'0,"0"0"62"0"0,0 0 31 0 0,0 0-68 0 0,0 0-285 0 0,0 10 210 0 0,5 38-261 0 0,17-16-295 0 0,-6-17 68 0 0,-10-5 82 0 0,-1 0 1 0 0,0 0-1 0 0,-1 0 1 0 0,0 0 0 0 0,-1 1-1 0 0,0 0 1 0 0,0-1-1 0 0,-1 1 1 0 0,-1 0-1 0 0,1 2 9 0 0,-1-4-45 0 0,10 24-1956 0 0,-10-32-107 0 0,-1-1-4458 0 0</inkml:trace>
  <inkml:trace contextRef="#ctx0" brushRef="#br0" timeOffset="714.75">0 639 21279 0 0,'0'0'488'0'0,"0"0"67"0"0,0 0 28 0 0,0 0-71 0 0,5 5-314 0 0,14 14-498 0 0,-13-13-613 0 0,4 4-4183 0 0,-7-5 586 0 0,-2-4-1038 0 0</inkml:trace>
  <inkml:trace contextRef="#ctx0" brushRef="#br0" timeOffset="1200.32">44 500 15824 0 0,'0'0'464'0'0,"0"0"-9"0"0,1 0-289 0 0,27-1 178 0 0,-1 0 0 0 0,1-2 0 0 0,-1-1 0 0 0,0-1 0 0 0,20-7-344 0 0,151-81 530 0 0,-106 61 302 0 0,-59 32-88 0 0,-27 0-298 0 0,-8 17-504 0 0,-55 90-2499 0 0,-26-8-798 0 0,21-42 5933 0 0,60-55-1990 0 0,2-2-63 0 0,0 0-12 0 0,0 0-43 0 0,0 0-182 0 0,0 0-86 0 0,0 0-11 0 0,0 0-20 0 0,0 0-65 0 0,0 0-30 0 0,10 4 228 0 0,45-29 1274 0 0,-7 7-1276 0 0,-24 6-3676 0 0,-23 12-3819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1.644"/>
    </inkml:context>
    <inkml:brush xml:id="br0">
      <inkml:brushProperty name="width" value="0.05" units="cm"/>
      <inkml:brushProperty name="height" value="0.05" units="cm"/>
      <inkml:brushProperty name="color" value="#E71224"/>
    </inkml:brush>
  </inkml:definitions>
  <inkml:trace contextRef="#ctx0" brushRef="#br0">10 39 17479 0 0,'0'0'396'0'0,"0"0"52"0"0,0 0 31 0 0,-1 1-52 0 0,-7 18-265 0 0,8-11-185 0 0,0-1 0 0 0,0 1 0 0 0,1-1 0 0 0,0 1 0 0 0,0-1-1 0 0,1 0 1 0 0,0 1 0 0 0,0-1 0 0 0,1 0 0 0 0,1 4 23 0 0,3 8-41 0 0,65 191-244 0 0,-68-198 213 0 0,0-1 0 0 0,1 0-1 0 0,1 0 1 0 0,-1-1 0 0 0,2 0 0 0 0,0 0-1 0 0,0 0 1 0 0,1 0 0 0 0,0-1-1 0 0,1 0 73 0 0,67 58-2537 0 0,-62-57 1723 0 0</inkml:trace>
  <inkml:trace contextRef="#ctx0" brushRef="#br0" timeOffset="610.41">138 0 18343 0 0,'0'0'414'0'0,"0"0"56"0"0,0 0 33 0 0,0 0-55 0 0,1 2-292 0 0,0-1-160 0 0,0 1 0 0 0,0-1 0 0 0,1 0 0 0 0,-1 1 0 0 0,1-1 0 0 0,-1 0 0 0 0,1 0 0 0 0,-1 0 0 0 0,1 0 0 0 0,0-1 0 0 0,0 1 0 0 0,-1 0 0 0 0,1-1 0 0 0,0 1 0 0 0,0-1-1 0 0,-1 1 1 0 0,1-1 0 0 0,0 0 0 0 0,0 0 0 0 0,0 0 0 0 0,0 0 0 0 0,1 0 4 0 0,22 4-191 0 0,65 0-1041 0 0,-88-4 1304 0 0,-2 0-4 0 0,33 0 529 0 0,-23 34-131 0 0,-25 114-292 0 0,-23 33-163 0 0,37-176 4 0 0,0-1 1 0 0,0 0-1 0 0,-1 1 0 0 0,0-1 0 0 0,0 0 0 0 0,0 0 1 0 0,0 0-1 0 0,0 0 0 0 0,-1-1 0 0 0,0 1 1 0 0,1-1-1 0 0,-1 1 0 0 0,-1-1 0 0 0,0 1-15 0 0,-3 2 33 0 0,0 0 0 0 0,1 0 0 0 0,0 0 0 0 0,0 1-1 0 0,1 0 1 0 0,0 0 0 0 0,0 0 0 0 0,0 1 0 0 0,1 0-1 0 0,1 0-32 0 0,-2 0 35 0 0,4-7 20 0 0,1-1 46 0 0,0 0 126 0 0,0 0 37 0 0,0 0 6 0 0,0 0-19 0 0,0 0-90 0 0,0 0-38 0 0,0 0-10 0 0,0 0-5 0 0,0 0-17 0 0,0 0-10 0 0,0 0-1 0 0,0 0 0 0 0,0 0 0 0 0,0 0-146 0 0,0 0-608 0 0,0 0-230 0 0,0 0-1248 0 0,0 0-4851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0.754"/>
    </inkml:context>
    <inkml:brush xml:id="br0">
      <inkml:brushProperty name="width" value="0.05" units="cm"/>
      <inkml:brushProperty name="height" value="0.05" units="cm"/>
      <inkml:brushProperty name="color" value="#E71224"/>
    </inkml:brush>
  </inkml:definitions>
  <inkml:trace contextRef="#ctx0" brushRef="#br0">1 533 12992 0 0,'0'0'381'0'0,"0"0"-6"0"0,1 0-242 0 0,15 0 1 0 0,0-2 1 0 0,0 0-1 0 0,0-1 1 0 0,-1-1-1 0 0,1 0 0 0 0,-1-1 1 0 0,0 0-1 0 0,0-2 1 0 0,-1 1-1 0 0,0-2 1 0 0,6-4-135 0 0,28-13 486 0 0,27-22-852 0 0,-63 37 433 0 0,-1 2 1 0 0,1-1 0 0 0,1 2 0 0 0,0-1 0 0 0,0 2 0 0 0,0 0 0 0 0,0 0 0 0 0,1 1 0 0 0,0 1 0 0 0,0 1 0 0 0,1 0-1 0 0,-1 0 1 0 0,1 1 0 0 0,-1 1 0 0 0,1 1-68 0 0,86-13 13 0 0,78-13 51 0 0,-65 6-745 0 0,-114 20 315 0 0</inkml:trace>
  <inkml:trace contextRef="#ctx0" brushRef="#br0" timeOffset="484.37">490 1 20671 0 0,'0'0'472'0'0,"0"0"68"0"0,-2 1 32 0 0,-14 9 106 0 0,15 11-906 0 0,24 30-254 0 0,-3-28-979 0 0,-15 16 1581 0 0,0 93-75 0 0,17 226-135 0 0,-12-101 36 0 0,-1-94 41 0 0,10-14 424 0 0,-19-141-225 0 0,0-6 8 0 0,0-2 4 0 0,0 0-228 0 0,0-2-969 0 0,-4-9-412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28.076"/>
    </inkml:context>
    <inkml:brush xml:id="br0">
      <inkml:brushProperty name="width" value="0.05" units="cm"/>
      <inkml:brushProperty name="height" value="0.05" units="cm"/>
      <inkml:brushProperty name="color" value="#E71224"/>
    </inkml:brush>
  </inkml:definitions>
  <inkml:trace contextRef="#ctx0" brushRef="#br0">73 495 15288 0 0,'0'0'348'0'0,"0"0"49"0"0,0 0 20 0 0,0 0-45 0 0,0 0-225 0 0,-6-10 27 0 0,-27-43 148 0 0,28 44-101 0 0,1 1 1 0 0,-1-1 0 0 0,2-1 0 0 0,-1 1-1 0 0,1-1 1 0 0,0 1 0 0 0,1-1-1 0 0,0 0 1 0 0,1 0 0 0 0,0 0-1 0 0,1-4-221 0 0,4-63 288 0 0,11 10-288 0 0,57-30-80 0 0,-70 92 69 0 0,1 0 0 0 0,1 0-1 0 0,-1 0 1 0 0,1 1 0 0 0,0-1-1 0 0,0 1 1 0 0,0 0-1 0 0,0 0 1 0 0,1 0 0 0 0,0 1-1 0 0,0 0 1 0 0,0 0-1 0 0,0 0 1 0 0,0 0 0 0 0,3 0 11 0 0,0 1 21 0 0,-4 0-8 0 0,0 1 0 0 0,-1 0 0 0 0,1 0 0 0 0,0 0 1 0 0,-1 1-1 0 0,1-1 0 0 0,0 1 0 0 0,0 0 0 0 0,-1 0 0 0 0,1 0 0 0 0,0 0 0 0 0,0 1 0 0 0,-1 0 0 0 0,1 0 0 0 0,0 0 0 0 0,2 1-13 0 0,24 23 119 0 0,9 37-66 0 0,-27-50-53 0 0,1-1 0 0 0,0 0 0 0 0,0-1 0 0 0,1 0 0 0 0,0-1 0 0 0,11 5 0 0 0,-15-9 13 0 0,-1 1 0 0 0,0 0 0 0 0,0 1 1 0 0,0-1-1 0 0,-1 2 0 0 0,0-1 0 0 0,0 1 0 0 0,-1 1 0 0 0,6 7-13 0 0,-3 38 226 0 0,-10-44-196 0 0,-13 35 155 0 0,-3-23 50 0 0,-39 26 217 0 0,26-1-335 0 0,25-38-93 0 0,1 0-1 0 0,0 0 1 0 0,0 0-1 0 0,1 1 1 0 0,0-1-1 0 0,1 1 1 0 0,0-1-1 0 0,1 9-23 0 0,-1 54 193 0 0,-12 20 111 0 0,-8-20 328 0 0,12 20 1832 0 0,19-40-1520 0 0,0-25-481 0 0,-3-10 1031 0 0,-5-12-4796 0 0,-2-3-4255 0 0,0-2-4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28.358"/>
    </inkml:context>
    <inkml:brush xml:id="br0">
      <inkml:brushProperty name="width" value="0.05" units="cm"/>
      <inkml:brushProperty name="height" value="0.05" units="cm"/>
      <inkml:brushProperty name="color" value="#E71224"/>
    </inkml:brush>
  </inkml:definitions>
  <inkml:trace contextRef="#ctx0" brushRef="#br0">1 1 25599 0 0,'0'0'587'0'0,"0"0"78"0"0,0 0 36 0 0,0 0-85 0 0,1 1-401 0 0,11 10-302 0 0,5-4-430 0 0,-13-5-3891 0 0,-4-2 2572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1.536"/>
    </inkml:context>
    <inkml:brush xml:id="br0">
      <inkml:brushProperty name="width" value="0.05" units="cm"/>
      <inkml:brushProperty name="height" value="0.05" units="cm"/>
      <inkml:brushProperty name="color" value="#E71224"/>
    </inkml:brush>
  </inkml:definitions>
  <inkml:trace contextRef="#ctx0" brushRef="#br0">251 747 11024 0 0,'0'0'248'0'0,"-6"-4"709"0"0,-20-15 166 0 0,25 18-758 0 0,0 0-144 0 0,-8-19 230 0 0,4-2 64 0 0,34-21-455 0 0,-14 27-112 0 0,2-3 10 0 0,1 0 0 0 0,0 2 0 0 0,2 0 0 0 0,0 1 0 0 0,0 1 0 0 0,2 1 0 0 0,0 1 0 0 0,12-5 42 0 0,150-66-170 0 0,-36 23-34 0 0,-103 35 186 0 0,1 1-1 0 0,1 3 0 0 0,1 2 1 0 0,32-8 18 0 0,153-34-54 0 0,-67 30-10 0 0,37-2 109 0 0,-106 22-36 0 0,320-42-20 0 0,-328 46 46 0 0,0 4 1 0 0,0 4 0 0 0,49 8-36 0 0,157 50 280 0 0,-91 10 288 0 0,-42 0-568 0 0,-106-46 0 0 0,81 83 0 0 0,-17-4 168 0 0,-83-46 416 0 0,-12 1-424 0 0,-16-24-160 0 0,-5-11 0 0 0,-18 35 10 0 0,6-40 97 0 0,-2 2-32 0 0,-18 20-11 0 0,-29 20 124 0 0,41-41 79 0 0,-12 1-253 0 0,4 3-28 0 0,-70 54 669 0 0,74-63-544 0 0,-1-1 0 0 0,0 0 0 0 0,-1-2 0 0 0,0 0 0 0 0,0-1 0 0 0,-12 1-111 0 0,-48 19-201 0 0,-36 23 417 0 0,15-9-294 0 0,-3-16-254 0 0,31-25 622 0 0,22 3-18 0 0,-81-1 75 0 0,31 7-278 0 0,-41 5-58 0 0,-60-17 266 0 0,-43-9 201 0 0,106 4-412 0 0,58 2-66 0 0,-50-4 0 0 0,-51-16 255 0 0,-39-9 410 0 0,160 27-665 0 0,-65-19 0 0 0,13-8 0 0 0,7 1 12 0 0,-10 2 216 0 0,27-18 60 0 0,0 6-60 0 0,-36 1-168 0 0,28 8-154 0 0,19 5-1286 0 0,70 21-783 0 0,8 7 905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25.294"/>
    </inkml:context>
    <inkml:brush xml:id="br0">
      <inkml:brushProperty name="width" value="0.05" units="cm"/>
      <inkml:brushProperty name="height" value="0.05" units="cm"/>
      <inkml:brushProperty name="color" value="#E71224"/>
    </inkml:brush>
  </inkml:definitions>
  <inkml:trace contextRef="#ctx0" brushRef="#br0">94 1403 8320 0 0,'-1'-1'190'0'0,"-7"-4"29"0"0,0 0 0 0 0,0-1 0 0 0,1 0 1 0 0,0 0-1 0 0,0-1 0 0 0,0 0 0 0 0,1 0 0 0 0,0-1 0 0 0,1 1 0 0 0,0-1 0 0 0,-4-8-219 0 0,0-31 528 0 0,14-37 344 0 0,18-50-360 0 0,-19 109-483 0 0,2 1 0 0 0,1 0 0 0 0,1 0 0 0 0,0 0 0 0 0,2 1 0 0 0,1 1 0 0 0,1-1 0 0 0,7-8-29 0 0,-8 17 82 0 0,2 0 0 0 0,0 0 0 0 0,0 1 0 0 0,1 1 0 0 0,1 0 0 0 0,0 1 0 0 0,0 1 0 0 0,1 0 0 0 0,1 1 0 0 0,1 0-82 0 0,7-2 29 0 0,0 2 0 0 0,0 0 0 0 0,1 2 1 0 0,0 0-1 0 0,24-2-29 0 0,55-14 58 0 0,76-23-170 0 0,-106 28-387 0 0,215-58 1248 0 0,-123 42-735 0 0,76-24-370 0 0,-130 24 928 0 0,120-25-572 0 0,-137 30 0 0 0,33 2 200 0 0,198-31-167 0 0,-136 11 190 0 0,-116 24-250 0 0,0 3 0 0 0,2 4 1 0 0,31-1 26 0 0,24-2 80 0 0,0 5 0 0 0,71 4-80 0 0,-9 2 29 0 0,54 4-474 0 0,-72-4 445 0 0,123 16 10 0 0,-147 5 185 0 0,119 12-316 0 0,-140-9 319 0 0,-17-3-136 0 0,101 25-62 0 0,77 43 126 0 0,-238-68-94 0 0,-1 3-1 0 0,0 3 1 0 0,19 10-32 0 0,22 32 720 0 0,-6-13-677 0 0,29 11-331 0 0,149 42 757 0 0,-129-29-401 0 0,-70-30 284 0 0,24 26 60 0 0,-40-21-90 0 0,-7 8 401 0 0,-21-19-427 0 0,-22-1 981 0 0,-34 42 1350 0 0,-7 3-1942 0 0,-30 4-226 0 0,-17 1-150 0 0,52-53-53 0 0,-42 25 0 0 0,-13-16-424 0 0,8-24 408 0 0,-70-9 548 0 0,122-7-669 0 0,1 0 0 0 0,-1 2-1 0 0,0 1 1 0 0,-18 5-119 0 0,-70 28-483 0 0,-52 9 501 0 0,12-23 22 0 0,63-11 114 0 0,-3 5-154 0 0,34-6 162 0 0,-2-15 62 0 0,-224-4 342 0 0,147-12-566 0 0,40 12 0 0 0,-164 8 176 0 0,81-14-96 0 0,76 2 88 0 0,-84 8-240 0 0,-62 8-136 0 0,-49-1 96 0 0,121 2 280 0 0,-59 13-8 0 0,158-10-106 0 0,3 5-44 0 0,-32 0-10 0 0,-162 0 83 0 0,168-18 338 0 0,-30 0-309 0 0,70 8-324 0 0,-192-22 264 0 0,75-16-57 0 0,145 25 28 0 0,0 3 1 0 0,0 1-1 0 0,-1 2 1 0 0,1 2-1 0 0,-7 1-23 0 0,-190 19 0 0 0,142-5 0 0 0,-24 0 0 0 0,-125 15 0 0 0,85-24 11 0 0,57-8 42 0 0,-55-12 11 0 0,83 3-64 0 0,32-3-217 0 0,22 8-1627 0 0,10 2 745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1.426"/>
    </inkml:context>
    <inkml:brush xml:id="br0">
      <inkml:brushProperty name="width" value="0.05" units="cm"/>
      <inkml:brushProperty name="height" value="0.05" units="cm"/>
      <inkml:brushProperty name="color" value="#E71224"/>
    </inkml:brush>
  </inkml:definitions>
  <inkml:trace contextRef="#ctx0" brushRef="#br0">35 364 6360 0 0,'0'0'141'0'0,"0"0"23"0"0,0 0 12 0 0,-2 0-24 0 0,-4 4-109 0 0,-5-12 33 0 0,9 5-30 0 0,1 1 0 0 0,-1-1 1 0 0,0 1-1 0 0,1-1 0 0 0,0 0 1 0 0,0 0-1 0 0,-1 0 0 0 0,2 0 1 0 0,-1 0-1 0 0,0 0 0 0 0,0 0 0 0 0,1 0 1 0 0,0 0-1 0 0,0 0 0 0 0,0 0 1 0 0,0 0-1 0 0,0 0 0 0 0,0 0 1 0 0,1 0-1 0 0,0 0 0 0 0,0-2-46 0 0,1-18 12 0 0,8-75 154 0 0,16 26 81 0 0,-7 35-251 0 0,-7 21-27 0 0,-10 13 146 0 0,1-1 0 0 0,-1 1 1 0 0,0 0-1 0 0,1 0 0 0 0,0 0 0 0 0,0 1 0 0 0,0-1 0 0 0,0 0 0 0 0,0 1 0 0 0,0 0 0 0 0,0 0 0 0 0,1 0 0 0 0,-1 0 0 0 0,1 1 0 0 0,0-1-115 0 0,14-5 528 0 0,1 6-470 0 0,36 1 422 0 0,-17 12-134 0 0,-36-10-240 0 0,1 0 1 0 0,-1 0-1 0 0,0 0 0 0 0,1 0 1 0 0,-1 1-1 0 0,0-1 1 0 0,0 0-1 0 0,0 1 1 0 0,-1 0-1 0 0,1-1 1 0 0,-1 1-1 0 0,1 0 1 0 0,-1 0-1 0 0,0 0 1 0 0,0-1-1 0 0,0 1 1 0 0,-1 1-1 0 0,1-1 0 0 0,-1 0 1 0 0,1 0-1 0 0,-1 0 1 0 0,0 0-1 0 0,0 0 1 0 0,0 0-1 0 0,-1 0 1 0 0,0 3-107 0 0,1 3 144 0 0,-5 34 14 0 0,-9 68 101 0 0,13-6 125 0 0,6-65 659 0 0,-4-16-839 0 0,-1-21-4295 0 0,0-3-1270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1.689"/>
    </inkml:context>
    <inkml:brush xml:id="br0">
      <inkml:brushProperty name="width" value="0.05" units="cm"/>
      <inkml:brushProperty name="height" value="0.05" units="cm"/>
      <inkml:brushProperty name="color" value="#E71224"/>
    </inkml:brush>
  </inkml:definitions>
  <inkml:trace contextRef="#ctx0" brushRef="#br0">15 0 17823 0 0,'0'0'407'0'0,"0"0"60"0"0,-2 2 21 0 0,-10 11 97 0 0,11-10-512 0 0,1 6 7 0 0,6-2-12 0 0,18 1-1876 0 0,-17-8 1614 0 0,-5 0-5258 0 0,-2 0 51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2.840"/>
    </inkml:context>
    <inkml:brush xml:id="br0">
      <inkml:brushProperty name="width" value="0.05" units="cm"/>
      <inkml:brushProperty name="height" value="0.05" units="cm"/>
      <inkml:brushProperty name="color" value="#E71224"/>
    </inkml:brush>
  </inkml:definitions>
  <inkml:trace contextRef="#ctx0" brushRef="#br0">34 1 20415 0 0,'-32'24'2052'0'0,"31"-22"-1898"0"0,1-2-257 0 0,0 0-201 0 0,0 0-48 0 0,0 0-7 0 0,0 0-114 0 0,0 0-476 0 0,0 0-209 0 0,0 0-1040 0 0,0 0-4015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3.909"/>
    </inkml:context>
    <inkml:brush xml:id="br0">
      <inkml:brushProperty name="width" value="0.05" units="cm"/>
      <inkml:brushProperty name="height" value="0.05" units="cm"/>
      <inkml:brushProperty name="color" value="#E71224"/>
    </inkml:brush>
  </inkml:definitions>
  <inkml:trace contextRef="#ctx0" brushRef="#br0">10 0 20735 0 0,'0'0'456'0'0,"0"0"96"0"0,0 0 24 0 0,-9 10 0 0 0,9-10-464 0 0,0 0-112 0 0,0 0 0 0 0,0 0 0 0 0,0 0 320 0 0,0 0 32 0 0,0 0 16 0 0,0 0 0 0 0,0 0-368 0 0,0 0-64 0 0,0 0-24 0 0,0 0-6392 0 0,0 0-1279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2.605"/>
    </inkml:context>
    <inkml:brush xml:id="br0">
      <inkml:brushProperty name="width" value="0.05" units="cm"/>
      <inkml:brushProperty name="height" value="0.05" units="cm"/>
      <inkml:brushProperty name="color" value="#E71224"/>
    </inkml:brush>
  </inkml:definitions>
  <inkml:trace contextRef="#ctx0" brushRef="#br0">0 546 9616 0 0,'0'0'216'0'0,"0"0"32"0"0,0 0 12 0 0,0-2-31 0 0,11-38 876 0 0,-8 32-979 0 0,-1-19 490 0 0,2 13 21 0 0,-4 12-396 0 0,0-12 278 0 0,8 0-498 0 0,12-9 33 0 0,13-27-54 0 0,-24 42 0 0 0,1 5 0 0 0,15 23 0 0 0,-8 5 0 0 0,-13-20 164 0 0,-1 1 0 0 0,0 0 1 0 0,0 0-1 0 0,-1 0 1 0 0,1 0-1 0 0,-1 0 0 0 0,-1 0 1 0 0,1 1-1 0 0,-1-1 0 0 0,0 0 1 0 0,0 3-165 0 0,2 9 222 0 0,2 70 0 0 0,-19 34-102 0 0,4-46 16 0 0,6 18 1571 0 0,8-69-1579 0 0,1 18-637 0 0,-5-43-158 0 0</inkml:trace>
  <inkml:trace contextRef="#ctx0" brushRef="#br0" timeOffset="1069.58">565 301 8840 0 0,'0'0'197'0'0,"0"0"24"0"0,-1-1 19 0 0,-16-29 56 0 0,3-1 983 0 0,6 22-672 0 0,7 6-584 0 0,0 0 1 0 0,0 0 0 0 0,1 0 0 0 0,-1 0 0 0 0,1 0-1 0 0,-1 0 1 0 0,1 0 0 0 0,0-1 0 0 0,0 1-1 0 0,1 0 1 0 0,-1 0 0 0 0,1 0 0 0 0,-1 0 0 0 0,1 0-1 0 0,0 0 1 0 0,0 0 0 0 0,0 0 0 0 0,1 0 0 0 0,-1 0-1 0 0,1 1 1 0 0,-1-1 0 0 0,1 0 0 0 0,1-1-24 0 0,7-16 21 0 0,-5 11-62 0 0,0 0 0 0 0,1 0 1 0 0,0 0-1 0 0,1 0 0 0 0,0 1 1 0 0,0 0-1 0 0,0 1 0 0 0,1 0 1 0 0,7-6 40 0 0,2-1 35 0 0,-13 10 22 0 0,0 1 0 0 0,0-1 0 0 0,0 1 1 0 0,1 1-1 0 0,-1-1 0 0 0,1 0 0 0 0,-1 1 0 0 0,1 0 0 0 0,0 0 1 0 0,0 1-1 0 0,0-1 0 0 0,0 1 0 0 0,0 0 0 0 0,1 0 0 0 0,-1 1 1 0 0,0 0-58 0 0,25 12 18 0 0,-25-10 27 0 0,0 0 0 0 0,0 1 0 0 0,-1 0-1 0 0,1 0 1 0 0,0 0 0 0 0,-1 0 0 0 0,0 1-1 0 0,0-1 1 0 0,0 1 0 0 0,0 0 0 0 0,0 0-1 0 0,-1 1 1 0 0,0-1 0 0 0,0 1 0 0 0,0 0-1 0 0,0-1 1 0 0,-1 1 0 0 0,0 1 0 0 0,0-1-1 0 0,0 0 1 0 0,-1 0 0 0 0,1 1 0 0 0,-1 4-45 0 0,4 40 694 0 0,-5 39 140 0 0,-19 37-1522 0 0,4-50 1353 0 0,7-35 342 0 0,6-16-368 0 0,3 73 96 0 0,-1-96-588 0 0,0 12 313 0 0,0-7-386 0 0,-1 9 0 0 0,1-10-904 0 0,2-1-3723 0 0,2 1-1097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3:18:41.469"/>
    </inkml:context>
    <inkml:brush xml:id="br0">
      <inkml:brushProperty name="width" value="0.05" units="cm"/>
      <inkml:brushProperty name="height" value="0.05" units="cm"/>
      <inkml:brushProperty name="color" value="#E71224"/>
    </inkml:brush>
  </inkml:definitions>
  <inkml:trace contextRef="#ctx0" brushRef="#br0">6497 4707 15528 0 0,'0'0'456'0'0,"0"0"-8"0"0,0 0-275 0 0,0 0-84 0 0,0 0-6 0 0,13 3 179 0 0,264-89 2955 0 0,-115 31-2706 0 0,-43 19-223 0 0,-86 30-124 0 0,1 1 0 0 0,1 2 0 0 0,-1 1 0 0 0,0 2 0 0 0,1 2 0 0 0,20 3-164 0 0,8 0-192 0 0,46-10 408 0 0,-6-14 360 0 0,-69 1 1059 0 0,-22 9-2115 0 0,18-2-3353 0 0,-24 10 2023 0 0</inkml:trace>
  <inkml:trace contextRef="#ctx0" brushRef="#br0" timeOffset="31812.49">7957 6311 16352 0 0,'0'0'595'0'0,"0"0"-293"0"0,0 0 214 0 0,0-15 1434 0 0,1 13-1865 0 0,0 0 1 0 0,0-1-1 0 0,1 1 0 0 0,-1 0 0 0 0,1 0 0 0 0,-1 1 0 0 0,1-1 0 0 0,0 0 0 0 0,0 0 0 0 0,0 1 0 0 0,0-1 0 0 0,0 1 0 0 0,0 0 1 0 0,0 0-1 0 0,0-1 0 0 0,1 1 0 0 0,-1 1 0 0 0,0-1 0 0 0,1 0 0 0 0,-1 0 0 0 0,0 1 0 0 0,1 0 0 0 0,-1-1 0 0 0,1 1 0 0 0,-1 0 1 0 0,1 0-1 0 0,-1 0 0 0 0,2 1-85 0 0,6-3-43 0 0,100 2 43 0 0,81-13 576 0 0,8-13 576 0 0,134 6-453 0 0,42-6 482 0 0,-124 9-1637 0 0,-74 16 468 0 0,-10 6 112 0 0,87 0 28 0 0,-152-4-29 0 0,164-7 418 0 0,94-31-139 0 0,-141 20 116 0 0,103 12-390 0 0,-50 10 721 0 0,164-14-1079 0 0,-278 25 590 0 0,-6 3-540 0 0,-56-8 142 0 0,41 2 430 0 0,24-1-158 0 0,-23 1 404 0 0,23-8-279 0 0,-60-2 249 0 0,-63-6-555 0 0,1 6 35 0 0,21 2 107 0 0,22 0-411 0 0,-53 1 216 0 0,-14-3 0 0 0,0 0 0 0 0,0 0 0 0 0,0 2 0 0 0,-1 0 0 0 0,1 1 0 0 0,-1 0 0 0 0,10 7 0 0 0,6 5-21 0 0,-1 1-1 0 0,-2 2 1 0 0,0 1 0 0 0,-1 1-1 0 0,-1 1 1 0 0,-1 2 0 0 0,-1 0-1 0 0,9 15 22 0 0,31 43-252 0 0,50 55 739 0 0,-8 40-615 0 0,-88-134 127 0 0,-2 1 0 0 0,-2 0 0 0 0,2 20 1 0 0,10 39 56 0 0,-12-46-116 0 0,-2 0-1 0 0,-3 1 0 0 0,-2 9 61 0 0,-1 76 145 0 0,-10-22-409 0 0,-15 96 1755 0 0,13-167-1694 0 0,-2 0 0 0 0,-2-1 1 0 0,-3-1-1 0 0,-11 25 203 0 0,-41 106 155 0 0,59-156-129 0 0,0 4 0 0 0,-1-1 1 0 0,-2 0-1 0 0,-1 0 1 0 0,-1-1-1 0 0,-4 5-26 0 0,-117 172-161 0 0,81-123 161 0 0,3 2 0 0 0,5 2 0 0 0,-6 21 0 0 0,11-24 147 0 0,-2-3-1 0 0,-25 32-146 0 0,54-91 20 0 0,-111 140-205 0 0,-19 26 70 0 0,-197 283 355 0 0,310-426-252 0 0,-1 0 0 0 0,-2-2 0 0 0,-20 18 12 0 0,-75 75 218 0 0,18-11-509 0 0,80-86 278 0 0,-5 6 12 0 0,2 1 0 0 0,2 1 0 0 0,-2 7 1 0 0,-111 213 105 0 0,4-59-2 0 0,107-163-214 0 0,-23 43 92 0 0,4 2-1 0 0,3 2 1 0 0,5 3 0 0 0,3 1-1 0 0,-23 89 20 0 0,25-58-168 0 0,-12 84 168 0 0,15-48 0 0 0,-37 181 0 0 0,7 164 117 0 0,56-376-159 0 0,14-12 31 0 0,-2-80 32 0 0,2-1 1 0 0,2 0-1 0 0,10 35-21 0 0,2-5-73 0 0,5 8 58 0 0,38 86 15 0 0,-10-41 0 0 0,-42-97 0 0 0,0 0 0 0 0,1 0 0 0 0,1-1 0 0 0,1-1 0 0 0,1 0 0 0 0,2 1 0 0 0,40 36 64 0 0,-27-34-64 0 0,-19-16 0 0 0,0 1 0 0 0,1-2 0 0 0,0 1 0 0 0,0-1 0 0 0,1-1 0 0 0,-1 0 0 0 0,5 1 0 0 0,192 47 392 0 0,-142-36-577 0 0,-20-10-54 0 0,108-8 239 0 0,-54-5 231 0 0,-1-2 129 0 0,-3 2-767 0 0,92 1 599 0 0,-135-1-375 0 0,33-3 110 0 0,-20 3 84 0 0,15-3 234 0 0,4-4-181 0 0,1 8-64 0 0,-5-10-80 0 0,5-6 80 0 0,3 3-132 0 0,-20 13 253 0 0,-65 3-99 0 0,0-2 58 0 0,-3 2 122 0 0,-1 1 49 0 0,0 0 5 0 0,0 0-77 0 0,0 0-317 0 0,0 0-104 0 0,0 0-13 0 0,0 0 14 0 0,0 0 59 0 0,0 0 22 0 0,0 0 7 0 0,0 0-91 0 0,0 0-388 0 0,0 0-175 0 0,0 0-31 0 0,0 0-130 0 0,-9-8-2219 0 0,3 0 1439 0 0</inkml:trace>
  <inkml:trace contextRef="#ctx0" brushRef="#br0" timeOffset="32343.75">13412 14325 18991 0 0,'0'0'408'0'0,"0"0"-1"0"0,1 1-272 0 0,35 3 69 0 0,-35-4-31 0 0,-1 0 164 0 0,2 1 71 0 0,35 23 3571 0 0,19 23-2038 0 0,-47-41-1936 0 0,0 0 0 0 0,1 0 1 0 0,0-1-1 0 0,0 0 0 0 0,0-1 0 0 0,1 0 0 0 0,-1-1 0 0 0,1 0-5 0 0,56 22 94 0 0,-57-21-19 0 0,1-3-35 0 0,-9-1 93 0 0,-2 0 52 0 0,0 0 8 0 0,15 27 1774 0 0,-11 0-1380 0 0,-3 0-574 0 0,3 17-13 0 0,-5-40 39 0 0,0 1 0 0 0,-1-1-1 0 0,1 0 1 0 0,-1 0 0 0 0,0 0 0 0 0,0 0-1 0 0,-1 0 1 0 0,1 0 0 0 0,-1 0 0 0 0,0-1 0 0 0,0 1-1 0 0,0-1 1 0 0,-2 2-39 0 0,-56 59 511 0 0,-11 10 503 0 0,58-60-3623 0 0,14-14 805 0 0</inkml:trace>
  <inkml:trace contextRef="#ctx0" brushRef="#br0" timeOffset="35171.9">6445 4885 18751 0 0,'-22'-29'1119'0'0,"-32"-52"45"0"0,26-18 621 0 0,25 76-1723 0 0,2 0-1 0 0,1-1 0 0 0,1 1 0 0 0,1-1 0 0 0,1 1 1 0 0,1 0-1 0 0,1 0 0 0 0,5-16-61 0 0,-2 16 44 0 0,1 1 0 0 0,0-1 1 0 0,2 2-1 0 0,0-1 0 0 0,5-4-44 0 0,88-122 93 0 0,-68 105 2 0 0,-17 20 45 0 0,1 0-1 0 0,1 1 1 0 0,1 1 0 0 0,13-8-140 0 0,25-12 80 0 0,2 3 1 0 0,1 3 0 0 0,38-15-81 0 0,112-38-236 0 0,-151 67 232 0 0,0 2 0 0 0,2 3 0 0 0,9 1 4 0 0,145-12 80 0 0,-198 26-70 0 0,0 1 0 0 0,0 1 0 0 0,0 0 0 0 0,0 2 0 0 0,0 0 0 0 0,-1 1-1 0 0,1 1 1 0 0,-1 1 0 0 0,-1 1 0 0 0,1 0 0 0 0,-1 2 0 0 0,0 0 0 0 0,-1 1 0 0 0,0 0-1 0 0,0 2 1 0 0,-1 0 0 0 0,14 14-10 0 0,-4-3 22 0 0,-1 1-1 0 0,-1 2 0 0 0,-1 0 1 0 0,-1 2-1 0 0,-2 0 0 0 0,10 18-21 0 0,-18-26 28 0 0,0 1 0 0 0,-2 0 0 0 0,0 1 0 0 0,-1 0 0 0 0,-1 0 0 0 0,-2 1 0 0 0,0 0 0 0 0,-1 1 0 0 0,-1-1 0 0 0,-1 1 0 0 0,-2-1 0 0 0,0 1 0 0 0,-1 0 0 0 0,-2 0 0 0 0,0 0 0 0 0,-5 18-28 0 0,-10 2 112 0 0,-1-1 0 0 0,-2 0-1 0 0,-2-2 1 0 0,-2 0 0 0 0,-2-1-1 0 0,-1-2 1 0 0,-2-1 0 0 0,-2-1 0 0 0,-34 30-112 0 0,47-44 43 0 0,-2-2 0 0 0,-1 0 0 0 0,-1-1 0 0 0,0-1 0 0 0,-1-1 0 0 0,-8 3-43 0 0,22-15 135 0 0,0-1 0 0 0,-1 0 0 0 0,1-1 0 0 0,-1 0 0 0 0,0 0 1 0 0,0-1-1 0 0,0 0 0 0 0,0-1 0 0 0,0 0 0 0 0,0-1 0 0 0,0 0 0 0 0,-1 0 0 0 0,1-1 0 0 0,0 0 0 0 0,0-1 0 0 0,0 0 0 0 0,-4-3-135 0 0,-23-4 172 0 0,1-3 0 0 0,1-1 0 0 0,0-1 0 0 0,1-2 0 0 0,0-1 0 0 0,1-2 0 0 0,1-1 0 0 0,2-2 0 0 0,0-1 0 0 0,-19-19-172 0 0,-36-43-1968 0 0,43 36 768 0 0</inkml:trace>
  <inkml:trace contextRef="#ctx0" brushRef="#br0" timeOffset="40515.64">8294 4445 13576 0 0,'-63'-47'788'0'0,"41"35"225"0"0,-12-14 1200 0 0,34 24-2175 0 0,1 0 1 0 0,-1 0-1 0 0,1 0 0 0 0,0 0 1 0 0,0 1-1 0 0,-1-1 0 0 0,1 0 1 0 0,0 0-1 0 0,1 0 0 0 0,-1 1 0 0 0,0-1 1 0 0,0 0-1 0 0,1 1 0 0 0,-1-1 1 0 0,1 1-1 0 0,-1 0 0 0 0,1 0 1 0 0,0-1-1 0 0,-1 1 0 0 0,1 0 1 0 0,0 0-1 0 0,0 0 0 0 0,0 1 0 0 0,0-1 1 0 0,0 0-1 0 0,1 0-38 0 0,3-2 99 0 0,46-27 271 0 0,63-29-162 0 0,244-100 672 0 0,-197 107-593 0 0,-9 5-168 0 0,14 9-86 0 0,2 6 0 0 0,155-7-33 0 0,157 18 0 0 0,-334 24 0 0 0,-1 6 0 0 0,101 21 0 0 0,-111-12 0 0 0,134 27 0 0 0,385 79 64 0 0,-370-62-77 0 0,115 48 13 0 0,-354-95 18 0 0,76 24 116 0 0,-2 5-1 0 0,104 54-133 0 0,-95-29 239 0 0,66 50-239 0 0,199 140 643 0 0,-286-198-556 0 0,60 42-64 0 0,-63-9 137 0 0,8 36 70 0 0,-52-65-55 0 0,30 43 634 0 0,-24-10-263 0 0,114 155-66 0 0,-67-47-496 0 0,-88-159-72 0 0,-1 1 0 0 0,-2 1-1 0 0,-2 1 1 0 0,8 36 88 0 0,46 303 1113 0 0,-24-196-1113 0 0,-15-24 64 0 0,19 212 94 0 0,-40-260 610 0 0,0 119-768 0 0,-12-153 74 0 0,2 56-58 0 0,9 268 256 0 0,-9-133-154 0 0,0-157-54 0 0,0 2 10 0 0,-5 106-63 0 0,-10-94 96 0 0,-3 76 127 0 0,8 14 334 0 0,-5 86-299 0 0,-9-61-194 0 0,-22 58 274 0 0,36-8-54 0 0,10-67 29 0 0,2 45 633 0 0,-7-233-799 0 0,0-43-100 0 0,-1 6-816 0 0,-25-12-2326 0 0,17 0 1673 0 0</inkml:trace>
  <inkml:trace contextRef="#ctx0" brushRef="#br0" timeOffset="40921.94">14848 11124 18327 0 0,'-7'-3'-291'0'0,"-18"-2"7814"0"0,23 5-7047 0 0,2 0-150 0 0,0 0-66 0 0,0 0-18 0 0,0 0-31 0 0,0 2-128 0 0,5 63-73 0 0,19 73-10 0 0,23 32 0 0 0,-11-120-61 0 0,-34-48 165 0 0,1 0 147 0 0,1-2 2383 0 0,2-3-2592 0 0,-1 0 0 0 0,0-1 1 0 0,0 0-1 0 0,0 0 0 0 0,-1 0 0 0 0,1-1 0 0 0,-1 1 1 0 0,0-1-1 0 0,0 0 0 0 0,-1 0 0 0 0,1-1 0 0 0,-1 1 1 0 0,0-1-1 0 0,-1 1 0 0 0,1-1 0 0 0,-1 0 0 0 0,0-1-42 0 0,60-96 11 0 0,108-103-132 0 0,-164 196-198 0 0,-1-1 0 0 0,0 0 0 0 0,0 0 0 0 0,-1 0 0 0 0,0-1 0 0 0,-1 1 0 0 0,0-1 0 0 0,-1 0 0 0 0,-1 0 0 0 0,1-7 319 0 0,2-9-1537 0 0</inkml:trace>
  <inkml:trace contextRef="#ctx0" brushRef="#br0" timeOffset="50281.24">8299 4589 17503 0 0,'0'0'639'0'0,"1"-2"-287"0"0,39-68 4068 0 0,71-99-4143 0 0,-50 89 9 0 0,-14 45-276 0 0,2 2 140 0 0,137-51 1107 0 0,-88 37-968 0 0,-80 39-129 0 0,1 1 0 0 0,0 1 0 0 0,1 0 0 0 0,-1 1 0 0 0,1 1 0 0 0,3 1-160 0 0,158-38-154 0 0,156-51 958 0 0,-167 46-2 0 0,48-1-802 0 0,-127 28 17 0 0,148-35-6 0 0,65-14 53 0 0,24 18 361 0 0,-69 25-770 0 0,86 3 356 0 0,-198 13 258 0 0,71-4-157 0 0,-51 6-112 0 0,157 6-321 0 0,-145 6 642 0 0,-36 7-257 0 0,-19 1-62 0 0,70 12-71 0 0,-3 5 56 0 0,-17 9 24 0 0,-38 10 42 0 0,40 37-53 0 0,69 78 280 0 0,-17 22-272 0 0,-105-76 325 0 0,50 50-322 0 0,-107-93 36 0 0,-4 2 0 0 0,-2 3 0 0 0,0 8-47 0 0,15 26 147 0 0,38 44-235 0 0,-3-9 88 0 0,-24-5 64 0 0,-16-31 11 0 0,30 34 69 0 0,-40-57 67 0 0,-28-40-216 0 0,-2 1 1 0 0,-2 1-1 0 0,3 10 5 0 0,-12-12 150 0 0,-2 1 1 0 0,-1 1-1 0 0,-3 1 0 0 0,-1 1-150 0 0,7 1-198 0 0,4 39 470 0 0,-5-2-458 0 0,-18-60 489 0 0,-4 60-67 0 0,4 15 51 0 0,-1 18-170 0 0,2 10 78 0 0,3-76 69 0 0,6 21 125 0 0,0 8-752 0 0,-6 9-82 0 0,-4-31 461 0 0,9 37-88 0 0,-2 17 379 0 0,1-14-286 0 0,12 50-21 0 0,-16-29-456 0 0,2 10 913 0 0,8-55-422 0 0,0 55 102 0 0,0-43-414 0 0,6 44 517 0 0,-2-20-240 0 0,-4 38-72 0 0,-10-60 72 0 0,1 18 0 0 0,10 12-11 0 0,9 30 239 0 0,-9-71-429 0 0,12 0 201 0 0,16 49 288 0 0,-11 4-189 0 0,27 9-305 0 0,27-4-207 0 0,-7 9 413 0 0,-1 29 147 0 0,-60-148-8 0 0,0 0 1 0 0,2-2 0 0 0,1 0-1 0 0,21 17-139 0 0,57 47 484 0 0,15-22-473 0 0,67 36 106 0 0,-130-71-106 0 0,40 21-99 0 0,62 16 423 0 0,-75-45-331 0 0,75 36-348 0 0,27-3 256 0 0,-55-30-22 0 0,-64-20 204 0 0,63 8 135 0 0,-43 3-229 0 0,138 14 69 0 0,-181-25-144 0 0,0-1 1 0 0,0-3-1 0 0,0 0 0 0 0,21-4 75 0 0,35 0-90 0 0,133-2 90 0 0,-75 0 303 0 0,-43-3-942 0 0,19-5 1375 0 0,-21 5-920 0 0,86 8 199 0 0,-146 4 186 0 0,40 13-353 0 0,37-4 152 0 0,32 12 216 0 0,-136-21-215 0 0,-11-4-2 0 0,-1 2-1 0 0,1-1 1 0 0,-1 1 0 0 0,1 0-1 0 0,-1 1 1 0 0,0 0 0 0 0,0 0 0 0 0,0 1-1 0 0,0 0 1 0 0,2 2 1 0 0,67 41 95 0 0,-16 7-330 0 0,-28-20 235 0 0,6 35 0 0 0,-15 15 0 0 0,-15-16 0 0 0,-4-10 0 0 0,0-13-117 0 0,-4-42 159 0 0,7 32-84 0 0,-8-32 84 0 0,1 5-31 0 0,12 43 244 0 0,-12-49-314 0 0,0 0-9 0 0,3 6 15 0 0,0 0 42 0 0,8 16 15 0 0,-11-22 47 0 0,-1-2-126 0 0,0 0-16 0 0,1 1 37 0 0,2 4 104 0 0,-2-3-14 0 0,-1-2-132 0 0,0 0-60 0 0,0 0-17 0 0,0 0-16 0 0,0 0-58 0 0,0 0-29 0 0,0 0-4 0 0,0 0-111 0 0,0 0-465 0 0,0 0-205 0 0,0 0-40 0 0,0 0-59 0 0,0 0-208 0 0,1-2-88 0 0,3-4-15 0 0</inkml:trace>
  <inkml:trace contextRef="#ctx0" brushRef="#br0" timeOffset="50906.27">19895 11183 22063 0 0,'0'0'806'0'0,"0"0"-386"0"0,0 0 320 0 0,0 0 194 0 0,0 0 40 0 0,0 0-122 0 0,0 0-544 0 0,5 5-222 0 0,45 69 347 0 0,10 29 102 0 0,-51-84-464 0 0,2-1 1 0 0,0 0-1 0 0,2-1 0 0 0,-1 0 0 0 0,2-1 1 0 0,0 0-1 0 0,3 1-71 0 0,-15-17 76 0 0,0 0 0 0 0,-1 0 0 0 0,1 0 0 0 0,0 0 0 0 0,-1-1 0 0 0,1 1-1 0 0,0 0 1 0 0,-1-1 0 0 0,1 1 0 0 0,-1-1 0 0 0,1 1 0 0 0,-1-1 0 0 0,1 0 0 0 0,-1 0 0 0 0,1 1 0 0 0,-1-1 0 0 0,1 0 0 0 0,-1 0 0 0 0,0-1 0 0 0,0 1 0 0 0,1 0 0 0 0,-1 0 0 0 0,0-1 0 0 0,0 1 0 0 0,0 0 0 0 0,-1-1 0 0 0,1 1 0 0 0,0-1 0 0 0,0 1-1 0 0,-1-1 1 0 0,1 0-76 0 0,2-2 210 0 0,31-60 1036 0 0,-5 9-1475 0 0,4-22 194 0 0,-25 60 44 0 0,0 0-1 0 0,-1 0 1 0 0,-1-1-1 0 0,0 0 1 0 0,-1 0-1 0 0,0-11-8 0 0,6-47-273 0 0,-2 10-574 0 0,-9 64 688 0 0,0 2-363 0 0,0 0-160 0 0,0 0-27 0 0</inkml:trace>
  <inkml:trace contextRef="#ctx0" brushRef="#br0" timeOffset="64499.99">7315 2121 15896 0 0,'-10'-6'248'0'0,"0"-1"0"0"0,0 0 0 0 0,1-1 1 0 0,0 0-1 0 0,1-1 0 0 0,-1 0 1 0 0,1 0-1 0 0,1-1 0 0 0,-4-5-248 0 0,-3-10 372 0 0,0 0 0 0 0,2 0 1 0 0,1-1-1 0 0,1-1 0 0 0,1 0 0 0 0,2 0 0 0 0,0-1 0 0 0,2 0 0 0 0,0-9-372 0 0,0-136 544 0 0,10 100-330 0 0,3 1 0 0 0,3 0-1 0 0,3 1 1 0 0,4 1 0 0 0,2 0 0 0 0,4 1-1 0 0,10-16-213 0 0,-9 40 99 0 0,3 2 0 0 0,2 1-1 0 0,1 1 1 0 0,2 2 0 0 0,2 1-1 0 0,1 2 1 0 0,2 2 0 0 0,1 1-1 0 0,2 1 1 0 0,1 3 0 0 0,2 2-1 0 0,9-4-98 0 0,26-9-10 0 0,1 2-1 0 0,3 5 0 0 0,0 3 1 0 0,2 3-1 0 0,1 5 0 0 0,3 3 11 0 0,208-33-64 0 0,-201 40 64 0 0,0 4 0 0 0,0 4 0 0 0,1 4 0 0 0,28 7 0 0 0,47 8-36 0 0,-1 8-1 0 0,-1 7 1 0 0,128 42 36 0 0,-250-58-82 0 0,-2 2 0 0 0,0 2 0 0 0,-1 3-1 0 0,-1 1 1 0 0,17 13 82 0 0,22 21-114 0 0,-2 4 0 0 0,49 48 114 0 0,-107-88 26 0 0,-2 1 1 0 0,-1 0-1 0 0,-1 2 0 0 0,0 0 0 0 0,-2 1 0 0 0,-1 0 0 0 0,9 19-26 0 0,-18-29 8 0 0,0 1 0 0 0,-2 0 0 0 0,1 0-1 0 0,-2 0 1 0 0,0 1 0 0 0,-1-1 0 0 0,0 1 0 0 0,-1 0-1 0 0,-1 0 1 0 0,-1 0 0 0 0,0 0 0 0 0,-1 0 0 0 0,-1 0-1 0 0,0 0 1 0 0,-1 0-8 0 0,-11 27 43 0 0,-1-1-1 0 0,-1-1 1 0 0,-3 0-1 0 0,-2-1 1 0 0,-1-2-1 0 0,-2 0 1 0 0,-1-1-1 0 0,-2-2 1 0 0,-2 0-1 0 0,-1-2 1 0 0,-1-1-1 0 0,-2-2 1 0 0,-1-1-1 0 0,-1-2 1 0 0,-2-1-1 0 0,-6 2-42 0 0,-34 23 363 0 0,-2-3 0 0 0,-1-4 0 0 0,-3-3 0 0 0,-2-4 0 0 0,-1-3 0 0 0,-1-5 0 0 0,-1-3 0 0 0,-68 9-363 0 0,93-23 125 0 0,0-4 0 0 0,0-2 0 0 0,-1-4-1 0 0,1-2 1 0 0,-1-2 0 0 0,1-4 0 0 0,0-2 0 0 0,0-3-1 0 0,1-3 1 0 0,0-2-125 0 0,38 6-86 0 0,1-1 0 0 0,0 0 1 0 0,0-2-1 0 0,2-1 0 0 0,-1 0 0 0 0,2-2 0 0 0,0 0 1 0 0,1-2-1 0 0,0 0 0 0 0,2-1 0 0 0,-8-11 86 0 0,18 22-255 0 0,0-1 0 0 0,1 0-1 0 0,0-1 1 0 0,1 0 0 0 0,0 0 0 0 0,0 0-1 0 0,1 0 1 0 0,1 0 0 0 0,-2-10 255 0 0,-5-22-1591 0 0</inkml:trace>
  <inkml:trace contextRef="#ctx0" brushRef="#br0" timeOffset="66000.02">9690 1167 22719 0 0,'1'-4'106'0'0,"1"0"-1"0"0,-1 1 1 0 0,1-1-1 0 0,-1 1 1 0 0,1 0-1 0 0,0-1 0 0 0,1 1 1 0 0,-1 0-1 0 0,0 0 1 0 0,1 0-1 0 0,0 1 1 0 0,-1-1-1 0 0,1 1 1 0 0,0-1-1 0 0,3 0-105 0 0,-4 1 10 0 0,46-34 143 0 0,2 2-1 0 0,2 2 1 0 0,1 2-1 0 0,1 3 0 0 0,22-7-152 0 0,51-26 84 0 0,102-52 294 0 0,-71 38-424 0 0,3 6 0 0 0,2 8 0 0 0,36-2 46 0 0,511-119-250 0 0,-566 147 238 0 0,231-40-36 0 0,5 17 48 0 0,-48 7-32 0 0,-64 8 95 0 0,177 0-63 0 0,-26 37 73 0 0,-17 26-73 0 0,203 51-88 0 0,-238-24 149 0 0,-7-2 149 0 0,138 45-210 0 0,-227-22 153 0 0,-108-29 63 0 0,-3 7 0 0 0,-2 8 0 0 0,150 73-216 0 0,115 70 0 0 0,-141-51 0 0 0,-207-104-48 0 0,-2 3 0 0 0,63 52 48 0 0,-100-66 52 0 0,0 1 0 0 0,-2 1 0 0 0,-2 2 0 0 0,13 20-52 0 0,49 53 42 0 0,-61-74-106 0 0,166 159 281 0 0,-167-165-190 0 0,-1 1 0 0 0,-1 1 1 0 0,-2 2-1 0 0,-1 1 0 0 0,-2 1 0 0 0,-1 1 1 0 0,-2 2-1 0 0,-1 0 0 0 0,1 8-27 0 0,67 126 218 0 0,-85-164-210 0 0,91 200-34 0 0,-68-126 85 0 0,-5 2 0 0 0,3 28-59 0 0,12 84-154 0 0,-4 33 498 0 0,-28-89-63 0 0,-13 123-281 0 0,2-157 64 0 0,-14 94 86 0 0,-31 150 111 0 0,-34 127-101 0 0,-11-122-24 0 0,35-1-61 0 0,54-315 35 0 0,-1-1 1 0 0,-2 0-1 0 0,-12 30-110 0 0,11-35 77 0 0,-70 170 253 0 0,39-114-142 0 0,-6 7 715 0 0,0 27-883 0 0,19-51 104 0 0,-3 21-196 0 0,4-17 72 0 0,8-13 0 0 0,6 9 72 0 0,14-54-72 0 0,5 56-216 0 0,-5-73 96 0 0,0-1-64 0 0,0 0-268 0 0,0 0-116 0 0,0 0-28 0 0,0 0-99 0 0,0 0-396 0 0,0 0-176 0 0,0 0-40 0 0</inkml:trace>
  <inkml:trace contextRef="#ctx0" brushRef="#br0" timeOffset="66499.98">18797 6100 22463 0 0,'0'0'488'0'0,"0"0"-12"0"0,0 0-242 0 0,0 0 112 0 0,0 0 81 0 0,0 0 18 0 0,0 0-53 0 0,0 0-230 0 0,-1 2-96 0 0,-12 34-64 0 0,11 100 607 0 0,-6-50-584 0 0,-11 74-25 0 0,14-68 0 0 0,9 5 456 0 0,0-56 384 0 0,-3-40-648 0 0,-1-1-3 0 0,1 1-155 0 0,-1 1-1 0 0,0-1 1 0 0,1 0-1 0 0,-1 0 1 0 0,1 0-1 0 0,0 0 0 0 0,-1 0 1 0 0,1 0-1 0 0,0 0 1 0 0,0 0-1 0 0,0 0 1 0 0,0 0-1 0 0,-1 0 0 0 0,1-1 1 0 0,0 1-1 0 0,0 0 1 0 0,1-1-1 0 0,-1 1 0 0 0,0-1 1 0 0,0 1-1 0 0,0-1 1 0 0,0 1-1 0 0,0-1 1 0 0,1 0-1 0 0,-1 1 0 0 0,0-1 1 0 0,0 0-1 0 0,1 0 1 0 0,-1 0-1 0 0,1 0-33 0 0,10-2 154 0 0,0 0-1 0 0,0 0 1 0 0,0-1-1 0 0,-1-1 1 0 0,1 0-1 0 0,-1-1 1 0 0,0 0-1 0 0,10-6-153 0 0,16-6 137 0 0,44-21 21 0 0,-60 28-91 0 0,0-2 0 0 0,-1 0 0 0 0,0-1 1 0 0,-1-1-1 0 0,4-4-67 0 0,-7 4 80 0 0,0-1 0 0 0,-1 0 0 0 0,0-2 0 0 0,-1 1 0 0 0,-1-2 0 0 0,-1 1 0 0 0,0-2-80 0 0,70-107-779 0 0,-77 117 459 0 0</inkml:trace>
  <inkml:trace contextRef="#ctx0" brushRef="#br0" timeOffset="84860.05">0 7584 17711 0 0,'0'0'399'0'0,"0"0"60"0"0,0 0 23 0 0,0 0-50 0 0,0 0-245 0 0,0 0 26 0 0,0 0 41 0 0,0 0 8 0 0,5-5 76 0 0,2-1-320 0 0,0 1 0 0 0,0-1 0 0 0,1 1 0 0 0,-1 1 0 0 0,1-1 0 0 0,0 2 0 0 0,1-1 0 0 0,-1 1 0 0 0,0 0 0 0 0,1 0 1 0 0,0 1-1 0 0,0 1 0 0 0,0-1 0 0 0,-1 1 0 0 0,1 1 0 0 0,0 0 0 0 0,0 0 0 0 0,7 1-18 0 0,15-2-7 0 0,101-7 7 0 0,192-19 0 0 0,150-28-64 0 0,-153 37 118 0 0,-184 14-36 0 0,234-8-18 0 0,84-30 482 0 0,-106 17 284 0 0,-46 21-379 0 0,-19 16-166 0 0,7-17-157 0 0,-34 18 816 0 0,-154-8-481 0 0,169 8-46 0 0,-95 3 127 0 0,-74 0 584 0 0,-31-7 484 0 0,-40-4-1308 0 0,-32-5 5 0 0,0 0 10 0 0,0 0-16 0 0,0 0-74 0 0,0 0-33 0 0,0 0-4 0 0,0 0 16 0 0,0 0 65 0 0,0 0 23 0 0,0 0 7 0 0,0 0-151 0 0,0 0-637 0 0,0 0-277 0 0,0 0-55 0 0</inkml:trace>
  <inkml:trace contextRef="#ctx0" brushRef="#br0" timeOffset="99922.61">2111 7559 20391 0 0,'0'0'748'0'0,"2"1"-460"0"0,53 71 530 0 0,198 323-904 0 0,-49-31 93 0 0,-154-272 26 0 0,4-2-1 0 0,26 29-32 0 0,175 184 70 0 0,-154-190-68 0 0,-66-74 19 0 0,2-2 0 0 0,2-1 0 0 0,1-2 0 0 0,2-2 0 0 0,1-2 0 0 0,7 3-21 0 0,437 251 170 0 0,-373-226 302 0 0,81 26-472 0 0,-154-67 59 0 0,35 12 56 0 0,1-3 1 0 0,1-3-1 0 0,1-3 0 0 0,34 1-115 0 0,247 26 235 0 0,-225-37 36 0 0,1-5 0 0 0,5-7-271 0 0,-26 1 57 0 0,81-3-359 0 0,197-22 813 0 0,-298 19-413 0 0,1-5 1 0 0,-2-3-1 0 0,0-5 1 0 0,-1-4-1 0 0,35-16-98 0 0,271-98 273 0 0,104-15 471 0 0,-111 5-448 0 0,-181 64-284 0 0,-170 64 8 0 0,-2-3-1 0 0,-1 0 0 0 0,17-15-19 0 0,50-31 56 0 0,308-164 370 0 0,-238 132-168 0 0,66-22-258 0 0,46-12 118 0 0,-49-38 10 0 0,-163 137-85 0 0,-57 28-24 0 0,0 0-1 0 0,0-1 1 0 0,-1-1 0 0 0,0-1-1 0 0,15-12-18 0 0,53-46 155 0 0,6-10 210 0 0,-6-6-389 0 0,-28 25 24 0 0,-36 34 1 0 0,49-82 270 0 0,-34 49-7 0 0,-30 50-248 0 0,0 0-16 0 0,2 2 0 0 0,-3 1 0 0 0,0-1 11 0 0,1 1 31 0 0,2-1-31 0 0,24-26 53 0 0,-30 32 0 0 0,-2 1 5 0 0,0 0 22 0 0,0 0 0 0 0,0 0-22 0 0,0 0-5 0 0,0 0 0 0 0,1-1-11 0 0,4-5-42 0 0,7 0-11 0 0,11 2 0 0 0,-13 4 0 0 0,0 0 0 0 0,-2 0 0 0 0,60-20 592 0 0,-61 17 136 0 0,2 0-527 0 0,-1 3-4446 0 0,-8 0 3012 0 0,0 0-42 0 0</inkml:trace>
  <inkml:trace contextRef="#ctx0" brushRef="#br0" timeOffset="101063.17">10832 7482 17655 0 0,'0'0'382'0'0,"0"0"-6"0"0,0 0-163 0 0,0 0 187 0 0,0 0 105 0 0,0 0 27 0 0,0 0-53 0 0,0 0-240 0 0,-1-1-102 0 0,-22-3 1828 0 0,32-11 435 0 0,-8 14-2262 0 0,-1 1 15 0 0,18 16 430 0 0,58 36-565 0 0,-52-35-18 0 0,-15-13 0 0 0,-3 5 12 0 0,-6-8 49 0 0,1 0-1 0 0,-1 0 1 0 0,1 0-1 0 0,-1 0 1 0 0,1 0-1 0 0,-1 0 1 0 0,1 0-1 0 0,-1 0 1 0 0,0 1-1 0 0,0-1 1 0 0,1 0-1 0 0,-1 0 0 0 0,0 0 1 0 0,0 1-1 0 0,0-1 1 0 0,-1 0-1 0 0,1 0 1 0 0,0 0-1 0 0,0 0 1 0 0,-1 1-1 0 0,1-1 1 0 0,0 0-1 0 0,-1 0 1 0 0,1 0-1 0 0,-1 0 1 0 0,0 0-1 0 0,1 0 1 0 0,-1 0-1 0 0,0 0 1 0 0,1 0-1 0 0,-1 0 1 0 0,0 0-1 0 0,0 0-60 0 0,-5 12 484 0 0,-12 20-296 0 0,11-15-332 0 0,-24 33 269 0 0,26-43-114 0 0,1-2 0 0 0,3-4 42 0 0,1-2 12 0 0,0 1-22 0 0,-1 7-110 0 0,-2-1-23 0 0,1 8-1465 0 0,-2-8 895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7.5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1603 1402 14912 0 0,'-71'7'1627'0'0,"28"-5"-1572"0"0,-99 15 1310 0 0,-14-7-1029 0 0,121-11-288 0 0,-34-2 261 0 0,1-4 0 0 0,0-3 0 0 0,-1-3-309 0 0,17 3 65 0 0,-110-32 295 0 0,126 30-406 0 0,0-1-1 0 0,2-2 0 0 0,0-1 0 0 0,0-2 0 0 0,2-1 0 0 0,0-1 0 0 0,-15-15 47 0 0,-187-154-746 0 0,168 130 672 0 0,58 52 50 0 0,1 0 0 0 0,0 0 0 0 0,1-1 0 0 0,-1 0 0 0 0,1 0-1 0 0,1 0 1 0 0,-1-1 0 0 0,2 0 0 0 0,-1 0 0 0 0,1 0-1 0 0,0 0 1 0 0,1-1 0 0 0,0 0 0 0 0,1 1 0 0 0,0-1 0 0 0,0 0-1 0 0,1 0 1 0 0,1 0 0 0 0,-1 0 0 0 0,1 0 0 0 0,1 0-1 0 0,0-1 25 0 0,1 3-42 0 0,0 0-1 0 0,0 0 1 0 0,0 0-1 0 0,1 0 1 0 0,1 0-1 0 0,-1 0 0 0 0,1 1 1 0 0,0 0-1 0 0,1 0 1 0 0,0 0-1 0 0,0 0 0 0 0,0 1 1 0 0,1 0-1 0 0,0 0 1 0 0,0 0-1 0 0,1 1 0 0 0,0 0 1 0 0,1-1 42 0 0,45-29-162 0 0,98-53-56 0 0,168-76-32 0 0,-74 71 174 0 0,-141 56 76 0 0,102-23 0 0 0,-90 31-90 0 0,244-36 37 0 0,-251 48 53 0 0,0 4 0 0 0,78 1 0 0 0,-110 8 0 0 0,164 12 0 0 0,-161-3 0 0 0,157 7-64 0 0,106-2-288 0 0,-12-7 553 0 0,-69 10-402 0 0,90 12 491 0 0,-294-23-298 0 0,-1 3-1 0 0,0 3 0 0 0,-1 2 1 0 0,5 4 8 0 0,116 48 0 0 0,-61-17 0 0 0,-92-37 15 0 0,0 0 0 0 0,0 2 0 0 0,0 1-1 0 0,-2 0 1 0 0,15 11-15 0 0,-25-13 32 0 0,0 0 0 0 0,-1 1 0 0 0,0 1 0 0 0,-1 0 0 0 0,0 1 0 0 0,0 0 0 0 0,-1 0 0 0 0,-1 1 0 0 0,0 0 0 0 0,0 2-32 0 0,34 56 221 0 0,-29-40-134 0 0,-9-24-70 0 0,0 1 0 0 0,0 0 1 0 0,-1 0-1 0 0,0 0 0 0 0,0 1 0 0 0,-1-1 0 0 0,0 1 0 0 0,0-1 1 0 0,-1 1-1 0 0,-1 0 0 0 0,1-1 0 0 0,-1 1 0 0 0,-1 0 1 0 0,0 0-1 0 0,0-1 0 0 0,0 1 0 0 0,-2 3-17 0 0,-7 7 100 0 0,-1-1 1 0 0,0 0-1 0 0,-1-1 0 0 0,-1-1 0 0 0,-1 0 0 0 0,0 0 1 0 0,-1-1-1 0 0,0-1 0 0 0,-8 4-100 0 0,17-13 15 0 0,-88 50 54 0 0,13-12-74 0 0,-176 139-163 0 0,172-135 35 0 0,-7-1 58 0 0,-106 39 75 0 0,59-22 11 0 0,-121 68 106 0 0,224-118-117 0 0,0-2 0 0 0,-1-1 0 0 0,0-2 0 0 0,0-1 0 0 0,-1-3 0 0 0,-32 1 0 0 0,-229-4 1150 0 0,85 9-828 0 0,-71-2-592 0 0,251-10 103 0 0,-18 0-342 0 0,0-2 0 0 0,0-3-1 0 0,-10-4 510 0 0,7 3-513 0 0,53 8 214 0 0,2 0-1055 0 0,0 0-4178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27.6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0 199 3656 0 0,'0'0'76'0'0,"0"0"16"0"0,0 0 7 0 0,0 0 39 0 0,0 0 126 0 0,0 0 51 0 0,0 0 6 0 0,0 0 77 0 0,0 0 296 0 0,0 0 129 0 0,0 0 29 0 0,0 0-26 0 0,0 0-122 0 0,0 0-52 0 0,0 0-10 0 0,0 0-88 0 0,0 0-340 0 0,0 0-86 0 0,0 0 0 0 0,0 0 0 0 0,0 0-34 0 0,1 2-140 0 0,2 4-68 0 0,-2-4-12 0 0,1-2 19 0 0,6 0 86 0 0,1 2 21 0 0,46-1 1504 0 0,51-8-1423 0 0,-20 5 352 0 0,27-2-70 0 0,-65 13-168 0 0,18-13 557 0 0,-14-34-239 0 0,1 17-498 0 0,20 16 282 0 0,-49 5 6 0 0,17 13-207 0 0,45 6-96 0 0,-35 5 0 0 0,20-11 0 0 0,6 0-328 0 0,4-5 496 0 0,-19-13-464 0 0,-6-3 600 0 0,-17 3-184 0 0,42 2-120 0 0,14-2 0 0 0,18 10 0 0 0,-66-2-155 0 0,25 7 356 0 0,57-10 17 0 0,-71-11-218 0 0,26-38-55 0 0,31 40 358 0 0,-52 18-303 0 0,30-8 63 0 0,-41-6-63 0 0,21 4 11 0 0,49-16 168 0 0,54 14-9 0 0,-118-1 12 0 0,-16 0-112 0 0,119-14 161 0 0,-61 11 102 0 0,24-3-77 0 0,-43 6-256 0 0,13-4 64 0 0,7-2-401 0 0,51-1 886 0 0,-91 5-537 0 0,2-5-12 0 0,31 6 54 0 0,-3 9 164 0 0,-16-8-94 0 0,-17-1 16 0 0,-39 3-116 0 0,8-6 494 0 0,-25 7-437 0 0,-2 1-10 0 0,9-1 2035 0 0,-15-7-3567 0 0,3 3-2805 0 0,-2-3-2518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42.3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2412 1671 10680 0 0,'0'0'241'0'0,"0"0"38"0"0,0 0 11 0 0,-2 1-28 0 0,-6 6-169 0 0,-2-2-82 0 0,-73 11 253 0 0,25-8 536 0 0,-24-3 984 0 0,36-9-1488 0 0,-42 1-183 0 0,-19-2 414 0 0,-37 9 744 0 0,-45-3-512 0 0,-102-14-438 0 0,96 3-193 0 0,-12-2-460 0 0,165 7 397 0 0,0-2-1 0 0,1-2 0 0 0,0-2 1 0 0,-18-8-65 0 0,-49-31 258 0 0,-45-23 254 0 0,125 59-453 0 0,0-2 0 0 0,1-1-1 0 0,0-1 1 0 0,2-1 0 0 0,-16-17-59 0 0,-2 1 26 0 0,23 16-68 0 0,0 0-1 0 0,2-2 0 0 0,0 0 0 0 0,1-1 0 0 0,1-1 0 0 0,1-1 1 0 0,2 0-1 0 0,-11-24 43 0 0,-5-69-151 0 0,26 101 120 0 0,1-1 0 0 0,1 1 1 0 0,0-1-1 0 0,1 1 0 0 0,1 0 0 0 0,1-1 0 0 0,2-8 31 0 0,14-84-91 0 0,-11 89 55 0 0,0 1-1 0 0,1 0 0 0 0,1 0 0 0 0,1 1 1 0 0,0 0-1 0 0,1 1 0 0 0,1 0 1 0 0,1 1-1 0 0,15-15 37 0 0,-20 22-80 0 0,0 0 1 0 0,1 1 0 0 0,1 0-1 0 0,-1 0 1 0 0,1 1 0 0 0,1 0-1 0 0,-1 0 1 0 0,7-2 79 0 0,119-42-176 0 0,-70 25 41 0 0,1 3-1 0 0,44-8 136 0 0,26-8-84 0 0,-10 16-16 0 0,0 6 0 0 0,60 2 100 0 0,235-18-117 0 0,-226 24 53 0 0,-86 5 59 0 0,0-4-1 0 0,79-18 6 0 0,64-28 0 0 0,59-10 0 0 0,87 9 0 0 0,-174 45 0 0 0,25 10 0 0 0,-87 2 0 0 0,100 22 11 0 0,-23-2 290 0 0,-201-19-235 0 0,-1 2 0 0 0,0 2 0 0 0,0 1 0 0 0,-1 2 0 0 0,0 2 0 0 0,22 10-66 0 0,-27-8 166 0 0,1-1 0 0 0,0-2-1 0 0,1-2 1 0 0,6 0-166 0 0,25 8 93 0 0,124 46-445 0 0,-68-4 676 0 0,-100-46-245 0 0,-1 0 0 0 0,-1 1-1 0 0,0 1 1 0 0,-1 0 0 0 0,0 2-1 0 0,-2 0 1 0 0,14 18-79 0 0,-24-26 45 0 0,0-1 0 0 0,-1 1 0 0 0,0 0 0 0 0,-1 0 0 0 0,0 1 0 0 0,0 0 0 0 0,-1-1 0 0 0,0 1 0 0 0,-1 0 0 0 0,0 0 0 0 0,-1 0 0 0 0,0 1-1 0 0,0-1 1 0 0,-1 9-45 0 0,-10 87 720 0 0,-4 15-498 0 0,0-23-212 0 0,-4-44-10 0 0,11-35 38 0 0,-1-1 0 0 0,-1 1 0 0 0,-1-2 0 0 0,0 1 0 0 0,-1-2 0 0 0,-1 1 0 0 0,-1-1 0 0 0,0-1 0 0 0,-13 11-38 0 0,11-9 18 0 0,-75 81 218 0 0,4-13-224 0 0,75-74-6 0 0,0 0-1 0 0,0-1 0 0 0,-1-1 1 0 0,-1 0-1 0 0,0 0 0 0 0,0-1 1 0 0,0-1-1 0 0,-1 0 0 0 0,0-1 1 0 0,-13 4-6 0 0,-53 23 226 0 0,-78 4 316 0 0,88-22-100 0 0,21 1-555 0 0,-99 22-254 0 0,40-20 367 0 0,-110 41 416 0 0,99-21-790 0 0,-115-12-260 0 0,101-13 634 0 0,21 2 64 0 0,44-1-64 0 0,-31-2-80 0 0,51-11-146 0 0,0-6 152 0 0,-43-3 566 0 0,-40 7 620 0 0,54 6-786 0 0,-27 8-334 0 0,51-13-104 0 0,19-5-232 0 0,31 2 157 0 0,-2-1-655 0 0,3 2-5344 0 0,-2-2-164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1.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95 216 6072 0 0,'0'0'133'0'0,"0"0"23"0"0,0 0 12 0 0,-3-1-23 0 0,-26-11-503 0 0,26 12 589 0 0,1-1-1 0 0,0 1 1 0 0,-1-1 0 0 0,1 1 0 0 0,-1 0 0 0 0,1 0-1 0 0,-1 0 1 0 0,1 0 0 0 0,0 0 0 0 0,-1 0 0 0 0,1 1-1 0 0,-1-1 1 0 0,1 1 0 0 0,0 0 0 0 0,-1 0-1 0 0,1-1 1 0 0,0 1 0 0 0,0 1 0 0 0,0-1 0 0 0,-2 1-231 0 0,2 0 490 0 0,2-2-8 0 0,0 0-60 0 0,-2 0-240 0 0,-4 2-101 0 0,4-1 4 0 0,2-1-11 0 0,0 0 10 0 0,0 0 4 0 0,0 0 0 0 0,0 0 0 0 0,0 0 0 0 0,0 0 0 0 0,0 0 0 0 0,4 13 14 0 0,-1-12-86 0 0,0 0 0 0 0,0 0 0 0 0,1 0 1 0 0,-1-1-1 0 0,0 1 0 0 0,0-1 0 0 0,0 0 0 0 0,1 0 0 0 0,-1 0 0 0 0,0-1 0 0 0,0 1 0 0 0,0-1 0 0 0,1 1 0 0 0,-1-1 0 0 0,0 0 0 0 0,0 0 0 0 0,0 0 0 0 0,0-1 0 0 0,0 1 1 0 0,-1-1-1 0 0,2 0-16 0 0,98-28 80 0 0,7 13 192 0 0,-55 1-272 0 0,-6 3 53 0 0,46-13 198 0 0,-31 5 131 0 0,-23 13-204 0 0,28-6-178 0 0,-26 7 45 0 0,0 1 1 0 0,0 2 0 0 0,0 3 0 0 0,1 1-1 0 0,2 2-45 0 0,31-1 36 0 0,-18 6-36 0 0,-11 2 0 0 0,20 8 0 0 0,-14-5 0 0 0,3-20 0 0 0,36-18 832 0 0,-26 6-691 0 0,-21 7 93 0 0,-15 12-170 0 0,46-11-136 0 0,81-1-143 0 0,-106 17 203 0 0,60 1-48 0 0,22-15 60 0 0,-24 0 0 0 0,-75 10 0 0 0,11-1 0 0 0,0 2 0 0 0,-1 2 0 0 0,25 6 0 0 0,-30-1 0 0 0,51 5 157 0 0,47-17 301 0 0,-59-1-330 0 0,121-3-10 0 0,-133 4-44 0 0,10 0 748 0 0,-33 3-12 0 0,-21 9-192 0 0,-21-7-497 0 0,-1-1 20 0 0,0 0 3 0 0,0 4 86 0 0,0-4-332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67"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32"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498"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664"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30" algn="l" defTabSz="457167" rtl="0" eaLnBrk="1" latinLnBrk="0" hangingPunct="1">
      <a:defRPr sz="1200" kern="1200">
        <a:solidFill>
          <a:schemeClr val="tx1"/>
        </a:solidFill>
        <a:latin typeface="+mn-lt"/>
        <a:ea typeface="+mn-ea"/>
        <a:cs typeface="+mn-cs"/>
      </a:defRPr>
    </a:lvl6pPr>
    <a:lvl7pPr marL="2742994" algn="l" defTabSz="457167" rtl="0" eaLnBrk="1" latinLnBrk="0" hangingPunct="1">
      <a:defRPr sz="1200" kern="1200">
        <a:solidFill>
          <a:schemeClr val="tx1"/>
        </a:solidFill>
        <a:latin typeface="+mn-lt"/>
        <a:ea typeface="+mn-ea"/>
        <a:cs typeface="+mn-cs"/>
      </a:defRPr>
    </a:lvl7pPr>
    <a:lvl8pPr marL="3200160" algn="l" defTabSz="457167" rtl="0" eaLnBrk="1" latinLnBrk="0" hangingPunct="1">
      <a:defRPr sz="1200" kern="1200">
        <a:solidFill>
          <a:schemeClr val="tx1"/>
        </a:solidFill>
        <a:latin typeface="+mn-lt"/>
        <a:ea typeface="+mn-ea"/>
        <a:cs typeface="+mn-cs"/>
      </a:defRPr>
    </a:lvl8pPr>
    <a:lvl9pPr marL="3657327" algn="l" defTabSz="4571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a:t>
            </a:fld>
            <a:endParaRPr lang="en-US" altLang="en-US"/>
          </a:p>
        </p:txBody>
      </p:sp>
    </p:spTree>
    <p:extLst>
      <p:ext uri="{BB962C8B-B14F-4D97-AF65-F5344CB8AC3E}">
        <p14:creationId xmlns:p14="http://schemas.microsoft.com/office/powerpoint/2010/main" val="2871720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a:t>
            </a:fld>
            <a:endParaRPr lang="en-US" altLang="en-US"/>
          </a:p>
        </p:txBody>
      </p:sp>
    </p:spTree>
    <p:extLst>
      <p:ext uri="{BB962C8B-B14F-4D97-AF65-F5344CB8AC3E}">
        <p14:creationId xmlns:p14="http://schemas.microsoft.com/office/powerpoint/2010/main" val="37058081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175</a:t>
            </a:fld>
            <a:endParaRPr lang="en-US" altLang="en-US"/>
          </a:p>
        </p:txBody>
      </p:sp>
    </p:spTree>
    <p:extLst>
      <p:ext uri="{BB962C8B-B14F-4D97-AF65-F5344CB8AC3E}">
        <p14:creationId xmlns:p14="http://schemas.microsoft.com/office/powerpoint/2010/main" val="7263218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Reading the next slide…5</a:t>
            </a:r>
            <a:r>
              <a:rPr lang="zh-CN" altLang="en-US" dirty="0"/>
              <a:t> </a:t>
            </a:r>
            <a:r>
              <a:rPr lang="en-US" altLang="zh-CN" dirty="0"/>
              <a:t>minutes</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176</a:t>
            </a:fld>
            <a:endParaRPr lang="en-US" altLang="en-US"/>
          </a:p>
        </p:txBody>
      </p:sp>
    </p:spTree>
    <p:extLst>
      <p:ext uri="{BB962C8B-B14F-4D97-AF65-F5344CB8AC3E}">
        <p14:creationId xmlns:p14="http://schemas.microsoft.com/office/powerpoint/2010/main" val="29655575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177</a:t>
            </a:fld>
            <a:endParaRPr lang="en-US" altLang="en-US"/>
          </a:p>
        </p:txBody>
      </p:sp>
    </p:spTree>
    <p:extLst>
      <p:ext uri="{BB962C8B-B14F-4D97-AF65-F5344CB8AC3E}">
        <p14:creationId xmlns:p14="http://schemas.microsoft.com/office/powerpoint/2010/main" val="31974943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你会说毛笔每次要洗，多麻烦啊。</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180</a:t>
            </a:fld>
            <a:endParaRPr lang="en-US" altLang="en-US"/>
          </a:p>
        </p:txBody>
      </p:sp>
    </p:spTree>
    <p:extLst>
      <p:ext uri="{BB962C8B-B14F-4D97-AF65-F5344CB8AC3E}">
        <p14:creationId xmlns:p14="http://schemas.microsoft.com/office/powerpoint/2010/main" val="35759454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181</a:t>
            </a:fld>
            <a:endParaRPr lang="en-US" altLang="en-US"/>
          </a:p>
        </p:txBody>
      </p:sp>
    </p:spTree>
    <p:extLst>
      <p:ext uri="{BB962C8B-B14F-4D97-AF65-F5344CB8AC3E}">
        <p14:creationId xmlns:p14="http://schemas.microsoft.com/office/powerpoint/2010/main" val="3133253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183</a:t>
            </a:fld>
            <a:endParaRPr lang="en-US" altLang="en-US"/>
          </a:p>
        </p:txBody>
      </p:sp>
    </p:spTree>
    <p:extLst>
      <p:ext uri="{BB962C8B-B14F-4D97-AF65-F5344CB8AC3E}">
        <p14:creationId xmlns:p14="http://schemas.microsoft.com/office/powerpoint/2010/main" val="571083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184</a:t>
            </a:fld>
            <a:endParaRPr lang="en-US" altLang="en-US"/>
          </a:p>
        </p:txBody>
      </p:sp>
    </p:spTree>
    <p:extLst>
      <p:ext uri="{BB962C8B-B14F-4D97-AF65-F5344CB8AC3E}">
        <p14:creationId xmlns:p14="http://schemas.microsoft.com/office/powerpoint/2010/main" val="15015657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185</a:t>
            </a:fld>
            <a:endParaRPr lang="en-US" altLang="en-US"/>
          </a:p>
        </p:txBody>
      </p:sp>
    </p:spTree>
    <p:extLst>
      <p:ext uri="{BB962C8B-B14F-4D97-AF65-F5344CB8AC3E}">
        <p14:creationId xmlns:p14="http://schemas.microsoft.com/office/powerpoint/2010/main" val="36324528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186</a:t>
            </a:fld>
            <a:endParaRPr lang="en-US" altLang="en-US"/>
          </a:p>
        </p:txBody>
      </p:sp>
    </p:spTree>
    <p:extLst>
      <p:ext uri="{BB962C8B-B14F-4D97-AF65-F5344CB8AC3E}">
        <p14:creationId xmlns:p14="http://schemas.microsoft.com/office/powerpoint/2010/main" val="7998397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187</a:t>
            </a:fld>
            <a:endParaRPr lang="en-US" altLang="en-US"/>
          </a:p>
        </p:txBody>
      </p:sp>
    </p:spTree>
    <p:extLst>
      <p:ext uri="{BB962C8B-B14F-4D97-AF65-F5344CB8AC3E}">
        <p14:creationId xmlns:p14="http://schemas.microsoft.com/office/powerpoint/2010/main" val="352342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a:t>
            </a:r>
            <a:r>
              <a:rPr lang="en-US" altLang="zh-CN" dirty="0"/>
              <a:t>7</a:t>
            </a:r>
            <a:r>
              <a:rPr lang="zh-CN" altLang="en-US" dirty="0"/>
              <a:t>、</a:t>
            </a:r>
            <a:r>
              <a:rPr lang="en-US" altLang="zh-CN" dirty="0"/>
              <a:t>11 </a:t>
            </a:r>
            <a:r>
              <a:rPr lang="zh-CN" altLang="en-US" dirty="0"/>
              <a:t>共</a:t>
            </a:r>
            <a:r>
              <a:rPr lang="en-US" altLang="zh-CN" dirty="0"/>
              <a:t>23 </a:t>
            </a:r>
            <a:r>
              <a:rPr lang="zh-CN" altLang="en-US" dirty="0"/>
              <a:t>，都是素数。</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a:t>
            </a:fld>
            <a:endParaRPr lang="en-US" altLang="en-US"/>
          </a:p>
        </p:txBody>
      </p:sp>
    </p:spTree>
    <p:extLst>
      <p:ext uri="{BB962C8B-B14F-4D97-AF65-F5344CB8AC3E}">
        <p14:creationId xmlns:p14="http://schemas.microsoft.com/office/powerpoint/2010/main" val="17366422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188</a:t>
            </a:fld>
            <a:endParaRPr lang="en-US" altLang="en-US"/>
          </a:p>
        </p:txBody>
      </p:sp>
    </p:spTree>
    <p:extLst>
      <p:ext uri="{BB962C8B-B14F-4D97-AF65-F5344CB8AC3E}">
        <p14:creationId xmlns:p14="http://schemas.microsoft.com/office/powerpoint/2010/main" val="27982815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189</a:t>
            </a:fld>
            <a:endParaRPr lang="en-US" altLang="en-US"/>
          </a:p>
        </p:txBody>
      </p:sp>
    </p:spTree>
    <p:extLst>
      <p:ext uri="{BB962C8B-B14F-4D97-AF65-F5344CB8AC3E}">
        <p14:creationId xmlns:p14="http://schemas.microsoft.com/office/powerpoint/2010/main" val="38419693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哪个是要装饰的内容？哪个是装饰的外框？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190</a:t>
            </a:fld>
            <a:endParaRPr lang="en-US" altLang="en-US"/>
          </a:p>
        </p:txBody>
      </p:sp>
    </p:spTree>
    <p:extLst>
      <p:ext uri="{BB962C8B-B14F-4D97-AF65-F5344CB8AC3E}">
        <p14:creationId xmlns:p14="http://schemas.microsoft.com/office/powerpoint/2010/main" val="9024634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192</a:t>
            </a:fld>
            <a:endParaRPr lang="en-US" altLang="en-US"/>
          </a:p>
        </p:txBody>
      </p:sp>
    </p:spTree>
    <p:extLst>
      <p:ext uri="{BB962C8B-B14F-4D97-AF65-F5344CB8AC3E}">
        <p14:creationId xmlns:p14="http://schemas.microsoft.com/office/powerpoint/2010/main" val="3664033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现场演示运行的结果！用</a:t>
            </a:r>
            <a:r>
              <a:rPr lang="en-US" altLang="zh-CN" dirty="0"/>
              <a:t>ECLIPSE </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193</a:t>
            </a:fld>
            <a:endParaRPr lang="en-US" altLang="en-US"/>
          </a:p>
        </p:txBody>
      </p:sp>
    </p:spTree>
    <p:extLst>
      <p:ext uri="{BB962C8B-B14F-4D97-AF65-F5344CB8AC3E}">
        <p14:creationId xmlns:p14="http://schemas.microsoft.com/office/powerpoint/2010/main" val="36583703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递归的本质是啥？必须具有两个条件的问题类型才能用递归方法求得：</a:t>
            </a:r>
            <a:br>
              <a:rPr lang="zh-CN" altLang="en-US" dirty="0"/>
            </a:b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、规模较大的一个问题可以向下分解为若干个性质相同的规模较小的问题，而这些规模较小的问题仍然可以向下分解。</a:t>
            </a:r>
            <a:br>
              <a:rPr lang="zh-CN" altLang="en-US" dirty="0"/>
            </a:br>
            <a:r>
              <a:rPr lang="en-US" altLang="zh-CN" sz="1200" b="0" i="0" kern="1200" dirty="0">
                <a:solidFill>
                  <a:schemeClr val="tx1"/>
                </a:solidFill>
                <a:effectLst/>
                <a:latin typeface="Times" charset="0"/>
                <a:ea typeface="Geneva" charset="0"/>
                <a:cs typeface="Geneva" charset="0"/>
              </a:rPr>
              <a:t>2</a:t>
            </a:r>
            <a:r>
              <a:rPr lang="zh-CN" altLang="en-US" sz="1200" b="0" i="0" kern="1200" dirty="0">
                <a:solidFill>
                  <a:schemeClr val="tx1"/>
                </a:solidFill>
                <a:effectLst/>
                <a:latin typeface="Times" charset="0"/>
                <a:ea typeface="Geneva" charset="0"/>
                <a:cs typeface="Geneva" charset="0"/>
              </a:rPr>
              <a:t>、当规模分解到一定程度时，必须有一个终止条件，不得无限分解。</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194</a:t>
            </a:fld>
            <a:endParaRPr lang="en-US" altLang="en-US"/>
          </a:p>
        </p:txBody>
      </p:sp>
    </p:spTree>
    <p:extLst>
      <p:ext uri="{BB962C8B-B14F-4D97-AF65-F5344CB8AC3E}">
        <p14:creationId xmlns:p14="http://schemas.microsoft.com/office/powerpoint/2010/main" val="3946595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196</a:t>
            </a:fld>
            <a:endParaRPr lang="en-US" altLang="en-US"/>
          </a:p>
        </p:txBody>
      </p:sp>
    </p:spTree>
    <p:extLst>
      <p:ext uri="{BB962C8B-B14F-4D97-AF65-F5344CB8AC3E}">
        <p14:creationId xmlns:p14="http://schemas.microsoft.com/office/powerpoint/2010/main" val="28397194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198</a:t>
            </a:fld>
            <a:endParaRPr lang="en-US" altLang="en-US"/>
          </a:p>
        </p:txBody>
      </p:sp>
    </p:spTree>
    <p:extLst>
      <p:ext uri="{BB962C8B-B14F-4D97-AF65-F5344CB8AC3E}">
        <p14:creationId xmlns:p14="http://schemas.microsoft.com/office/powerpoint/2010/main" val="30873370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204</a:t>
            </a:fld>
            <a:endParaRPr lang="en-US" altLang="en-US"/>
          </a:p>
        </p:txBody>
      </p:sp>
    </p:spTree>
    <p:extLst>
      <p:ext uri="{BB962C8B-B14F-4D97-AF65-F5344CB8AC3E}">
        <p14:creationId xmlns:p14="http://schemas.microsoft.com/office/powerpoint/2010/main" val="19523383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205</a:t>
            </a:fld>
            <a:endParaRPr lang="en-US" altLang="en-US"/>
          </a:p>
        </p:txBody>
      </p:sp>
    </p:spTree>
    <p:extLst>
      <p:ext uri="{BB962C8B-B14F-4D97-AF65-F5344CB8AC3E}">
        <p14:creationId xmlns:p14="http://schemas.microsoft.com/office/powerpoint/2010/main" val="197213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8D82E69B-7638-4204-B532-825C93550944}"/>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66FA01AE-64F7-49B2-B282-800B9DF3D8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724" name="灯片编号占位符 3">
            <a:extLst>
              <a:ext uri="{FF2B5EF4-FFF2-40B4-BE49-F238E27FC236}">
                <a16:creationId xmlns:a16="http://schemas.microsoft.com/office/drawing/2014/main" id="{9CF55583-CCA2-4213-AA29-1AB5BFC82F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DA94318-E187-4011-9E04-276E215A6A79}" type="slidenum">
              <a:rPr lang="zh-CN" altLang="en-US" smtClean="0"/>
              <a:pPr/>
              <a:t>25</a:t>
            </a:fld>
            <a:endParaRPr lang="en-US"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这些子类都是抽象装饰类。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206</a:t>
            </a:fld>
            <a:endParaRPr lang="en-US" altLang="en-US"/>
          </a:p>
        </p:txBody>
      </p:sp>
    </p:spTree>
    <p:extLst>
      <p:ext uri="{BB962C8B-B14F-4D97-AF65-F5344CB8AC3E}">
        <p14:creationId xmlns:p14="http://schemas.microsoft.com/office/powerpoint/2010/main" val="16335351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208</a:t>
            </a:fld>
            <a:endParaRPr lang="en-US" altLang="en-US"/>
          </a:p>
        </p:txBody>
      </p:sp>
    </p:spTree>
    <p:extLst>
      <p:ext uri="{BB962C8B-B14F-4D97-AF65-F5344CB8AC3E}">
        <p14:creationId xmlns:p14="http://schemas.microsoft.com/office/powerpoint/2010/main" val="10934073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换个方式进行思考：白天，晚上。</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210</a:t>
            </a:fld>
            <a:endParaRPr lang="en-US" altLang="en-US"/>
          </a:p>
        </p:txBody>
      </p:sp>
    </p:spTree>
    <p:extLst>
      <p:ext uri="{BB962C8B-B14F-4D97-AF65-F5344CB8AC3E}">
        <p14:creationId xmlns:p14="http://schemas.microsoft.com/office/powerpoint/2010/main" val="366101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在程序中，状态的切换是自动的，且行为也自动切换。</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213</a:t>
            </a:fld>
            <a:endParaRPr lang="en-US" altLang="en-US"/>
          </a:p>
        </p:txBody>
      </p:sp>
    </p:spTree>
    <p:extLst>
      <p:ext uri="{BB962C8B-B14F-4D97-AF65-F5344CB8AC3E}">
        <p14:creationId xmlns:p14="http://schemas.microsoft.com/office/powerpoint/2010/main" val="17298738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215</a:t>
            </a:fld>
            <a:endParaRPr lang="en-US" altLang="en-US"/>
          </a:p>
        </p:txBody>
      </p:sp>
    </p:spTree>
    <p:extLst>
      <p:ext uri="{BB962C8B-B14F-4D97-AF65-F5344CB8AC3E}">
        <p14:creationId xmlns:p14="http://schemas.microsoft.com/office/powerpoint/2010/main" val="33222788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216</a:t>
            </a:fld>
            <a:endParaRPr lang="en-US" altLang="en-US"/>
          </a:p>
        </p:txBody>
      </p:sp>
    </p:spTree>
    <p:extLst>
      <p:ext uri="{BB962C8B-B14F-4D97-AF65-F5344CB8AC3E}">
        <p14:creationId xmlns:p14="http://schemas.microsoft.com/office/powerpoint/2010/main" val="25526926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222</a:t>
            </a:fld>
            <a:endParaRPr lang="en-US" altLang="en-US"/>
          </a:p>
        </p:txBody>
      </p:sp>
    </p:spTree>
    <p:extLst>
      <p:ext uri="{BB962C8B-B14F-4D97-AF65-F5344CB8AC3E}">
        <p14:creationId xmlns:p14="http://schemas.microsoft.com/office/powerpoint/2010/main" val="27189959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228</a:t>
            </a:fld>
            <a:endParaRPr lang="en-US" altLang="en-US"/>
          </a:p>
        </p:txBody>
      </p:sp>
    </p:spTree>
    <p:extLst>
      <p:ext uri="{BB962C8B-B14F-4D97-AF65-F5344CB8AC3E}">
        <p14:creationId xmlns:p14="http://schemas.microsoft.com/office/powerpoint/2010/main" val="323612692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232</a:t>
            </a:fld>
            <a:endParaRPr lang="en-US" altLang="en-US"/>
          </a:p>
        </p:txBody>
      </p:sp>
    </p:spTree>
    <p:extLst>
      <p:ext uri="{BB962C8B-B14F-4D97-AF65-F5344CB8AC3E}">
        <p14:creationId xmlns:p14="http://schemas.microsoft.com/office/powerpoint/2010/main" val="15131841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233</a:t>
            </a:fld>
            <a:endParaRPr lang="en-US" altLang="en-US"/>
          </a:p>
        </p:txBody>
      </p:sp>
    </p:spTree>
    <p:extLst>
      <p:ext uri="{BB962C8B-B14F-4D97-AF65-F5344CB8AC3E}">
        <p14:creationId xmlns:p14="http://schemas.microsoft.com/office/powerpoint/2010/main" val="1678033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a:t>
            </a:fld>
            <a:endParaRPr lang="en-US" altLang="en-US"/>
          </a:p>
        </p:txBody>
      </p:sp>
    </p:spTree>
    <p:extLst>
      <p:ext uri="{BB962C8B-B14F-4D97-AF65-F5344CB8AC3E}">
        <p14:creationId xmlns:p14="http://schemas.microsoft.com/office/powerpoint/2010/main" val="30266937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234</a:t>
            </a:fld>
            <a:endParaRPr lang="en-US" altLang="en-US"/>
          </a:p>
        </p:txBody>
      </p:sp>
    </p:spTree>
    <p:extLst>
      <p:ext uri="{BB962C8B-B14F-4D97-AF65-F5344CB8AC3E}">
        <p14:creationId xmlns:p14="http://schemas.microsoft.com/office/powerpoint/2010/main" val="2940768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正确的叙述尽量用陈述句，而非疑问句、感叹句或者祈使句。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256</a:t>
            </a:fld>
            <a:endParaRPr lang="en-US" altLang="en-US"/>
          </a:p>
        </p:txBody>
      </p:sp>
    </p:spTree>
    <p:extLst>
      <p:ext uri="{BB962C8B-B14F-4D97-AF65-F5344CB8AC3E}">
        <p14:creationId xmlns:p14="http://schemas.microsoft.com/office/powerpoint/2010/main" val="420447861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258</a:t>
            </a:fld>
            <a:endParaRPr lang="en-US" altLang="en-US"/>
          </a:p>
        </p:txBody>
      </p:sp>
    </p:spTree>
    <p:extLst>
      <p:ext uri="{BB962C8B-B14F-4D97-AF65-F5344CB8AC3E}">
        <p14:creationId xmlns:p14="http://schemas.microsoft.com/office/powerpoint/2010/main" val="64540811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259</a:t>
            </a:fld>
            <a:endParaRPr lang="en-US" altLang="en-US"/>
          </a:p>
        </p:txBody>
      </p:sp>
    </p:spTree>
    <p:extLst>
      <p:ext uri="{BB962C8B-B14F-4D97-AF65-F5344CB8AC3E}">
        <p14:creationId xmlns:p14="http://schemas.microsoft.com/office/powerpoint/2010/main" val="30695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260</a:t>
            </a:fld>
            <a:endParaRPr lang="en-US" altLang="en-US"/>
          </a:p>
        </p:txBody>
      </p:sp>
    </p:spTree>
    <p:extLst>
      <p:ext uri="{BB962C8B-B14F-4D97-AF65-F5344CB8AC3E}">
        <p14:creationId xmlns:p14="http://schemas.microsoft.com/office/powerpoint/2010/main" val="18868746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261</a:t>
            </a:fld>
            <a:endParaRPr lang="en-US" altLang="en-US"/>
          </a:p>
        </p:txBody>
      </p:sp>
    </p:spTree>
    <p:extLst>
      <p:ext uri="{BB962C8B-B14F-4D97-AF65-F5344CB8AC3E}">
        <p14:creationId xmlns:p14="http://schemas.microsoft.com/office/powerpoint/2010/main" val="41128716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266</a:t>
            </a:fld>
            <a:endParaRPr lang="en-US" altLang="en-US"/>
          </a:p>
        </p:txBody>
      </p:sp>
    </p:spTree>
    <p:extLst>
      <p:ext uri="{BB962C8B-B14F-4D97-AF65-F5344CB8AC3E}">
        <p14:creationId xmlns:p14="http://schemas.microsoft.com/office/powerpoint/2010/main" val="39945476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268</a:t>
            </a:fld>
            <a:endParaRPr lang="en-US" altLang="en-US"/>
          </a:p>
        </p:txBody>
      </p:sp>
    </p:spTree>
    <p:extLst>
      <p:ext uri="{BB962C8B-B14F-4D97-AF65-F5344CB8AC3E}">
        <p14:creationId xmlns:p14="http://schemas.microsoft.com/office/powerpoint/2010/main" val="280160676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至此，还有八个模式：策略，组合，记忆，顾问，享元，命令，解释器，访问者。</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272</a:t>
            </a:fld>
            <a:endParaRPr lang="en-US" altLang="en-US"/>
          </a:p>
        </p:txBody>
      </p:sp>
    </p:spTree>
    <p:extLst>
      <p:ext uri="{BB962C8B-B14F-4D97-AF65-F5344CB8AC3E}">
        <p14:creationId xmlns:p14="http://schemas.microsoft.com/office/powerpoint/2010/main" val="406138851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273</a:t>
            </a:fld>
            <a:endParaRPr lang="en-US" altLang="en-US"/>
          </a:p>
        </p:txBody>
      </p:sp>
    </p:spTree>
    <p:extLst>
      <p:ext uri="{BB962C8B-B14F-4D97-AF65-F5344CB8AC3E}">
        <p14:creationId xmlns:p14="http://schemas.microsoft.com/office/powerpoint/2010/main" val="3635684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关于箭头的方向性要注意。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a:t>
            </a:fld>
            <a:endParaRPr lang="en-US" altLang="en-US"/>
          </a:p>
        </p:txBody>
      </p:sp>
    </p:spTree>
    <p:extLst>
      <p:ext uri="{BB962C8B-B14F-4D97-AF65-F5344CB8AC3E}">
        <p14:creationId xmlns:p14="http://schemas.microsoft.com/office/powerpoint/2010/main" val="14430058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274</a:t>
            </a:fld>
            <a:endParaRPr lang="en-US" altLang="en-US"/>
          </a:p>
        </p:txBody>
      </p:sp>
    </p:spTree>
    <p:extLst>
      <p:ext uri="{BB962C8B-B14F-4D97-AF65-F5344CB8AC3E}">
        <p14:creationId xmlns:p14="http://schemas.microsoft.com/office/powerpoint/2010/main" val="40699431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279</a:t>
            </a:fld>
            <a:endParaRPr lang="en-US" altLang="en-US"/>
          </a:p>
        </p:txBody>
      </p:sp>
    </p:spTree>
    <p:extLst>
      <p:ext uri="{BB962C8B-B14F-4D97-AF65-F5344CB8AC3E}">
        <p14:creationId xmlns:p14="http://schemas.microsoft.com/office/powerpoint/2010/main" val="6065388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283</a:t>
            </a:fld>
            <a:endParaRPr lang="en-US" altLang="en-US"/>
          </a:p>
        </p:txBody>
      </p:sp>
    </p:spTree>
    <p:extLst>
      <p:ext uri="{BB962C8B-B14F-4D97-AF65-F5344CB8AC3E}">
        <p14:creationId xmlns:p14="http://schemas.microsoft.com/office/powerpoint/2010/main" val="302116796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289</a:t>
            </a:fld>
            <a:endParaRPr lang="en-US" altLang="en-US"/>
          </a:p>
        </p:txBody>
      </p:sp>
    </p:spTree>
    <p:extLst>
      <p:ext uri="{BB962C8B-B14F-4D97-AF65-F5344CB8AC3E}">
        <p14:creationId xmlns:p14="http://schemas.microsoft.com/office/powerpoint/2010/main" val="25969481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290</a:t>
            </a:fld>
            <a:endParaRPr lang="en-US" altLang="en-US"/>
          </a:p>
        </p:txBody>
      </p:sp>
    </p:spTree>
    <p:extLst>
      <p:ext uri="{BB962C8B-B14F-4D97-AF65-F5344CB8AC3E}">
        <p14:creationId xmlns:p14="http://schemas.microsoft.com/office/powerpoint/2010/main" val="39353772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293</a:t>
            </a:fld>
            <a:endParaRPr lang="en-US" altLang="en-US"/>
          </a:p>
        </p:txBody>
      </p:sp>
    </p:spTree>
    <p:extLst>
      <p:ext uri="{BB962C8B-B14F-4D97-AF65-F5344CB8AC3E}">
        <p14:creationId xmlns:p14="http://schemas.microsoft.com/office/powerpoint/2010/main" val="13822248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用到了递归</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294</a:t>
            </a:fld>
            <a:endParaRPr lang="en-US" altLang="en-US"/>
          </a:p>
        </p:txBody>
      </p:sp>
    </p:spTree>
    <p:extLst>
      <p:ext uri="{BB962C8B-B14F-4D97-AF65-F5344CB8AC3E}">
        <p14:creationId xmlns:p14="http://schemas.microsoft.com/office/powerpoint/2010/main" val="40266029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至此，还有五个模式：记忆，享元，命令，解释器，访问者。</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297</a:t>
            </a:fld>
            <a:endParaRPr lang="en-US" altLang="en-US"/>
          </a:p>
        </p:txBody>
      </p:sp>
    </p:spTree>
    <p:extLst>
      <p:ext uri="{BB962C8B-B14F-4D97-AF65-F5344CB8AC3E}">
        <p14:creationId xmlns:p14="http://schemas.microsoft.com/office/powerpoint/2010/main" val="28970035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298</a:t>
            </a:fld>
            <a:endParaRPr lang="en-US" altLang="en-US"/>
          </a:p>
        </p:txBody>
      </p:sp>
    </p:spTree>
    <p:extLst>
      <p:ext uri="{BB962C8B-B14F-4D97-AF65-F5344CB8AC3E}">
        <p14:creationId xmlns:p14="http://schemas.microsoft.com/office/powerpoint/2010/main" val="25909515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至此</a:t>
            </a:r>
            <a:r>
              <a:rPr lang="zh-CN" altLang="en-US"/>
              <a:t>，还有五个模式：顾问，享</a:t>
            </a:r>
            <a:r>
              <a:rPr lang="zh-CN" altLang="en-US" dirty="0"/>
              <a:t>元，解释器，命令，访问者。</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309</a:t>
            </a:fld>
            <a:endParaRPr lang="en-US" altLang="en-US"/>
          </a:p>
        </p:txBody>
      </p:sp>
    </p:spTree>
    <p:extLst>
      <p:ext uri="{BB962C8B-B14F-4D97-AF65-F5344CB8AC3E}">
        <p14:creationId xmlns:p14="http://schemas.microsoft.com/office/powerpoint/2010/main" val="63727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90CE0607-E1AA-4F77-BC9B-502C47E3059E}"/>
              </a:ext>
            </a:extLst>
          </p:cNvPr>
          <p:cNvSpPr>
            <a:spLocks noGrp="1" noRot="1" noChangeAspect="1" noChangeArrowheads="1" noTextEdit="1"/>
          </p:cNvSpPr>
          <p:nvPr>
            <p:ph type="sldImg"/>
          </p:nvPr>
        </p:nvSpPr>
        <p:spPr>
          <a:ln/>
        </p:spPr>
      </p:sp>
      <p:sp>
        <p:nvSpPr>
          <p:cNvPr id="39939" name="备注占位符 2">
            <a:extLst>
              <a:ext uri="{FF2B5EF4-FFF2-40B4-BE49-F238E27FC236}">
                <a16:creationId xmlns:a16="http://schemas.microsoft.com/office/drawing/2014/main" id="{848B0613-52BE-4E36-9F06-F4C0F98569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0" name="灯片编号占位符 3">
            <a:extLst>
              <a:ext uri="{FF2B5EF4-FFF2-40B4-BE49-F238E27FC236}">
                <a16:creationId xmlns:a16="http://schemas.microsoft.com/office/drawing/2014/main" id="{B5C021B4-0EA2-49D0-A1A0-0912D14E24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E0F37AF-0526-43FD-8F7B-A86561EFF377}" type="slidenum">
              <a:rPr lang="zh-CN" altLang="en-US" smtClean="0"/>
              <a:pPr/>
              <a:t>33</a:t>
            </a:fld>
            <a:endParaRPr lang="en-US" altLang="zh-C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310</a:t>
            </a:fld>
            <a:endParaRPr lang="en-US" altLang="en-US"/>
          </a:p>
        </p:txBody>
      </p:sp>
    </p:spTree>
    <p:extLst>
      <p:ext uri="{BB962C8B-B14F-4D97-AF65-F5344CB8AC3E}">
        <p14:creationId xmlns:p14="http://schemas.microsoft.com/office/powerpoint/2010/main" val="150062147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311</a:t>
            </a:fld>
            <a:endParaRPr lang="en-US" altLang="en-US"/>
          </a:p>
        </p:txBody>
      </p:sp>
    </p:spTree>
    <p:extLst>
      <p:ext uri="{BB962C8B-B14F-4D97-AF65-F5344CB8AC3E}">
        <p14:creationId xmlns:p14="http://schemas.microsoft.com/office/powerpoint/2010/main" val="9351495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312</a:t>
            </a:fld>
            <a:endParaRPr lang="en-US" altLang="en-US"/>
          </a:p>
        </p:txBody>
      </p:sp>
    </p:spTree>
    <p:extLst>
      <p:ext uri="{BB962C8B-B14F-4D97-AF65-F5344CB8AC3E}">
        <p14:creationId xmlns:p14="http://schemas.microsoft.com/office/powerpoint/2010/main" val="23638296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313</a:t>
            </a:fld>
            <a:endParaRPr lang="en-US" altLang="en-US"/>
          </a:p>
        </p:txBody>
      </p:sp>
    </p:spTree>
    <p:extLst>
      <p:ext uri="{BB962C8B-B14F-4D97-AF65-F5344CB8AC3E}">
        <p14:creationId xmlns:p14="http://schemas.microsoft.com/office/powerpoint/2010/main" val="300503946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316</a:t>
            </a:fld>
            <a:endParaRPr lang="en-US" altLang="en-US"/>
          </a:p>
        </p:txBody>
      </p:sp>
    </p:spTree>
    <p:extLst>
      <p:ext uri="{BB962C8B-B14F-4D97-AF65-F5344CB8AC3E}">
        <p14:creationId xmlns:p14="http://schemas.microsoft.com/office/powerpoint/2010/main" val="379330775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321</a:t>
            </a:fld>
            <a:endParaRPr lang="en-US" altLang="en-US"/>
          </a:p>
        </p:txBody>
      </p:sp>
    </p:spTree>
    <p:extLst>
      <p:ext uri="{BB962C8B-B14F-4D97-AF65-F5344CB8AC3E}">
        <p14:creationId xmlns:p14="http://schemas.microsoft.com/office/powerpoint/2010/main" val="137303590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323</a:t>
            </a:fld>
            <a:endParaRPr lang="en-US" altLang="en-US"/>
          </a:p>
        </p:txBody>
      </p:sp>
    </p:spTree>
    <p:extLst>
      <p:ext uri="{BB962C8B-B14F-4D97-AF65-F5344CB8AC3E}">
        <p14:creationId xmlns:p14="http://schemas.microsoft.com/office/powerpoint/2010/main" val="264899683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至此，还有四个模式：享元，解释器，命令，访问者。</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324</a:t>
            </a:fld>
            <a:endParaRPr lang="en-US" altLang="en-US"/>
          </a:p>
        </p:txBody>
      </p:sp>
    </p:spTree>
    <p:extLst>
      <p:ext uri="{BB962C8B-B14F-4D97-AF65-F5344CB8AC3E}">
        <p14:creationId xmlns:p14="http://schemas.microsoft.com/office/powerpoint/2010/main" val="370820440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327</a:t>
            </a:fld>
            <a:endParaRPr lang="en-US" altLang="en-US"/>
          </a:p>
        </p:txBody>
      </p:sp>
    </p:spTree>
    <p:extLst>
      <p:ext uri="{BB962C8B-B14F-4D97-AF65-F5344CB8AC3E}">
        <p14:creationId xmlns:p14="http://schemas.microsoft.com/office/powerpoint/2010/main" val="395517730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333</a:t>
            </a:fld>
            <a:endParaRPr lang="en-US" altLang="en-US"/>
          </a:p>
        </p:txBody>
      </p:sp>
    </p:spTree>
    <p:extLst>
      <p:ext uri="{BB962C8B-B14F-4D97-AF65-F5344CB8AC3E}">
        <p14:creationId xmlns:p14="http://schemas.microsoft.com/office/powerpoint/2010/main" val="968678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a:t>
            </a:fld>
            <a:endParaRPr lang="en-US" altLang="en-US"/>
          </a:p>
        </p:txBody>
      </p:sp>
    </p:spTree>
    <p:extLst>
      <p:ext uri="{BB962C8B-B14F-4D97-AF65-F5344CB8AC3E}">
        <p14:creationId xmlns:p14="http://schemas.microsoft.com/office/powerpoint/2010/main" val="173552917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336</a:t>
            </a:fld>
            <a:endParaRPr lang="en-US" altLang="en-US"/>
          </a:p>
        </p:txBody>
      </p:sp>
    </p:spTree>
    <p:extLst>
      <p:ext uri="{BB962C8B-B14F-4D97-AF65-F5344CB8AC3E}">
        <p14:creationId xmlns:p14="http://schemas.microsoft.com/office/powerpoint/2010/main" val="400651508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345</a:t>
            </a:fld>
            <a:endParaRPr lang="en-US" altLang="en-US"/>
          </a:p>
        </p:txBody>
      </p:sp>
    </p:spTree>
    <p:extLst>
      <p:ext uri="{BB962C8B-B14F-4D97-AF65-F5344CB8AC3E}">
        <p14:creationId xmlns:p14="http://schemas.microsoft.com/office/powerpoint/2010/main" val="219929295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347</a:t>
            </a:fld>
            <a:endParaRPr lang="en-US" altLang="en-US"/>
          </a:p>
        </p:txBody>
      </p:sp>
    </p:spTree>
    <p:extLst>
      <p:ext uri="{BB962C8B-B14F-4D97-AF65-F5344CB8AC3E}">
        <p14:creationId xmlns:p14="http://schemas.microsoft.com/office/powerpoint/2010/main" val="16191929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357</a:t>
            </a:fld>
            <a:endParaRPr lang="en-US" altLang="en-US"/>
          </a:p>
        </p:txBody>
      </p:sp>
    </p:spTree>
    <p:extLst>
      <p:ext uri="{BB962C8B-B14F-4D97-AF65-F5344CB8AC3E}">
        <p14:creationId xmlns:p14="http://schemas.microsoft.com/office/powerpoint/2010/main" val="274900934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366</a:t>
            </a:fld>
            <a:endParaRPr lang="en-US" altLang="en-US"/>
          </a:p>
        </p:txBody>
      </p:sp>
    </p:spTree>
    <p:extLst>
      <p:ext uri="{BB962C8B-B14F-4D97-AF65-F5344CB8AC3E}">
        <p14:creationId xmlns:p14="http://schemas.microsoft.com/office/powerpoint/2010/main" val="42424786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367</a:t>
            </a:fld>
            <a:endParaRPr lang="en-US" altLang="en-US"/>
          </a:p>
        </p:txBody>
      </p:sp>
    </p:spTree>
    <p:extLst>
      <p:ext uri="{BB962C8B-B14F-4D97-AF65-F5344CB8AC3E}">
        <p14:creationId xmlns:p14="http://schemas.microsoft.com/office/powerpoint/2010/main" val="125965580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368</a:t>
            </a:fld>
            <a:endParaRPr lang="en-US" altLang="en-US"/>
          </a:p>
        </p:txBody>
      </p:sp>
    </p:spTree>
    <p:extLst>
      <p:ext uri="{BB962C8B-B14F-4D97-AF65-F5344CB8AC3E}">
        <p14:creationId xmlns:p14="http://schemas.microsoft.com/office/powerpoint/2010/main" val="275477022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369</a:t>
            </a:fld>
            <a:endParaRPr lang="en-US" altLang="en-US"/>
          </a:p>
        </p:txBody>
      </p:sp>
    </p:spTree>
    <p:extLst>
      <p:ext uri="{BB962C8B-B14F-4D97-AF65-F5344CB8AC3E}">
        <p14:creationId xmlns:p14="http://schemas.microsoft.com/office/powerpoint/2010/main" val="135167928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370</a:t>
            </a:fld>
            <a:endParaRPr lang="en-US" altLang="en-US"/>
          </a:p>
        </p:txBody>
      </p:sp>
    </p:spTree>
    <p:extLst>
      <p:ext uri="{BB962C8B-B14F-4D97-AF65-F5344CB8AC3E}">
        <p14:creationId xmlns:p14="http://schemas.microsoft.com/office/powerpoint/2010/main" val="275537568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hangingPunct="1"/>
            <a:r>
              <a:rPr lang="zh-CN" altLang="en-US" sz="1200" dirty="0"/>
              <a:t>体系结构的设计模式是构成负责软件的基础和常用单元，解决的是软件的底层或接近底层的结构问题。</a:t>
            </a:r>
            <a:endParaRPr lang="en-US" altLang="zh-CN" sz="1200" dirty="0"/>
          </a:p>
          <a:p>
            <a:pPr eaLnBrk="1" hangingPunct="1"/>
            <a:r>
              <a:rPr lang="zh-CN" altLang="en-US" sz="1200" dirty="0"/>
              <a:t>自从</a:t>
            </a:r>
            <a:r>
              <a:rPr lang="en-US" altLang="zh-CN" sz="1200" dirty="0"/>
              <a:t>1991</a:t>
            </a:r>
            <a:r>
              <a:rPr lang="zh-CN" altLang="en-US" sz="1200" dirty="0"/>
              <a:t>年以来，模式的观念和理论逐渐成为面向对象领域中的热门的话题之一。</a:t>
            </a:r>
            <a:endParaRPr lang="en-US" altLang="zh-CN" sz="1200" dirty="0"/>
          </a:p>
          <a:p>
            <a:pPr eaLnBrk="1" hangingPunct="1"/>
            <a:r>
              <a:rPr lang="zh-CN" altLang="en-US" sz="1200" dirty="0"/>
              <a:t>设计面向对象的软件比较困难：</a:t>
            </a:r>
            <a:endParaRPr lang="en-US" altLang="zh-CN" sz="1200" dirty="0"/>
          </a:p>
          <a:p>
            <a:pPr eaLnBrk="1" hangingPunct="1"/>
            <a:r>
              <a:rPr lang="zh-CN" altLang="en-US" sz="1200" dirty="0"/>
              <a:t>找对象、归类、定义接口与层次、建立对象间的关系：目的是当前行，对今后具有通用性</a:t>
            </a:r>
            <a:endParaRPr lang="en-US" altLang="zh-CN" sz="1200" dirty="0"/>
          </a:p>
          <a:p>
            <a:pPr eaLnBrk="1" hangingPunct="1"/>
            <a:r>
              <a:rPr lang="zh-CN" altLang="en-US" sz="1200" dirty="0"/>
              <a:t>但一下子要做到好的设计，好的可复用的面向对象不是说不可能，至少更加的困难。</a:t>
            </a:r>
            <a:endParaRPr lang="en-US" altLang="zh-CN" sz="1200" dirty="0"/>
          </a:p>
          <a:p>
            <a:pPr eaLnBrk="1" hangingPunct="1"/>
            <a:r>
              <a:rPr lang="zh-CN" altLang="en-US" sz="1200" dirty="0"/>
              <a:t>经验，重复</a:t>
            </a:r>
            <a:endParaRPr lang="en-US" altLang="zh-CN" sz="1200" dirty="0"/>
          </a:p>
          <a:p>
            <a:pPr eaLnBrk="1" hangingPunct="1"/>
            <a:r>
              <a:rPr lang="zh-CN" altLang="en-US" sz="1200" dirty="0"/>
              <a:t>设计模式使人们可以更加简单方便地复用成功的设计和体系结构，帮助设计者更好更快地完成系统设计。</a:t>
            </a:r>
            <a:endParaRPr lang="en-US" altLang="zh-CN" sz="1200" dirty="0"/>
          </a:p>
          <a:p>
            <a:pPr eaLnBrk="1" hangingPunct="1"/>
            <a:r>
              <a:rPr lang="zh-CN" altLang="en-US" sz="1200" dirty="0"/>
              <a:t>此乃第七章的内容：设计模式</a:t>
            </a:r>
          </a:p>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391070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17883689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377</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3351158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观察和抽象的力量。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28505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sz="1200" dirty="0"/>
              <a:t>自从</a:t>
            </a:r>
            <a:r>
              <a:rPr lang="en-US" altLang="zh-CN" sz="1200" dirty="0"/>
              <a:t>1991</a:t>
            </a:r>
            <a:r>
              <a:rPr lang="zh-CN" altLang="en-US" sz="1200" dirty="0"/>
              <a:t>年以来，模式的观念和理论逐渐成为面向对象领域中的热门的话题之一。</a:t>
            </a:r>
            <a:endParaRPr lang="en-US" altLang="zh-CN" sz="1200" dirty="0"/>
          </a:p>
          <a:p>
            <a:pPr eaLnBrk="1" hangingPunct="1"/>
            <a:r>
              <a:rPr lang="zh-CN" altLang="en-US" sz="1200" dirty="0"/>
              <a:t>设计面向对象的软件比较困难：</a:t>
            </a:r>
            <a:endParaRPr lang="en-US" altLang="zh-CN" sz="1200" dirty="0"/>
          </a:p>
          <a:p>
            <a:pPr eaLnBrk="1" hangingPunct="1"/>
            <a:r>
              <a:rPr lang="zh-CN" altLang="en-US" sz="1200" dirty="0"/>
              <a:t>找对象、归类、定义接口与层次、建立对象间的关系：目的是当前行，对今后具有通用性</a:t>
            </a:r>
            <a:endParaRPr lang="en-US" altLang="zh-CN" sz="1200" dirty="0"/>
          </a:p>
          <a:p>
            <a:pPr eaLnBrk="1" hangingPunct="1"/>
            <a:r>
              <a:rPr lang="zh-CN" altLang="en-US" sz="1200" dirty="0"/>
              <a:t>但一下子要做到好的设计，好的可复用的面向对象不是说不可能，至少更加的困难。</a:t>
            </a:r>
            <a:endParaRPr lang="en-US" altLang="zh-CN" sz="1200" dirty="0"/>
          </a:p>
          <a:p>
            <a:pPr eaLnBrk="1" hangingPunct="1"/>
            <a:r>
              <a:rPr lang="zh-CN" altLang="en-US" sz="1200" dirty="0"/>
              <a:t>经验，重复</a:t>
            </a:r>
            <a:endParaRPr lang="en-US" altLang="zh-CN" sz="1200" dirty="0"/>
          </a:p>
          <a:p>
            <a:pPr eaLnBrk="1" hangingPunct="1"/>
            <a:r>
              <a:rPr lang="zh-CN" altLang="en-US" sz="1200" dirty="0"/>
              <a:t>设计模式使人们可以更加简单方便地复用成功的设计和体系结构，帮助设计者更好更快地完成系统设计。</a:t>
            </a:r>
            <a:endParaRPr lang="en-US" altLang="zh-CN"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t>体系结构的设计模式是构成负责软件的基础和常用单元，解决的是软件的底层或接近底层的结构问题。</a:t>
            </a:r>
            <a:r>
              <a:rPr lang="en-US" altLang="zh-CN" sz="1200" dirty="0"/>
              <a:t> </a:t>
            </a:r>
          </a:p>
          <a:p>
            <a:pPr eaLnBrk="1" hangingPunct="1"/>
            <a:r>
              <a:rPr lang="zh-CN" altLang="en-US" sz="1200" dirty="0"/>
              <a:t>此乃第七章的内容：设计模式</a:t>
            </a:r>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2</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2989807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界面模式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41</a:t>
            </a:fld>
            <a:endParaRPr lang="en-US" altLang="en-US"/>
          </a:p>
        </p:txBody>
      </p:sp>
    </p:spTree>
    <p:extLst>
      <p:ext uri="{BB962C8B-B14F-4D97-AF65-F5344CB8AC3E}">
        <p14:creationId xmlns:p14="http://schemas.microsoft.com/office/powerpoint/2010/main" val="2764900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42</a:t>
            </a:fld>
            <a:endParaRPr lang="en-US" altLang="en-US"/>
          </a:p>
        </p:txBody>
      </p:sp>
    </p:spTree>
    <p:extLst>
      <p:ext uri="{BB962C8B-B14F-4D97-AF65-F5344CB8AC3E}">
        <p14:creationId xmlns:p14="http://schemas.microsoft.com/office/powerpoint/2010/main" val="353194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2AABD1D9-152B-4DB4-A325-EDD7DD2B6E25}"/>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2FAA0490-6690-4EF6-9998-427C83C791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0180" name="灯片编号占位符 3">
            <a:extLst>
              <a:ext uri="{FF2B5EF4-FFF2-40B4-BE49-F238E27FC236}">
                <a16:creationId xmlns:a16="http://schemas.microsoft.com/office/drawing/2014/main" id="{E0A97C45-7897-4A95-AF96-266986C013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9B54CE5-1D91-4B46-981D-8E026AC2E75A}" type="slidenum">
              <a:rPr lang="zh-CN" altLang="en-US" smtClean="0"/>
              <a:pPr/>
              <a:t>43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2BBE0DE0-84C6-40AB-AFC6-0D92957A2A64}"/>
              </a:ext>
            </a:extLst>
          </p:cNvPr>
          <p:cNvSpPr>
            <a:spLocks noGrp="1" noRot="1" noChangeAspect="1" noChangeArrowheads="1" noTextEdit="1"/>
          </p:cNvSpPr>
          <p:nvPr>
            <p:ph type="sldImg"/>
          </p:nvPr>
        </p:nvSpPr>
        <p:spPr>
          <a:ln/>
        </p:spPr>
      </p:sp>
      <p:sp>
        <p:nvSpPr>
          <p:cNvPr id="57347" name="备注占位符 2">
            <a:extLst>
              <a:ext uri="{FF2B5EF4-FFF2-40B4-BE49-F238E27FC236}">
                <a16:creationId xmlns:a16="http://schemas.microsoft.com/office/drawing/2014/main" id="{4DD186EF-34AB-499E-B84B-3D0B1B4160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、从用户角度描述系统功能，并指出各功能的操作者。　</a:t>
            </a:r>
            <a:endParaRPr lang="en-US" altLang="zh-CN" dirty="0"/>
          </a:p>
          <a:p>
            <a:r>
              <a:rPr lang="en-US" altLang="zh-CN" dirty="0"/>
              <a:t>2</a:t>
            </a:r>
            <a:r>
              <a:rPr lang="zh-CN" altLang="en-US" dirty="0"/>
              <a:t>、包括类图、对象图和包图。其中类图描述系统中类的静态结构。不仅定义系统中的类，表示类之间的联系如关联、依赖、聚合等，也包括类的内部结构（类的属性和操作）。类图描述的是一种静态关系，在系统的整个生命周期都是有效的。　  </a:t>
            </a:r>
            <a:br>
              <a:rPr lang="zh-CN" altLang="en-US" dirty="0"/>
            </a:br>
            <a:r>
              <a:rPr lang="zh-CN" altLang="en-US" dirty="0"/>
              <a:t>对象图是类图的实例，几乎使用与类图完全相同的标识。他们的不同点在于对象图显示类的多个对象实例，而不是实际的类。一个对象图是类图的一个实例。由于对象存在生命周期，因此对象图只能在系统某一时间段存在。　  </a:t>
            </a:r>
            <a:br>
              <a:rPr lang="zh-CN" altLang="en-US" dirty="0"/>
            </a:br>
            <a:r>
              <a:rPr lang="zh-CN" altLang="en-US" dirty="0"/>
              <a:t>包由包或类组成，表示包与包之间的关系。包图用于描述系统的分层结构。</a:t>
            </a:r>
            <a:endParaRPr lang="en-US" altLang="zh-CN" dirty="0"/>
          </a:p>
          <a:p>
            <a:r>
              <a:rPr lang="en-US" altLang="zh-CN" dirty="0"/>
              <a:t>3</a:t>
            </a:r>
            <a:r>
              <a:rPr lang="zh-CN" altLang="en-US" dirty="0"/>
              <a:t>、描述系统的动态模型和组成对象间的交互关系。其中状态图描述类的对象所有可能的状态以及事件发生时状态的转移条件。通常，状态图是对类图的补充。在实用上并不需要为所有的类画状态图，仅为那些有多个状态其行为受外界环境的影响并且发生改变的类画状态图。而活动图描述满足用例要求所要进行的活动以及活动间的约束关系，有利于识别并行活动。</a:t>
            </a:r>
            <a:endParaRPr lang="en-US" altLang="zh-CN" dirty="0"/>
          </a:p>
          <a:p>
            <a:r>
              <a:rPr lang="en-US" altLang="zh-CN" dirty="0"/>
              <a:t>4</a:t>
            </a:r>
            <a:r>
              <a:rPr lang="zh-CN" altLang="en-US" dirty="0"/>
              <a:t>、描述对象间的交互关系。其中顺序图显示对象之间的动态合作关系，它强调对象之间消息发送的顺序，同时显示对象之间的交互；合作图描述对象间的协作关系，合作图跟顺序图相似，显示对象间的动态合作关系。除显示信息交换外，合作图还显示对象以及它们之间的关系。如果强调时间和顺序，则使用顺序图；如果强调上下级关系，则选择合作图。这两种图合称为交互图。</a:t>
            </a:r>
            <a:endParaRPr lang="en-US" altLang="zh-CN" dirty="0"/>
          </a:p>
          <a:p>
            <a:r>
              <a:rPr lang="en-US" altLang="zh-CN" dirty="0"/>
              <a:t>5</a:t>
            </a:r>
            <a:r>
              <a:rPr lang="zh-CN" altLang="en-US" dirty="0"/>
              <a:t>、其中构件图描述代码部件的物理结构及各部件之间的依赖关系。一个部件可能是一个资源代码部件、一个二进制部件或一个可执行部件。它包含逻辑类或实现类的有关信息。部件图有助于分析和理解部件之间的相互影响程度。　</a:t>
            </a:r>
            <a:endParaRPr lang="en-US" altLang="zh-CN" dirty="0"/>
          </a:p>
          <a:p>
            <a:r>
              <a:rPr lang="zh-CN" altLang="en-US" dirty="0"/>
              <a:t>配置图定义系统中软硬件的物理体系结构。它可以显示实际的计算机和设备（用节点表示）以及它们之间的连接关系，也可显示连接的类型及部件之间的依赖性。在节点内部，放置可执行部件和对象以显示节点跟可执行软件单元的对应关系。　</a:t>
            </a:r>
            <a:endParaRPr lang="en-US" altLang="zh-CN" dirty="0"/>
          </a:p>
          <a:p>
            <a:endParaRPr lang="zh-CN" altLang="en-US" dirty="0"/>
          </a:p>
        </p:txBody>
      </p:sp>
      <p:sp>
        <p:nvSpPr>
          <p:cNvPr id="57348" name="灯片编号占位符 3">
            <a:extLst>
              <a:ext uri="{FF2B5EF4-FFF2-40B4-BE49-F238E27FC236}">
                <a16:creationId xmlns:a16="http://schemas.microsoft.com/office/drawing/2014/main" id="{F3C93D6B-829A-49CB-AE17-CEC34A92A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883A84E-321C-4E85-BD0B-62436465AB75}" type="slidenum">
              <a:rPr lang="zh-CN" altLang="en-US" smtClean="0"/>
              <a:pPr/>
              <a:t>44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3E1F08BF-B19B-4684-A73E-3F99E9C4BEC9}"/>
              </a:ext>
            </a:extLst>
          </p:cNvPr>
          <p:cNvSpPr>
            <a:spLocks noGrp="1" noRot="1" noChangeAspect="1" noChangeArrowheads="1" noTextEdit="1"/>
          </p:cNvSpPr>
          <p:nvPr>
            <p:ph type="sldImg"/>
          </p:nvPr>
        </p:nvSpPr>
        <p:spPr>
          <a:ln/>
        </p:spPr>
      </p:sp>
      <p:sp>
        <p:nvSpPr>
          <p:cNvPr id="55299" name="备注占位符 2">
            <a:extLst>
              <a:ext uri="{FF2B5EF4-FFF2-40B4-BE49-F238E27FC236}">
                <a16:creationId xmlns:a16="http://schemas.microsoft.com/office/drawing/2014/main" id="{C007F69E-75DF-4244-8682-AAFB210117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灯片编号占位符 3">
            <a:extLst>
              <a:ext uri="{FF2B5EF4-FFF2-40B4-BE49-F238E27FC236}">
                <a16:creationId xmlns:a16="http://schemas.microsoft.com/office/drawing/2014/main" id="{18EF6377-1CA4-4CBB-8A52-CA9244E889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23B078C-EB2C-4E84-9882-54DA3C40C18E}" type="slidenum">
              <a:rPr lang="zh-CN" altLang="en-US" smtClean="0"/>
              <a:pPr/>
              <a:t>46</a:t>
            </a:fld>
            <a:endParaRPr lang="en-US" altLang="zh-CN"/>
          </a:p>
        </p:txBody>
      </p:sp>
    </p:spTree>
    <p:extLst>
      <p:ext uri="{BB962C8B-B14F-4D97-AF65-F5344CB8AC3E}">
        <p14:creationId xmlns:p14="http://schemas.microsoft.com/office/powerpoint/2010/main" val="1984147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47</a:t>
            </a:fld>
            <a:endParaRPr lang="en-US" altLang="en-US"/>
          </a:p>
        </p:txBody>
      </p:sp>
    </p:spTree>
    <p:extLst>
      <p:ext uri="{BB962C8B-B14F-4D97-AF65-F5344CB8AC3E}">
        <p14:creationId xmlns:p14="http://schemas.microsoft.com/office/powerpoint/2010/main" val="53202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49</a:t>
            </a:fld>
            <a:endParaRPr lang="en-US" altLang="en-US"/>
          </a:p>
        </p:txBody>
      </p:sp>
    </p:spTree>
    <p:extLst>
      <p:ext uri="{BB962C8B-B14F-4D97-AF65-F5344CB8AC3E}">
        <p14:creationId xmlns:p14="http://schemas.microsoft.com/office/powerpoint/2010/main" val="190862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太阳底下没有新鲜事。重演一直在。除了</a:t>
            </a:r>
            <a:r>
              <a:rPr lang="en-US" altLang="zh-CN" dirty="0"/>
              <a:t>Design</a:t>
            </a:r>
            <a:r>
              <a:rPr lang="zh-CN" altLang="en-US" dirty="0"/>
              <a:t>模式？还有</a:t>
            </a:r>
            <a:r>
              <a:rPr lang="en-US" altLang="zh-CN" dirty="0"/>
              <a:t>UI </a:t>
            </a:r>
            <a:r>
              <a:rPr lang="zh-CN" altLang="en-US" dirty="0"/>
              <a:t>模式？</a:t>
            </a:r>
            <a:r>
              <a:rPr lang="en-US" altLang="zh-CN" dirty="0" err="1"/>
              <a:t>Colour</a:t>
            </a:r>
            <a:r>
              <a:rPr lang="en-US" altLang="zh-CN" dirty="0"/>
              <a:t>  ? GOF</a:t>
            </a:r>
            <a:r>
              <a:rPr lang="zh-CN" altLang="en-US" dirty="0"/>
              <a:t>很谦逊，说他们发现，不是发明了，还有很多模式。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50</a:t>
            </a:fld>
            <a:endParaRPr lang="en-US" altLang="en-US"/>
          </a:p>
        </p:txBody>
      </p:sp>
    </p:spTree>
    <p:extLst>
      <p:ext uri="{BB962C8B-B14F-4D97-AF65-F5344CB8AC3E}">
        <p14:creationId xmlns:p14="http://schemas.microsoft.com/office/powerpoint/2010/main" val="2735957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工程方法属于创建类型的。创建的是类。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51</a:t>
            </a:fld>
            <a:endParaRPr lang="en-US" altLang="en-US"/>
          </a:p>
        </p:txBody>
      </p:sp>
    </p:spTree>
    <p:extLst>
      <p:ext uri="{BB962C8B-B14F-4D97-AF65-F5344CB8AC3E}">
        <p14:creationId xmlns:p14="http://schemas.microsoft.com/office/powerpoint/2010/main" val="3581641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dirty="0"/>
              <a:t>We</a:t>
            </a:r>
            <a:r>
              <a:rPr lang="zh-CN" altLang="en-US" dirty="0"/>
              <a:t>  </a:t>
            </a:r>
            <a:r>
              <a:rPr lang="en-US" altLang="zh-CN" dirty="0"/>
              <a:t>are</a:t>
            </a:r>
            <a:r>
              <a:rPr lang="zh-CN" altLang="en-US" dirty="0"/>
              <a:t>  </a:t>
            </a:r>
            <a:r>
              <a:rPr lang="en-US" altLang="zh-CN" dirty="0"/>
              <a:t>here.</a:t>
            </a:r>
          </a:p>
          <a:p>
            <a:pPr>
              <a:defRPr/>
            </a:pPr>
            <a:r>
              <a:rPr lang="zh-CN" altLang="en-US" dirty="0"/>
              <a:t>第七章 </a:t>
            </a:r>
            <a:r>
              <a:rPr lang="en-US" altLang="zh-CN" dirty="0"/>
              <a:t>DP</a:t>
            </a: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53</a:t>
            </a:fld>
            <a:endParaRPr lang="en-US" altLang="en-US"/>
          </a:p>
        </p:txBody>
      </p:sp>
    </p:spTree>
    <p:extLst>
      <p:ext uri="{BB962C8B-B14F-4D97-AF65-F5344CB8AC3E}">
        <p14:creationId xmlns:p14="http://schemas.microsoft.com/office/powerpoint/2010/main" val="1810154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54</a:t>
            </a:fld>
            <a:endParaRPr lang="en-US" altLang="en-US"/>
          </a:p>
        </p:txBody>
      </p:sp>
    </p:spTree>
    <p:extLst>
      <p:ext uri="{BB962C8B-B14F-4D97-AF65-F5344CB8AC3E}">
        <p14:creationId xmlns:p14="http://schemas.microsoft.com/office/powerpoint/2010/main" val="1555398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56</a:t>
            </a:fld>
            <a:endParaRPr lang="en-US" altLang="en-US"/>
          </a:p>
        </p:txBody>
      </p:sp>
    </p:spTree>
    <p:extLst>
      <p:ext uri="{BB962C8B-B14F-4D97-AF65-F5344CB8AC3E}">
        <p14:creationId xmlns:p14="http://schemas.microsoft.com/office/powerpoint/2010/main" val="2217269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57</a:t>
            </a:fld>
            <a:endParaRPr lang="en-US" altLang="en-US"/>
          </a:p>
        </p:txBody>
      </p:sp>
    </p:spTree>
    <p:extLst>
      <p:ext uri="{BB962C8B-B14F-4D97-AF65-F5344CB8AC3E}">
        <p14:creationId xmlns:p14="http://schemas.microsoft.com/office/powerpoint/2010/main" val="1871669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charset="0"/>
                <a:ea typeface="Geneva" charset="0"/>
                <a:cs typeface="Geneva" charset="0"/>
              </a:rPr>
              <a:t>引导类加载器（</a:t>
            </a:r>
            <a:r>
              <a:rPr lang="en-US" altLang="zh-CN" sz="1200" b="0" i="0" u="none" strike="noStrike" kern="1200" dirty="0">
                <a:solidFill>
                  <a:schemeClr val="tx1"/>
                </a:solidFill>
                <a:effectLst/>
                <a:latin typeface="Times" charset="0"/>
                <a:ea typeface="Geneva" charset="0"/>
                <a:cs typeface="Geneva" charset="0"/>
              </a:rPr>
              <a:t>Bootstrap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拓展类加载器（</a:t>
            </a:r>
            <a:r>
              <a:rPr lang="en-US" altLang="zh-CN" sz="1200" b="0" i="0" u="none" strike="noStrike" kern="1200" dirty="0">
                <a:solidFill>
                  <a:schemeClr val="tx1"/>
                </a:solidFill>
                <a:effectLst/>
                <a:latin typeface="Times" charset="0"/>
                <a:ea typeface="Geneva" charset="0"/>
                <a:cs typeface="Geneva" charset="0"/>
              </a:rPr>
              <a:t>Extension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应用类加载器（</a:t>
            </a:r>
            <a:r>
              <a:rPr lang="en-US" altLang="zh-CN" sz="1200" b="0" i="0" u="none" strike="noStrike" kern="1200" dirty="0">
                <a:solidFill>
                  <a:schemeClr val="tx1"/>
                </a:solidFill>
                <a:effectLst/>
                <a:latin typeface="Times" charset="0"/>
                <a:ea typeface="Geneva" charset="0"/>
                <a:cs typeface="Geneva" charset="0"/>
              </a:rPr>
              <a:t>Application </a:t>
            </a:r>
            <a:r>
              <a:rPr lang="en-US" altLang="zh-CN" sz="1200" b="0" i="0" u="none" strike="noStrike" kern="1200" dirty="0" err="1">
                <a:solidFill>
                  <a:schemeClr val="tx1"/>
                </a:solidFill>
                <a:effectLst/>
                <a:latin typeface="Times" charset="0"/>
                <a:ea typeface="Geneva" charset="0"/>
                <a:cs typeface="Geneva" charset="0"/>
              </a:rPr>
              <a:t>ClassLoader</a:t>
            </a:r>
            <a:r>
              <a:rPr lang="en-US" altLang="zh-CN" sz="1200" b="0" i="0" u="none" strike="noStrike" kern="1200" dirty="0">
                <a:solidFill>
                  <a:schemeClr val="tx1"/>
                </a:solidFill>
                <a:effectLst/>
                <a:latin typeface="Times" charset="0"/>
                <a:ea typeface="Geneva" charset="0"/>
                <a:cs typeface="Geneva" charset="0"/>
              </a:rPr>
              <a:t>)</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58</a:t>
            </a:fld>
            <a:endParaRPr lang="en-US" altLang="en-US"/>
          </a:p>
        </p:txBody>
      </p:sp>
    </p:spTree>
    <p:extLst>
      <p:ext uri="{BB962C8B-B14F-4D97-AF65-F5344CB8AC3E}">
        <p14:creationId xmlns:p14="http://schemas.microsoft.com/office/powerpoint/2010/main" val="602017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59</a:t>
            </a:fld>
            <a:endParaRPr lang="en-US" altLang="en-US"/>
          </a:p>
        </p:txBody>
      </p:sp>
    </p:spTree>
    <p:extLst>
      <p:ext uri="{BB962C8B-B14F-4D97-AF65-F5344CB8AC3E}">
        <p14:creationId xmlns:p14="http://schemas.microsoft.com/office/powerpoint/2010/main" val="425010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双检查，加锁机制。</a:t>
            </a:r>
            <a:endParaRPr lang="en-US" altLang="zh-CN" dirty="0"/>
          </a:p>
          <a:p>
            <a:r>
              <a:rPr lang="zh-CN" altLang="en-US" dirty="0"/>
              <a:t>丰田车在欧美出事后调查结果：软件中的没有设置刹车优先！</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371683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charset="0"/>
                <a:ea typeface="Geneva" charset="0"/>
                <a:cs typeface="Geneva" charset="0"/>
              </a:rPr>
              <a:t>引导类加载器（</a:t>
            </a:r>
            <a:r>
              <a:rPr lang="en-US" altLang="zh-CN" sz="1200" b="0" i="0" u="none" strike="noStrike" kern="1200" dirty="0">
                <a:solidFill>
                  <a:schemeClr val="tx1"/>
                </a:solidFill>
                <a:effectLst/>
                <a:latin typeface="Times" charset="0"/>
                <a:ea typeface="Geneva" charset="0"/>
                <a:cs typeface="Geneva" charset="0"/>
              </a:rPr>
              <a:t>Bootstrap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拓展类加载器（</a:t>
            </a:r>
            <a:r>
              <a:rPr lang="en-US" altLang="zh-CN" sz="1200" b="0" i="0" u="none" strike="noStrike" kern="1200" dirty="0">
                <a:solidFill>
                  <a:schemeClr val="tx1"/>
                </a:solidFill>
                <a:effectLst/>
                <a:latin typeface="Times" charset="0"/>
                <a:ea typeface="Geneva" charset="0"/>
                <a:cs typeface="Geneva" charset="0"/>
              </a:rPr>
              <a:t>Extension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应用类加载器（</a:t>
            </a:r>
            <a:r>
              <a:rPr lang="en-US" altLang="zh-CN" sz="1200" b="0" i="0" u="none" strike="noStrike" kern="1200" dirty="0">
                <a:solidFill>
                  <a:schemeClr val="tx1"/>
                </a:solidFill>
                <a:effectLst/>
                <a:latin typeface="Times" charset="0"/>
                <a:ea typeface="Geneva" charset="0"/>
                <a:cs typeface="Geneva" charset="0"/>
              </a:rPr>
              <a:t>Application </a:t>
            </a:r>
            <a:r>
              <a:rPr lang="en-US" altLang="zh-CN" sz="1200" b="0" i="0" u="none" strike="noStrike" kern="1200" dirty="0" err="1">
                <a:solidFill>
                  <a:schemeClr val="tx1"/>
                </a:solidFill>
                <a:effectLst/>
                <a:latin typeface="Times" charset="0"/>
                <a:ea typeface="Geneva" charset="0"/>
                <a:cs typeface="Geneva" charset="0"/>
              </a:rPr>
              <a:t>ClassLoader</a:t>
            </a:r>
            <a:r>
              <a:rPr lang="en-US" altLang="zh-CN" sz="1200" b="0" i="0" u="none" strike="noStrike" kern="1200" dirty="0">
                <a:solidFill>
                  <a:schemeClr val="tx1"/>
                </a:solidFill>
                <a:effectLst/>
                <a:latin typeface="Times" charset="0"/>
                <a:ea typeface="Geneva" charset="0"/>
                <a:cs typeface="Geneva" charset="0"/>
              </a:rPr>
              <a:t>)</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63</a:t>
            </a:fld>
            <a:endParaRPr lang="en-US" altLang="en-US"/>
          </a:p>
        </p:txBody>
      </p:sp>
    </p:spTree>
    <p:extLst>
      <p:ext uri="{BB962C8B-B14F-4D97-AF65-F5344CB8AC3E}">
        <p14:creationId xmlns:p14="http://schemas.microsoft.com/office/powerpoint/2010/main" val="3975818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65</a:t>
            </a:fld>
            <a:endParaRPr lang="en-US" altLang="en-US"/>
          </a:p>
        </p:txBody>
      </p:sp>
    </p:spTree>
    <p:extLst>
      <p:ext uri="{BB962C8B-B14F-4D97-AF65-F5344CB8AC3E}">
        <p14:creationId xmlns:p14="http://schemas.microsoft.com/office/powerpoint/2010/main" val="3313182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JVM</a:t>
            </a:r>
            <a:r>
              <a:rPr lang="zh-CN" altLang="en-US" dirty="0"/>
              <a:t>是否也像一个适配器在工作。它扮演的是具体的</a:t>
            </a:r>
            <a:r>
              <a:rPr lang="en-US" altLang="zh-CN" dirty="0"/>
              <a:t>Application</a:t>
            </a:r>
            <a:r>
              <a:rPr lang="zh-CN" altLang="en-US" dirty="0"/>
              <a:t>和平台之间的一个</a:t>
            </a:r>
            <a:r>
              <a:rPr lang="en-US" altLang="zh-CN" dirty="0"/>
              <a:t>Adapter </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66</a:t>
            </a:fld>
            <a:endParaRPr lang="en-US" altLang="en-US"/>
          </a:p>
        </p:txBody>
      </p:sp>
    </p:spTree>
    <p:extLst>
      <p:ext uri="{BB962C8B-B14F-4D97-AF65-F5344CB8AC3E}">
        <p14:creationId xmlns:p14="http://schemas.microsoft.com/office/powerpoint/2010/main" val="3296319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终极的统计就是科学。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126604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69</a:t>
            </a:fld>
            <a:endParaRPr lang="en-US" altLang="en-US"/>
          </a:p>
        </p:txBody>
      </p:sp>
    </p:spTree>
    <p:extLst>
      <p:ext uri="{BB962C8B-B14F-4D97-AF65-F5344CB8AC3E}">
        <p14:creationId xmlns:p14="http://schemas.microsoft.com/office/powerpoint/2010/main" val="1168053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71</a:t>
            </a:fld>
            <a:endParaRPr lang="en-US" altLang="en-US"/>
          </a:p>
        </p:txBody>
      </p:sp>
    </p:spTree>
    <p:extLst>
      <p:ext uri="{BB962C8B-B14F-4D97-AF65-F5344CB8AC3E}">
        <p14:creationId xmlns:p14="http://schemas.microsoft.com/office/powerpoint/2010/main" val="1140985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72</a:t>
            </a:fld>
            <a:endParaRPr lang="en-US" altLang="en-US"/>
          </a:p>
        </p:txBody>
      </p:sp>
    </p:spTree>
    <p:extLst>
      <p:ext uri="{BB962C8B-B14F-4D97-AF65-F5344CB8AC3E}">
        <p14:creationId xmlns:p14="http://schemas.microsoft.com/office/powerpoint/2010/main" val="1563622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73</a:t>
            </a:fld>
            <a:endParaRPr lang="en-US" altLang="en-US"/>
          </a:p>
        </p:txBody>
      </p:sp>
    </p:spTree>
    <p:extLst>
      <p:ext uri="{BB962C8B-B14F-4D97-AF65-F5344CB8AC3E}">
        <p14:creationId xmlns:p14="http://schemas.microsoft.com/office/powerpoint/2010/main" val="1269103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75</a:t>
            </a:fld>
            <a:endParaRPr lang="en-US" altLang="en-US"/>
          </a:p>
        </p:txBody>
      </p:sp>
    </p:spTree>
    <p:extLst>
      <p:ext uri="{BB962C8B-B14F-4D97-AF65-F5344CB8AC3E}">
        <p14:creationId xmlns:p14="http://schemas.microsoft.com/office/powerpoint/2010/main" val="4266267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79</a:t>
            </a:fld>
            <a:endParaRPr lang="en-US" altLang="en-US"/>
          </a:p>
        </p:txBody>
      </p:sp>
    </p:spTree>
    <p:extLst>
      <p:ext uri="{BB962C8B-B14F-4D97-AF65-F5344CB8AC3E}">
        <p14:creationId xmlns:p14="http://schemas.microsoft.com/office/powerpoint/2010/main" val="136692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Arial Black" panose="020B0A04020102020204" pitchFamily="34" charset="0"/>
                <a:ea typeface="华文中宋" panose="02010600040101010101" pitchFamily="2" charset="-122"/>
              </a:rPr>
              <a:t>结构</a:t>
            </a:r>
            <a:r>
              <a:rPr lang="en-US" altLang="zh-CN" sz="1200" dirty="0">
                <a:solidFill>
                  <a:srgbClr val="C00000"/>
                </a:solidFill>
                <a:latin typeface="Arial Black" panose="020B0A04020102020204" pitchFamily="34" charset="0"/>
                <a:ea typeface="华文中宋" panose="02010600040101010101" pitchFamily="2" charset="-122"/>
              </a:rPr>
              <a:t>(</a:t>
            </a:r>
            <a:r>
              <a:rPr lang="zh-CN" altLang="en-US" sz="1200" dirty="0">
                <a:solidFill>
                  <a:srgbClr val="C00000"/>
                </a:solidFill>
                <a:latin typeface="Arial Black" panose="020B0A04020102020204" pitchFamily="34" charset="0"/>
                <a:ea typeface="华文中宋" panose="02010600040101010101" pitchFamily="2" charset="-122"/>
              </a:rPr>
              <a:t>骨架、顺序</a:t>
            </a:r>
            <a:r>
              <a:rPr lang="en-US" altLang="zh-CN" sz="1200" dirty="0">
                <a:solidFill>
                  <a:srgbClr val="C00000"/>
                </a:solidFill>
                <a:latin typeface="Arial Black" panose="020B0A04020102020204" pitchFamily="34" charset="0"/>
                <a:ea typeface="华文中宋" panose="02010600040101010101" pitchFamily="2" charset="-122"/>
              </a:rPr>
              <a:t>)</a:t>
            </a:r>
            <a:r>
              <a:rPr lang="zh-CN" altLang="en-US" sz="1200" dirty="0">
                <a:solidFill>
                  <a:srgbClr val="C00000"/>
                </a:solidFill>
                <a:latin typeface="Arial Black" panose="020B0A04020102020204" pitchFamily="34" charset="0"/>
                <a:ea typeface="华文中宋" panose="02010600040101010101" pitchFamily="2" charset="-122"/>
              </a:rPr>
              <a:t>：例如一天的饭（早餐，午餐，晚餐，夜宵，但具体的由子类去实现）</a:t>
            </a:r>
            <a:endParaRPr lang="en-US" altLang="zh-CN" sz="1200" dirty="0">
              <a:solidFill>
                <a:srgbClr val="C00000"/>
              </a:solidFill>
              <a:latin typeface="Arial Black" panose="020B0A04020102020204" pitchFamily="34" charset="0"/>
              <a:ea typeface="华文中宋" panose="02010600040101010101" pitchFamily="2" charset="-122"/>
            </a:endParaRPr>
          </a:p>
          <a:p>
            <a:r>
              <a:rPr lang="zh-CN" altLang="en-US" sz="1200" dirty="0">
                <a:solidFill>
                  <a:srgbClr val="C00000"/>
                </a:solidFill>
                <a:latin typeface="Arial Black" panose="020B0A04020102020204" pitchFamily="34" charset="0"/>
                <a:ea typeface="华文中宋" panose="02010600040101010101" pitchFamily="2" charset="-122"/>
              </a:rPr>
              <a:t>一枚硬币（用铅笔，用水笔去拓），西安碑林的字：去拓（不同的拓有不同的效果）</a:t>
            </a:r>
            <a:endParaRPr lang="en-US" altLang="zh-CN" sz="1200" dirty="0">
              <a:solidFill>
                <a:srgbClr val="C00000"/>
              </a:solidFill>
              <a:latin typeface="Arial Black" panose="020B0A04020102020204" pitchFamily="34" charset="0"/>
              <a:ea typeface="华文中宋" panose="02010600040101010101" pitchFamily="2" charset="-122"/>
            </a:endParaRP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80</a:t>
            </a:fld>
            <a:endParaRPr lang="en-US" altLang="en-US"/>
          </a:p>
        </p:txBody>
      </p:sp>
    </p:spTree>
    <p:extLst>
      <p:ext uri="{BB962C8B-B14F-4D97-AF65-F5344CB8AC3E}">
        <p14:creationId xmlns:p14="http://schemas.microsoft.com/office/powerpoint/2010/main" val="2473934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81</a:t>
            </a:fld>
            <a:endParaRPr lang="en-US" altLang="en-US"/>
          </a:p>
        </p:txBody>
      </p:sp>
    </p:spTree>
    <p:extLst>
      <p:ext uri="{BB962C8B-B14F-4D97-AF65-F5344CB8AC3E}">
        <p14:creationId xmlns:p14="http://schemas.microsoft.com/office/powerpoint/2010/main" val="453852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82</a:t>
            </a:fld>
            <a:endParaRPr lang="en-US" altLang="en-US"/>
          </a:p>
        </p:txBody>
      </p:sp>
    </p:spTree>
    <p:extLst>
      <p:ext uri="{BB962C8B-B14F-4D97-AF65-F5344CB8AC3E}">
        <p14:creationId xmlns:p14="http://schemas.microsoft.com/office/powerpoint/2010/main" val="2561480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83</a:t>
            </a:fld>
            <a:endParaRPr lang="en-US" altLang="en-US"/>
          </a:p>
        </p:txBody>
      </p:sp>
    </p:spTree>
    <p:extLst>
      <p:ext uri="{BB962C8B-B14F-4D97-AF65-F5344CB8AC3E}">
        <p14:creationId xmlns:p14="http://schemas.microsoft.com/office/powerpoint/2010/main" val="1163873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终极的统计就是科学。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a:t>
            </a:fld>
            <a:endParaRPr lang="en-US" altLang="en-US"/>
          </a:p>
        </p:txBody>
      </p:sp>
    </p:spTree>
    <p:extLst>
      <p:ext uri="{BB962C8B-B14F-4D97-AF65-F5344CB8AC3E}">
        <p14:creationId xmlns:p14="http://schemas.microsoft.com/office/powerpoint/2010/main" val="870405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84</a:t>
            </a:fld>
            <a:endParaRPr lang="en-US" altLang="en-US"/>
          </a:p>
        </p:txBody>
      </p:sp>
    </p:spTree>
    <p:extLst>
      <p:ext uri="{BB962C8B-B14F-4D97-AF65-F5344CB8AC3E}">
        <p14:creationId xmlns:p14="http://schemas.microsoft.com/office/powerpoint/2010/main" val="2274447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918F0661-4F93-4D35-BCCA-08F0103754F6}"/>
              </a:ext>
            </a:extLst>
          </p:cNvPr>
          <p:cNvSpPr>
            <a:spLocks noGrp="1" noRot="1" noChangeAspect="1" noChangeArrowheads="1" noTextEdit="1"/>
          </p:cNvSpPr>
          <p:nvPr>
            <p:ph type="sldImg"/>
          </p:nvPr>
        </p:nvSpPr>
        <p:spPr>
          <a:ln/>
        </p:spPr>
      </p:sp>
      <p:sp>
        <p:nvSpPr>
          <p:cNvPr id="82947" name="备注占位符 2">
            <a:extLst>
              <a:ext uri="{FF2B5EF4-FFF2-40B4-BE49-F238E27FC236}">
                <a16:creationId xmlns:a16="http://schemas.microsoft.com/office/drawing/2014/main" id="{DED4D11F-3E30-4049-A430-16B9CD0A15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2948" name="灯片编号占位符 3">
            <a:extLst>
              <a:ext uri="{FF2B5EF4-FFF2-40B4-BE49-F238E27FC236}">
                <a16:creationId xmlns:a16="http://schemas.microsoft.com/office/drawing/2014/main" id="{40F82006-8BBA-446B-A078-B1E656A19F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921784E-31FC-44CD-8F4D-6A8747581618}" type="slidenum">
              <a:rPr lang="zh-CN" altLang="en-US" smtClean="0"/>
              <a:pPr/>
              <a:t>85</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89</a:t>
            </a:fld>
            <a:endParaRPr lang="en-US" altLang="en-US"/>
          </a:p>
        </p:txBody>
      </p:sp>
    </p:spTree>
    <p:extLst>
      <p:ext uri="{BB962C8B-B14F-4D97-AF65-F5344CB8AC3E}">
        <p14:creationId xmlns:p14="http://schemas.microsoft.com/office/powerpoint/2010/main" val="20227151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90</a:t>
            </a:fld>
            <a:endParaRPr lang="en-US" altLang="en-US"/>
          </a:p>
        </p:txBody>
      </p:sp>
    </p:spTree>
    <p:extLst>
      <p:ext uri="{BB962C8B-B14F-4D97-AF65-F5344CB8AC3E}">
        <p14:creationId xmlns:p14="http://schemas.microsoft.com/office/powerpoint/2010/main" val="3197926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91</a:t>
            </a:fld>
            <a:endParaRPr lang="en-US" altLang="en-US"/>
          </a:p>
        </p:txBody>
      </p:sp>
    </p:spTree>
    <p:extLst>
      <p:ext uri="{BB962C8B-B14F-4D97-AF65-F5344CB8AC3E}">
        <p14:creationId xmlns:p14="http://schemas.microsoft.com/office/powerpoint/2010/main" val="33638718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93</a:t>
            </a:fld>
            <a:endParaRPr lang="en-US" altLang="en-US"/>
          </a:p>
        </p:txBody>
      </p:sp>
    </p:spTree>
    <p:extLst>
      <p:ext uri="{BB962C8B-B14F-4D97-AF65-F5344CB8AC3E}">
        <p14:creationId xmlns:p14="http://schemas.microsoft.com/office/powerpoint/2010/main" val="1159957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94</a:t>
            </a:fld>
            <a:endParaRPr lang="en-US" altLang="en-US"/>
          </a:p>
        </p:txBody>
      </p:sp>
    </p:spTree>
    <p:extLst>
      <p:ext uri="{BB962C8B-B14F-4D97-AF65-F5344CB8AC3E}">
        <p14:creationId xmlns:p14="http://schemas.microsoft.com/office/powerpoint/2010/main" val="376895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迭代器为容易而生。</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95</a:t>
            </a:fld>
            <a:endParaRPr lang="en-US" altLang="en-US"/>
          </a:p>
        </p:txBody>
      </p:sp>
    </p:spTree>
    <p:extLst>
      <p:ext uri="{BB962C8B-B14F-4D97-AF65-F5344CB8AC3E}">
        <p14:creationId xmlns:p14="http://schemas.microsoft.com/office/powerpoint/2010/main" val="9871211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err="1">
                <a:solidFill>
                  <a:schemeClr val="tx1"/>
                </a:solidFill>
                <a:effectLst/>
                <a:latin typeface="Times" charset="0"/>
                <a:ea typeface="Geneva" charset="0"/>
                <a:cs typeface="Geneva" charset="0"/>
              </a:rPr>
              <a:t>toArray</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方法以正确的顺序</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从第一个到最后一个元素</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返回一个包含此列表中所有元素的数组。这充当了基于数组的</a:t>
            </a:r>
            <a:r>
              <a:rPr lang="en-US" altLang="zh-CN" sz="1200" b="0" i="0" kern="1200" dirty="0">
                <a:solidFill>
                  <a:schemeClr val="tx1"/>
                </a:solidFill>
                <a:effectLst/>
                <a:latin typeface="Times" charset="0"/>
                <a:ea typeface="Geneva" charset="0"/>
                <a:cs typeface="Geneva" charset="0"/>
              </a:rPr>
              <a:t>API</a:t>
            </a:r>
            <a:r>
              <a:rPr lang="zh-CN" altLang="en-US" sz="1200" b="0" i="0" kern="1200" dirty="0">
                <a:solidFill>
                  <a:schemeClr val="tx1"/>
                </a:solidFill>
                <a:effectLst/>
                <a:latin typeface="Times" charset="0"/>
                <a:ea typeface="Geneva" charset="0"/>
                <a:cs typeface="Geneva" charset="0"/>
              </a:rPr>
              <a:t>和基于集合的</a:t>
            </a:r>
            <a:r>
              <a:rPr lang="en-US" altLang="zh-CN" sz="1200" b="0" i="0" kern="1200" dirty="0">
                <a:solidFill>
                  <a:schemeClr val="tx1"/>
                </a:solidFill>
                <a:effectLst/>
                <a:latin typeface="Times" charset="0"/>
                <a:ea typeface="Geneva" charset="0"/>
                <a:cs typeface="Geneva" charset="0"/>
              </a:rPr>
              <a:t>API</a:t>
            </a:r>
            <a:r>
              <a:rPr lang="zh-CN" altLang="en-US" sz="1200" b="0" i="0" kern="1200" dirty="0">
                <a:solidFill>
                  <a:schemeClr val="tx1"/>
                </a:solidFill>
                <a:effectLst/>
                <a:latin typeface="Times" charset="0"/>
                <a:ea typeface="Geneva" charset="0"/>
                <a:cs typeface="Geneva" charset="0"/>
              </a:rPr>
              <a:t>之间的桥梁。</a:t>
            </a:r>
            <a:endParaRPr lang="en-US" altLang="zh-CN" sz="1200" b="0" i="0" kern="1200" dirty="0">
              <a:solidFill>
                <a:schemeClr val="tx1"/>
              </a:solidFill>
              <a:effectLst/>
              <a:latin typeface="Times" charset="0"/>
              <a:ea typeface="Geneva" charset="0"/>
              <a:cs typeface="Geneva" charset="0"/>
            </a:endParaRPr>
          </a:p>
          <a:p>
            <a:endParaRPr lang="zh-CN" altLang="en-US" sz="1200" b="0" i="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96</a:t>
            </a:fld>
            <a:endParaRPr lang="en-US" altLang="en-US"/>
          </a:p>
        </p:txBody>
      </p:sp>
    </p:spTree>
    <p:extLst>
      <p:ext uri="{BB962C8B-B14F-4D97-AF65-F5344CB8AC3E}">
        <p14:creationId xmlns:p14="http://schemas.microsoft.com/office/powerpoint/2010/main" val="13623527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Collection</a:t>
            </a:r>
            <a:r>
              <a:rPr lang="zh-CN" altLang="en-US" sz="1200" b="0" i="0" kern="1200" dirty="0">
                <a:solidFill>
                  <a:schemeClr val="tx1"/>
                </a:solidFill>
                <a:effectLst/>
                <a:latin typeface="Times" charset="0"/>
                <a:ea typeface="Geneva" charset="0"/>
                <a:cs typeface="Geneva" charset="0"/>
              </a:rPr>
              <a:t>是无序的，比如一大群人在广场上，你不可能说某某人是第一个，某某人是第二个</a:t>
            </a:r>
          </a:p>
          <a:p>
            <a:r>
              <a:rPr lang="en-US" altLang="zh-CN" sz="1200" b="0" i="0" kern="1200" dirty="0">
                <a:solidFill>
                  <a:schemeClr val="tx1"/>
                </a:solidFill>
                <a:effectLst/>
                <a:latin typeface="Times" charset="0"/>
                <a:ea typeface="Geneva" charset="0"/>
                <a:cs typeface="Geneva" charset="0"/>
              </a:rPr>
              <a:t>List</a:t>
            </a:r>
            <a:r>
              <a:rPr lang="zh-CN" altLang="en-US" sz="1200" b="0" i="0" kern="1200" dirty="0">
                <a:solidFill>
                  <a:schemeClr val="tx1"/>
                </a:solidFill>
                <a:effectLst/>
                <a:latin typeface="Times" charset="0"/>
                <a:ea typeface="Geneva" charset="0"/>
                <a:cs typeface="Geneva" charset="0"/>
              </a:rPr>
              <a:t>是有序的</a:t>
            </a:r>
            <a:endParaRPr lang="en-US" altLang="zh-CN" sz="1200" b="0" i="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97</a:t>
            </a:fld>
            <a:endParaRPr lang="en-US" altLang="en-US"/>
          </a:p>
        </p:txBody>
      </p:sp>
    </p:spTree>
    <p:extLst>
      <p:ext uri="{BB962C8B-B14F-4D97-AF65-F5344CB8AC3E}">
        <p14:creationId xmlns:p14="http://schemas.microsoft.com/office/powerpoint/2010/main" val="4186834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CACF8737-3950-4FFF-8B4A-8E58A0B7B218}"/>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053FB378-A18A-473C-87EF-3AB5034A9F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CCB9A455-1DDE-43D4-827F-1CF2780F45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A919195-AACB-4F0E-9503-F801CBA0B8CE}" type="slidenum">
              <a:rPr lang="zh-CN" altLang="en-US" smtClean="0"/>
              <a:pPr/>
              <a:t>6</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100</a:t>
            </a:fld>
            <a:endParaRPr lang="en-US" altLang="en-US"/>
          </a:p>
        </p:txBody>
      </p:sp>
    </p:spTree>
    <p:extLst>
      <p:ext uri="{BB962C8B-B14F-4D97-AF65-F5344CB8AC3E}">
        <p14:creationId xmlns:p14="http://schemas.microsoft.com/office/powerpoint/2010/main" val="71349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101</a:t>
            </a:fld>
            <a:endParaRPr lang="en-US" altLang="en-US"/>
          </a:p>
        </p:txBody>
      </p:sp>
    </p:spTree>
    <p:extLst>
      <p:ext uri="{BB962C8B-B14F-4D97-AF65-F5344CB8AC3E}">
        <p14:creationId xmlns:p14="http://schemas.microsoft.com/office/powerpoint/2010/main" val="2772781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104</a:t>
            </a:fld>
            <a:endParaRPr lang="en-US" altLang="en-US"/>
          </a:p>
        </p:txBody>
      </p:sp>
    </p:spTree>
    <p:extLst>
      <p:ext uri="{BB962C8B-B14F-4D97-AF65-F5344CB8AC3E}">
        <p14:creationId xmlns:p14="http://schemas.microsoft.com/office/powerpoint/2010/main" val="26307450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105</a:t>
            </a:fld>
            <a:endParaRPr lang="en-US" altLang="en-US"/>
          </a:p>
        </p:txBody>
      </p:sp>
    </p:spTree>
    <p:extLst>
      <p:ext uri="{BB962C8B-B14F-4D97-AF65-F5344CB8AC3E}">
        <p14:creationId xmlns:p14="http://schemas.microsoft.com/office/powerpoint/2010/main" val="2350067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106</a:t>
            </a:fld>
            <a:endParaRPr lang="en-US" altLang="en-US"/>
          </a:p>
        </p:txBody>
      </p:sp>
    </p:spTree>
    <p:extLst>
      <p:ext uri="{BB962C8B-B14F-4D97-AF65-F5344CB8AC3E}">
        <p14:creationId xmlns:p14="http://schemas.microsoft.com/office/powerpoint/2010/main" val="658227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109</a:t>
            </a:fld>
            <a:endParaRPr lang="en-US" altLang="en-US"/>
          </a:p>
        </p:txBody>
      </p:sp>
    </p:spTree>
    <p:extLst>
      <p:ext uri="{BB962C8B-B14F-4D97-AF65-F5344CB8AC3E}">
        <p14:creationId xmlns:p14="http://schemas.microsoft.com/office/powerpoint/2010/main" val="1319184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111</a:t>
            </a:fld>
            <a:endParaRPr lang="en-US" altLang="en-US"/>
          </a:p>
        </p:txBody>
      </p:sp>
    </p:spTree>
    <p:extLst>
      <p:ext uri="{BB962C8B-B14F-4D97-AF65-F5344CB8AC3E}">
        <p14:creationId xmlns:p14="http://schemas.microsoft.com/office/powerpoint/2010/main" val="849631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注意包的命名：</a:t>
            </a:r>
            <a:r>
              <a:rPr lang="en-US" altLang="zh-CN" dirty="0"/>
              <a:t>framework</a:t>
            </a:r>
            <a:r>
              <a:rPr lang="zh-CN" altLang="en-US" dirty="0"/>
              <a:t>，</a:t>
            </a:r>
            <a:r>
              <a:rPr lang="en-US" altLang="zh-CN" dirty="0" err="1"/>
              <a:t>idcard</a:t>
            </a:r>
            <a:r>
              <a:rPr lang="zh-CN" altLang="en-US" dirty="0"/>
              <a:t>。</a:t>
            </a:r>
            <a:endParaRPr lang="en-US" altLang="zh-CN" dirty="0"/>
          </a:p>
          <a:p>
            <a:r>
              <a:rPr lang="en-US" altLang="zh-CN" dirty="0"/>
              <a:t>Factory</a:t>
            </a:r>
            <a:r>
              <a:rPr lang="zh-CN" altLang="en-US" dirty="0"/>
              <a:t>中的代码有模版方法的味道。</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112</a:t>
            </a:fld>
            <a:endParaRPr lang="en-US" altLang="en-US"/>
          </a:p>
        </p:txBody>
      </p:sp>
    </p:spTree>
    <p:extLst>
      <p:ext uri="{BB962C8B-B14F-4D97-AF65-F5344CB8AC3E}">
        <p14:creationId xmlns:p14="http://schemas.microsoft.com/office/powerpoint/2010/main" val="10353320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编程就是搭积木。</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113</a:t>
            </a:fld>
            <a:endParaRPr lang="en-US" altLang="en-US"/>
          </a:p>
        </p:txBody>
      </p:sp>
    </p:spTree>
    <p:extLst>
      <p:ext uri="{BB962C8B-B14F-4D97-AF65-F5344CB8AC3E}">
        <p14:creationId xmlns:p14="http://schemas.microsoft.com/office/powerpoint/2010/main" val="31725591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116</a:t>
            </a:fld>
            <a:endParaRPr lang="en-US" altLang="en-US"/>
          </a:p>
        </p:txBody>
      </p:sp>
    </p:spTree>
    <p:extLst>
      <p:ext uri="{BB962C8B-B14F-4D97-AF65-F5344CB8AC3E}">
        <p14:creationId xmlns:p14="http://schemas.microsoft.com/office/powerpoint/2010/main" val="104030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a:t>
            </a:fld>
            <a:endParaRPr lang="en-US" altLang="en-US"/>
          </a:p>
        </p:txBody>
      </p:sp>
    </p:spTree>
    <p:extLst>
      <p:ext uri="{BB962C8B-B14F-4D97-AF65-F5344CB8AC3E}">
        <p14:creationId xmlns:p14="http://schemas.microsoft.com/office/powerpoint/2010/main" val="2814501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119</a:t>
            </a:fld>
            <a:endParaRPr lang="en-US" altLang="en-US"/>
          </a:p>
        </p:txBody>
      </p:sp>
    </p:spTree>
    <p:extLst>
      <p:ext uri="{BB962C8B-B14F-4D97-AF65-F5344CB8AC3E}">
        <p14:creationId xmlns:p14="http://schemas.microsoft.com/office/powerpoint/2010/main" val="6265883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120</a:t>
            </a:fld>
            <a:endParaRPr lang="en-US" altLang="en-US"/>
          </a:p>
        </p:txBody>
      </p:sp>
    </p:spTree>
    <p:extLst>
      <p:ext uri="{BB962C8B-B14F-4D97-AF65-F5344CB8AC3E}">
        <p14:creationId xmlns:p14="http://schemas.microsoft.com/office/powerpoint/2010/main" val="15497104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123</a:t>
            </a:fld>
            <a:endParaRPr lang="en-US" altLang="en-US"/>
          </a:p>
        </p:txBody>
      </p:sp>
    </p:spTree>
    <p:extLst>
      <p:ext uri="{BB962C8B-B14F-4D97-AF65-F5344CB8AC3E}">
        <p14:creationId xmlns:p14="http://schemas.microsoft.com/office/powerpoint/2010/main" val="3638444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极端的只有</a:t>
            </a:r>
            <a:r>
              <a:rPr lang="en-US" altLang="zh-CN" dirty="0" err="1"/>
              <a:t>upen</a:t>
            </a:r>
            <a:r>
              <a:rPr lang="zh-CN" altLang="en-US" dirty="0"/>
              <a:t>的对象的克隆实例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124</a:t>
            </a:fld>
            <a:endParaRPr lang="en-US" altLang="en-US"/>
          </a:p>
        </p:txBody>
      </p:sp>
    </p:spTree>
    <p:extLst>
      <p:ext uri="{BB962C8B-B14F-4D97-AF65-F5344CB8AC3E}">
        <p14:creationId xmlns:p14="http://schemas.microsoft.com/office/powerpoint/2010/main" val="10627255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125</a:t>
            </a:fld>
            <a:endParaRPr lang="en-US" altLang="en-US"/>
          </a:p>
        </p:txBody>
      </p:sp>
    </p:spTree>
    <p:extLst>
      <p:ext uri="{BB962C8B-B14F-4D97-AF65-F5344CB8AC3E}">
        <p14:creationId xmlns:p14="http://schemas.microsoft.com/office/powerpoint/2010/main" val="1718089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因为减少了</a:t>
            </a:r>
            <a:r>
              <a:rPr lang="en-US" altLang="zh-CN" dirty="0"/>
              <a:t>New</a:t>
            </a:r>
            <a:r>
              <a:rPr lang="zh-CN" altLang="en-US" dirty="0"/>
              <a:t>运算，效率也许会提升。但要查找存储，也许更费事。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126</a:t>
            </a:fld>
            <a:endParaRPr lang="en-US" altLang="en-US"/>
          </a:p>
        </p:txBody>
      </p:sp>
    </p:spTree>
    <p:extLst>
      <p:ext uri="{BB962C8B-B14F-4D97-AF65-F5344CB8AC3E}">
        <p14:creationId xmlns:p14="http://schemas.microsoft.com/office/powerpoint/2010/main" val="26627052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我们举例的就是带有原型管理器的原型模式。要不然，为啥叫做：</a:t>
            </a:r>
            <a:r>
              <a:rPr lang="en-US" altLang="zh-CN" dirty="0"/>
              <a:t>Manager</a:t>
            </a:r>
            <a:r>
              <a:rPr lang="zh-CN" altLang="en-US" dirty="0"/>
              <a:t>呢？</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127</a:t>
            </a:fld>
            <a:endParaRPr lang="en-US" altLang="en-US"/>
          </a:p>
        </p:txBody>
      </p:sp>
    </p:spTree>
    <p:extLst>
      <p:ext uri="{BB962C8B-B14F-4D97-AF65-F5344CB8AC3E}">
        <p14:creationId xmlns:p14="http://schemas.microsoft.com/office/powerpoint/2010/main" val="31098613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128</a:t>
            </a:fld>
            <a:endParaRPr lang="en-US" altLang="en-US"/>
          </a:p>
        </p:txBody>
      </p:sp>
    </p:spTree>
    <p:extLst>
      <p:ext uri="{BB962C8B-B14F-4D97-AF65-F5344CB8AC3E}">
        <p14:creationId xmlns:p14="http://schemas.microsoft.com/office/powerpoint/2010/main" val="9237286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喜欢吃鸡蛋不用知道那个鸡怎么下的。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131</a:t>
            </a:fld>
            <a:endParaRPr lang="en-US" altLang="en-US"/>
          </a:p>
        </p:txBody>
      </p:sp>
    </p:spTree>
    <p:extLst>
      <p:ext uri="{BB962C8B-B14F-4D97-AF65-F5344CB8AC3E}">
        <p14:creationId xmlns:p14="http://schemas.microsoft.com/office/powerpoint/2010/main" val="33450526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高尚是高尚的墓志铭，卑鄙是卑鄙的通行证。</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132</a:t>
            </a:fld>
            <a:endParaRPr lang="en-US" altLang="en-US"/>
          </a:p>
        </p:txBody>
      </p:sp>
    </p:spTree>
    <p:extLst>
      <p:ext uri="{BB962C8B-B14F-4D97-AF65-F5344CB8AC3E}">
        <p14:creationId xmlns:p14="http://schemas.microsoft.com/office/powerpoint/2010/main" val="3834175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a:t>
            </a:fld>
            <a:endParaRPr lang="en-US" altLang="en-US"/>
          </a:p>
        </p:txBody>
      </p:sp>
    </p:spTree>
    <p:extLst>
      <p:ext uri="{BB962C8B-B14F-4D97-AF65-F5344CB8AC3E}">
        <p14:creationId xmlns:p14="http://schemas.microsoft.com/office/powerpoint/2010/main" val="30127558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表示，可理解为结构。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133</a:t>
            </a:fld>
            <a:endParaRPr lang="en-US" altLang="en-US"/>
          </a:p>
        </p:txBody>
      </p:sp>
    </p:spTree>
    <p:extLst>
      <p:ext uri="{BB962C8B-B14F-4D97-AF65-F5344CB8AC3E}">
        <p14:creationId xmlns:p14="http://schemas.microsoft.com/office/powerpoint/2010/main" val="21653940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136</a:t>
            </a:fld>
            <a:endParaRPr lang="en-US" altLang="en-US"/>
          </a:p>
        </p:txBody>
      </p:sp>
    </p:spTree>
    <p:extLst>
      <p:ext uri="{BB962C8B-B14F-4D97-AF65-F5344CB8AC3E}">
        <p14:creationId xmlns:p14="http://schemas.microsoft.com/office/powerpoint/2010/main" val="355838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145</a:t>
            </a:fld>
            <a:endParaRPr lang="en-US" altLang="en-US"/>
          </a:p>
        </p:txBody>
      </p:sp>
    </p:spTree>
    <p:extLst>
      <p:ext uri="{BB962C8B-B14F-4D97-AF65-F5344CB8AC3E}">
        <p14:creationId xmlns:p14="http://schemas.microsoft.com/office/powerpoint/2010/main" val="27134728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多维空间的思考方式。例如：从一个盒子的点到另外一个点的最短距离是？（三维到二维）用六根火柴组成四个等边三角形？（二维到三维）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146</a:t>
            </a:fld>
            <a:endParaRPr lang="en-US" altLang="en-US"/>
          </a:p>
        </p:txBody>
      </p:sp>
    </p:spTree>
    <p:extLst>
      <p:ext uri="{BB962C8B-B14F-4D97-AF65-F5344CB8AC3E}">
        <p14:creationId xmlns:p14="http://schemas.microsoft.com/office/powerpoint/2010/main" val="12226985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148</a:t>
            </a:fld>
            <a:endParaRPr lang="en-US" altLang="en-US"/>
          </a:p>
        </p:txBody>
      </p:sp>
    </p:spTree>
    <p:extLst>
      <p:ext uri="{BB962C8B-B14F-4D97-AF65-F5344CB8AC3E}">
        <p14:creationId xmlns:p14="http://schemas.microsoft.com/office/powerpoint/2010/main" val="37376184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150</a:t>
            </a:fld>
            <a:endParaRPr lang="en-US" altLang="en-US"/>
          </a:p>
        </p:txBody>
      </p:sp>
    </p:spTree>
    <p:extLst>
      <p:ext uri="{BB962C8B-B14F-4D97-AF65-F5344CB8AC3E}">
        <p14:creationId xmlns:p14="http://schemas.microsoft.com/office/powerpoint/2010/main" val="20545287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152</a:t>
            </a:fld>
            <a:endParaRPr lang="en-US" altLang="en-US"/>
          </a:p>
        </p:txBody>
      </p:sp>
    </p:spTree>
    <p:extLst>
      <p:ext uri="{BB962C8B-B14F-4D97-AF65-F5344CB8AC3E}">
        <p14:creationId xmlns:p14="http://schemas.microsoft.com/office/powerpoint/2010/main" val="38060692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153</a:t>
            </a:fld>
            <a:endParaRPr lang="en-US" altLang="en-US"/>
          </a:p>
        </p:txBody>
      </p:sp>
    </p:spTree>
    <p:extLst>
      <p:ext uri="{BB962C8B-B14F-4D97-AF65-F5344CB8AC3E}">
        <p14:creationId xmlns:p14="http://schemas.microsoft.com/office/powerpoint/2010/main" val="38208687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155</a:t>
            </a:fld>
            <a:endParaRPr lang="en-US" altLang="en-US"/>
          </a:p>
        </p:txBody>
      </p:sp>
    </p:spTree>
    <p:extLst>
      <p:ext uri="{BB962C8B-B14F-4D97-AF65-F5344CB8AC3E}">
        <p14:creationId xmlns:p14="http://schemas.microsoft.com/office/powerpoint/2010/main" val="5656176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系统的复杂性是天然的，前端简单了后端就复杂了。后端简单了，前段就复杂了。</a:t>
            </a:r>
            <a:endParaRPr lang="en-US" altLang="zh-CN" dirty="0"/>
          </a:p>
          <a:p>
            <a:r>
              <a:rPr lang="zh-CN" altLang="en-US" dirty="0"/>
              <a:t>如同生活，要么眼睛流泪，要么眉毛流汗。要么做梦，要么圆梦。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156</a:t>
            </a:fld>
            <a:endParaRPr lang="en-US" altLang="en-US"/>
          </a:p>
        </p:txBody>
      </p:sp>
    </p:spTree>
    <p:extLst>
      <p:ext uri="{BB962C8B-B14F-4D97-AF65-F5344CB8AC3E}">
        <p14:creationId xmlns:p14="http://schemas.microsoft.com/office/powerpoint/2010/main" val="272559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8A35B276-48D4-4151-AD24-6F8085814394}"/>
              </a:ext>
            </a:extLst>
          </p:cNvPr>
          <p:cNvSpPr>
            <a:spLocks noGrp="1" noRot="1" noChangeAspect="1" noChangeArrowheads="1" noTextEdit="1"/>
          </p:cNvSpPr>
          <p:nvPr>
            <p:ph type="sldImg"/>
          </p:nvPr>
        </p:nvSpPr>
        <p:spPr>
          <a:ln/>
        </p:spPr>
      </p:sp>
      <p:sp>
        <p:nvSpPr>
          <p:cNvPr id="22531" name="备注占位符 2">
            <a:extLst>
              <a:ext uri="{FF2B5EF4-FFF2-40B4-BE49-F238E27FC236}">
                <a16:creationId xmlns:a16="http://schemas.microsoft.com/office/drawing/2014/main" id="{01D2027A-FD85-40E0-8FB2-5BB182F4AE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2" name="灯片编号占位符 3">
            <a:extLst>
              <a:ext uri="{FF2B5EF4-FFF2-40B4-BE49-F238E27FC236}">
                <a16:creationId xmlns:a16="http://schemas.microsoft.com/office/drawing/2014/main" id="{8A3BA5A2-9DEB-492F-9F95-95E142FDCA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3FA53F2-4AC4-4ED4-9034-31E7E2F0D112}" type="slidenum">
              <a:rPr lang="zh-CN" altLang="en-US" smtClean="0"/>
              <a:pPr/>
              <a:t>19</a:t>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系统的复杂性是天然的，前端简单了后端就复杂了。后端简单了，前段就复杂了。</a:t>
            </a:r>
            <a:endParaRPr lang="en-US" altLang="zh-CN" dirty="0"/>
          </a:p>
          <a:p>
            <a:r>
              <a:rPr lang="zh-CN" altLang="en-US" dirty="0"/>
              <a:t>如同生活，要么眼睛流泪，要么眉毛流汗。要么做梦，要么圆梦。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157</a:t>
            </a:fld>
            <a:endParaRPr lang="en-US" altLang="en-US"/>
          </a:p>
        </p:txBody>
      </p:sp>
    </p:spTree>
    <p:extLst>
      <p:ext uri="{BB962C8B-B14F-4D97-AF65-F5344CB8AC3E}">
        <p14:creationId xmlns:p14="http://schemas.microsoft.com/office/powerpoint/2010/main" val="25509150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158</a:t>
            </a:fld>
            <a:endParaRPr lang="en-US" altLang="en-US"/>
          </a:p>
        </p:txBody>
      </p:sp>
    </p:spTree>
    <p:extLst>
      <p:ext uri="{BB962C8B-B14F-4D97-AF65-F5344CB8AC3E}">
        <p14:creationId xmlns:p14="http://schemas.microsoft.com/office/powerpoint/2010/main" val="35324677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162</a:t>
            </a:fld>
            <a:endParaRPr lang="en-US" altLang="en-US"/>
          </a:p>
        </p:txBody>
      </p:sp>
    </p:spTree>
    <p:extLst>
      <p:ext uri="{BB962C8B-B14F-4D97-AF65-F5344CB8AC3E}">
        <p14:creationId xmlns:p14="http://schemas.microsoft.com/office/powerpoint/2010/main" val="28111022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163</a:t>
            </a:fld>
            <a:endParaRPr lang="en-US" altLang="en-US"/>
          </a:p>
        </p:txBody>
      </p:sp>
    </p:spTree>
    <p:extLst>
      <p:ext uri="{BB962C8B-B14F-4D97-AF65-F5344CB8AC3E}">
        <p14:creationId xmlns:p14="http://schemas.microsoft.com/office/powerpoint/2010/main" val="26685206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165</a:t>
            </a:fld>
            <a:endParaRPr lang="en-US" altLang="en-US"/>
          </a:p>
        </p:txBody>
      </p:sp>
    </p:spTree>
    <p:extLst>
      <p:ext uri="{BB962C8B-B14F-4D97-AF65-F5344CB8AC3E}">
        <p14:creationId xmlns:p14="http://schemas.microsoft.com/office/powerpoint/2010/main" val="23795219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166</a:t>
            </a:fld>
            <a:endParaRPr lang="en-US" altLang="en-US"/>
          </a:p>
        </p:txBody>
      </p:sp>
    </p:spTree>
    <p:extLst>
      <p:ext uri="{BB962C8B-B14F-4D97-AF65-F5344CB8AC3E}">
        <p14:creationId xmlns:p14="http://schemas.microsoft.com/office/powerpoint/2010/main" val="34270714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167</a:t>
            </a:fld>
            <a:endParaRPr lang="en-US" altLang="en-US"/>
          </a:p>
        </p:txBody>
      </p:sp>
    </p:spTree>
    <p:extLst>
      <p:ext uri="{BB962C8B-B14F-4D97-AF65-F5344CB8AC3E}">
        <p14:creationId xmlns:p14="http://schemas.microsoft.com/office/powerpoint/2010/main" val="13190662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热闹的幼儿园、小学中学的门口。冷清的敬老院养老院。</a:t>
            </a:r>
            <a:endParaRPr lang="en-US" altLang="zh-CN" dirty="0"/>
          </a:p>
          <a:p>
            <a:r>
              <a:rPr lang="zh-CN" altLang="en-US"/>
              <a:t>有那么多的好书等待我们去读。逝者如斯夫，不舍昼夜。</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168</a:t>
            </a:fld>
            <a:endParaRPr lang="en-US" altLang="en-US"/>
          </a:p>
        </p:txBody>
      </p:sp>
    </p:spTree>
    <p:extLst>
      <p:ext uri="{BB962C8B-B14F-4D97-AF65-F5344CB8AC3E}">
        <p14:creationId xmlns:p14="http://schemas.microsoft.com/office/powerpoint/2010/main" val="13088648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169</a:t>
            </a:fld>
            <a:endParaRPr lang="en-US" altLang="en-US"/>
          </a:p>
        </p:txBody>
      </p:sp>
    </p:spTree>
    <p:extLst>
      <p:ext uri="{BB962C8B-B14F-4D97-AF65-F5344CB8AC3E}">
        <p14:creationId xmlns:p14="http://schemas.microsoft.com/office/powerpoint/2010/main" val="35505217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a:t>
            </a:r>
            <a:r>
              <a:rPr lang="en-US" altLang="zh-CN" dirty="0"/>
              <a:t>1</a:t>
            </a:r>
            <a:r>
              <a:rPr lang="zh-CN" altLang="en-US" dirty="0"/>
              <a:t>需要</a:t>
            </a:r>
            <a:r>
              <a:rPr lang="en-US" altLang="zh-CN" dirty="0"/>
              <a:t>12</a:t>
            </a:r>
            <a:r>
              <a:rPr lang="zh-CN" altLang="en-US" dirty="0"/>
              <a:t>个</a:t>
            </a:r>
            <a:r>
              <a:rPr lang="en-US" altLang="zh-CN" dirty="0"/>
              <a:t>Class</a:t>
            </a:r>
            <a:r>
              <a:rPr lang="zh-CN" altLang="en-US" dirty="0"/>
              <a:t>，方案</a:t>
            </a:r>
            <a:r>
              <a:rPr lang="en-US" altLang="zh-CN" dirty="0"/>
              <a:t>2</a:t>
            </a:r>
            <a:r>
              <a:rPr lang="zh-CN" altLang="en-US" dirty="0"/>
              <a:t>需要</a:t>
            </a:r>
            <a:r>
              <a:rPr lang="en-US" altLang="zh-CN" dirty="0"/>
              <a:t>7</a:t>
            </a:r>
            <a:r>
              <a:rPr lang="zh-CN" altLang="en-US" dirty="0"/>
              <a:t>个</a:t>
            </a:r>
            <a:r>
              <a:rPr lang="en-US" altLang="zh-CN" dirty="0"/>
              <a:t>Class</a:t>
            </a:r>
            <a:r>
              <a:rPr lang="zh-CN" altLang="en-US" dirty="0"/>
              <a:t>。</a:t>
            </a:r>
            <a:endParaRPr lang="en-US" altLang="zh-CN" dirty="0"/>
          </a:p>
          <a:p>
            <a:r>
              <a:rPr lang="zh-CN" altLang="en-US" dirty="0"/>
              <a:t>若新增一个形状呢？（方案</a:t>
            </a:r>
            <a:r>
              <a:rPr lang="en-US" altLang="zh-CN" dirty="0"/>
              <a:t>1</a:t>
            </a:r>
            <a:r>
              <a:rPr lang="zh-CN" altLang="en-US" dirty="0"/>
              <a:t>：增加</a:t>
            </a:r>
            <a:r>
              <a:rPr lang="en-US" altLang="zh-CN" dirty="0"/>
              <a:t>4</a:t>
            </a:r>
            <a:r>
              <a:rPr lang="zh-CN" altLang="en-US" dirty="0"/>
              <a:t>个类；方案</a:t>
            </a:r>
            <a:r>
              <a:rPr lang="en-US" altLang="zh-CN" dirty="0"/>
              <a:t>2</a:t>
            </a:r>
            <a:r>
              <a:rPr lang="zh-CN" altLang="en-US" dirty="0"/>
              <a:t>增加</a:t>
            </a:r>
            <a:r>
              <a:rPr lang="en-US" altLang="zh-CN" dirty="0"/>
              <a:t>1</a:t>
            </a:r>
            <a:r>
              <a:rPr lang="zh-CN" altLang="en-US" dirty="0"/>
              <a:t>个类）</a:t>
            </a:r>
            <a:endParaRPr lang="en-US" altLang="zh-CN" dirty="0"/>
          </a:p>
          <a:p>
            <a:r>
              <a:rPr lang="zh-CN" altLang="en-US" dirty="0"/>
              <a:t>若新增一种颜色呢？（方案</a:t>
            </a:r>
            <a:r>
              <a:rPr lang="en-US" altLang="zh-CN" dirty="0"/>
              <a:t>1</a:t>
            </a:r>
            <a:r>
              <a:rPr lang="zh-CN" altLang="en-US" dirty="0"/>
              <a:t>：增加</a:t>
            </a:r>
            <a:r>
              <a:rPr lang="en-US" altLang="zh-CN" dirty="0"/>
              <a:t>4</a:t>
            </a:r>
            <a:r>
              <a:rPr lang="zh-CN" altLang="en-US" dirty="0"/>
              <a:t>个类；方案</a:t>
            </a:r>
            <a:r>
              <a:rPr lang="en-US" altLang="zh-CN" dirty="0"/>
              <a:t>2</a:t>
            </a:r>
            <a:r>
              <a:rPr lang="zh-CN" altLang="en-US" dirty="0"/>
              <a:t>增加</a:t>
            </a:r>
            <a:r>
              <a:rPr lang="en-US" altLang="zh-CN" dirty="0"/>
              <a:t>1</a:t>
            </a:r>
            <a:r>
              <a:rPr lang="zh-CN" altLang="en-US" dirty="0"/>
              <a:t>个类）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171</a:t>
            </a:fld>
            <a:endParaRPr lang="en-US" altLang="en-US"/>
          </a:p>
        </p:txBody>
      </p:sp>
    </p:spTree>
    <p:extLst>
      <p:ext uri="{BB962C8B-B14F-4D97-AF65-F5344CB8AC3E}">
        <p14:creationId xmlns:p14="http://schemas.microsoft.com/office/powerpoint/2010/main" val="2595626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9"/>
            <a:ext cx="3048000" cy="60118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9"/>
            <a:ext cx="8940800" cy="60118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90"/>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49300" y="228600"/>
            <a:ext cx="10365317" cy="579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5">
            <a:extLst>
              <a:ext uri="{FF2B5EF4-FFF2-40B4-BE49-F238E27FC236}">
                <a16:creationId xmlns:a16="http://schemas.microsoft.com/office/drawing/2014/main" id="{D167C915-6412-47E9-84A9-EE257E2979C6}"/>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6">
            <a:extLst>
              <a:ext uri="{FF2B5EF4-FFF2-40B4-BE49-F238E27FC236}">
                <a16:creationId xmlns:a16="http://schemas.microsoft.com/office/drawing/2014/main" id="{4DDEDC89-41FD-491F-8A8C-35B7B9E09CA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7">
            <a:extLst>
              <a:ext uri="{FF2B5EF4-FFF2-40B4-BE49-F238E27FC236}">
                <a16:creationId xmlns:a16="http://schemas.microsoft.com/office/drawing/2014/main" id="{2156B802-A17A-4F75-AD94-9E481ED4457E}"/>
              </a:ext>
            </a:extLst>
          </p:cNvPr>
          <p:cNvSpPr>
            <a:spLocks noGrp="1" noChangeArrowheads="1"/>
          </p:cNvSpPr>
          <p:nvPr>
            <p:ph type="sldNum" sz="quarter" idx="12"/>
          </p:nvPr>
        </p:nvSpPr>
        <p:spPr>
          <a:ln/>
        </p:spPr>
        <p:txBody>
          <a:bodyPr/>
          <a:lstStyle>
            <a:lvl1pPr>
              <a:defRPr/>
            </a:lvl1pPr>
          </a:lstStyle>
          <a:p>
            <a:pPr>
              <a:defRPr/>
            </a:pPr>
            <a:fld id="{9D10A161-35F4-4706-8CCF-C9B344DFD8EC}" type="slidenum">
              <a:rPr lang="ko-KR" altLang="en-US"/>
              <a:pPr>
                <a:defRPr/>
              </a:pPr>
              <a:t>‹#›</a:t>
            </a:fld>
            <a:endParaRPr lang="en-US" altLang="ko-KR"/>
          </a:p>
        </p:txBody>
      </p:sp>
    </p:spTree>
    <p:extLst>
      <p:ext uri="{BB962C8B-B14F-4D97-AF65-F5344CB8AC3E}">
        <p14:creationId xmlns:p14="http://schemas.microsoft.com/office/powerpoint/2010/main" val="99163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749300" y="1295400"/>
            <a:ext cx="50800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032500" y="1295400"/>
            <a:ext cx="5080000" cy="228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32500" y="3733800"/>
            <a:ext cx="5080000" cy="228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16:creationId xmlns:a16="http://schemas.microsoft.com/office/drawing/2014/main" id="{989E47E9-0EC3-4348-9882-E4747A66EC9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1A05F924-4A25-4DF5-B114-0D16A2561225}"/>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8" name="Rectangle 7">
            <a:extLst>
              <a:ext uri="{FF2B5EF4-FFF2-40B4-BE49-F238E27FC236}">
                <a16:creationId xmlns:a16="http://schemas.microsoft.com/office/drawing/2014/main" id="{9E8AA3C0-F866-476B-91E2-30CFCD4B5025}"/>
              </a:ext>
            </a:extLst>
          </p:cNvPr>
          <p:cNvSpPr>
            <a:spLocks noGrp="1" noChangeArrowheads="1"/>
          </p:cNvSpPr>
          <p:nvPr>
            <p:ph type="sldNum" sz="quarter" idx="12"/>
          </p:nvPr>
        </p:nvSpPr>
        <p:spPr>
          <a:ln/>
        </p:spPr>
        <p:txBody>
          <a:bodyPr/>
          <a:lstStyle>
            <a:lvl1pPr>
              <a:defRPr/>
            </a:lvl1pPr>
          </a:lstStyle>
          <a:p>
            <a:pPr>
              <a:defRPr/>
            </a:pPr>
            <a:fld id="{20B90797-4E0C-4983-AC41-211114E92B45}" type="slidenum">
              <a:rPr lang="ko-KR" altLang="en-US"/>
              <a:pPr>
                <a:defRPr/>
              </a:pPr>
              <a:t>‹#›</a:t>
            </a:fld>
            <a:endParaRPr lang="en-US" altLang="ko-KR"/>
          </a:p>
        </p:txBody>
      </p:sp>
    </p:spTree>
    <p:extLst>
      <p:ext uri="{BB962C8B-B14F-4D97-AF65-F5344CB8AC3E}">
        <p14:creationId xmlns:p14="http://schemas.microsoft.com/office/powerpoint/2010/main" val="2542798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表格占位符 2"/>
          <p:cNvSpPr>
            <a:spLocks noGrp="1"/>
          </p:cNvSpPr>
          <p:nvPr>
            <p:ph type="tbl" idx="1"/>
          </p:nvPr>
        </p:nvSpPr>
        <p:spPr>
          <a:xfrm>
            <a:off x="749300" y="1295400"/>
            <a:ext cx="10363200" cy="4724400"/>
          </a:xfrm>
        </p:spPr>
        <p:txBody>
          <a:bodyPr/>
          <a:lstStyle/>
          <a:p>
            <a:pPr lvl="0"/>
            <a:endParaRPr lang="zh-CN" altLang="en-US" noProof="0"/>
          </a:p>
        </p:txBody>
      </p:sp>
      <p:sp>
        <p:nvSpPr>
          <p:cNvPr id="4" name="Rectangle 5">
            <a:extLst>
              <a:ext uri="{FF2B5EF4-FFF2-40B4-BE49-F238E27FC236}">
                <a16:creationId xmlns:a16="http://schemas.microsoft.com/office/drawing/2014/main" id="{3B294440-55C0-4B9C-B8D6-2B95E82742D3}"/>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3FDFB528-79F3-4CC6-A78A-75D6432882EB}"/>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7">
            <a:extLst>
              <a:ext uri="{FF2B5EF4-FFF2-40B4-BE49-F238E27FC236}">
                <a16:creationId xmlns:a16="http://schemas.microsoft.com/office/drawing/2014/main" id="{B702ACF8-0927-4A1B-8F69-F3ADD7CC8D38}"/>
              </a:ext>
            </a:extLst>
          </p:cNvPr>
          <p:cNvSpPr>
            <a:spLocks noGrp="1" noChangeArrowheads="1"/>
          </p:cNvSpPr>
          <p:nvPr>
            <p:ph type="sldNum" sz="quarter" idx="12"/>
          </p:nvPr>
        </p:nvSpPr>
        <p:spPr>
          <a:ln/>
        </p:spPr>
        <p:txBody>
          <a:bodyPr/>
          <a:lstStyle>
            <a:lvl1pPr>
              <a:defRPr/>
            </a:lvl1pPr>
          </a:lstStyle>
          <a:p>
            <a:pPr>
              <a:defRPr/>
            </a:pPr>
            <a:fld id="{B20C7E61-6755-4C81-B88B-2D817DC2DD04}" type="slidenum">
              <a:rPr lang="ko-KR" altLang="en-US"/>
              <a:pPr>
                <a:defRPr/>
              </a:pPr>
              <a:t>‹#›</a:t>
            </a:fld>
            <a:endParaRPr lang="en-US" altLang="ko-KR"/>
          </a:p>
        </p:txBody>
      </p:sp>
    </p:spTree>
    <p:extLst>
      <p:ext uri="{BB962C8B-B14F-4D97-AF65-F5344CB8AC3E}">
        <p14:creationId xmlns:p14="http://schemas.microsoft.com/office/powerpoint/2010/main" val="253935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8"/>
            <a:ext cx="7320136" cy="4729657"/>
          </a:xfrm>
          <a:prstGeom prst="rect">
            <a:avLst/>
          </a:prstGeom>
        </p:spPr>
        <p:txBody>
          <a:bodyPr lIns="91436" tIns="45718" rIns="91436" bIns="45718"/>
          <a:lstStyle>
            <a:lvl1pPr marL="857187" indent="-857187"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3"/>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20653"/>
      </p:ext>
    </p:extLst>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26300713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558905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9"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4" y="3286125"/>
            <a:ext cx="5807543" cy="3571876"/>
          </a:xfrm>
          <a:prstGeom prst="rect">
            <a:avLst/>
          </a:prstGeom>
        </p:spPr>
      </p:pic>
      <p:grpSp>
        <p:nvGrpSpPr>
          <p:cNvPr id="6" name="组合 6"/>
          <p:cNvGrpSpPr>
            <a:grpSpLocks/>
          </p:cNvGrpSpPr>
          <p:nvPr/>
        </p:nvGrpSpPr>
        <p:grpSpPr bwMode="auto">
          <a:xfrm>
            <a:off x="7143752" y="203202"/>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1"/>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image" Target="../media/image1.png"/><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4.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9" rIns="91436" bIns="45719" numCol="1" rtlCol="0" anchor="t" anchorCtr="0" compatLnSpc="1">
            <a:prstTxWarp prst="textNoShape">
              <a:avLst/>
            </a:prstTxWarp>
          </a:bodyPr>
          <a:lstStyle/>
          <a:p>
            <a:pPr marL="0" marR="0" indent="0" algn="l" defTabSz="914332"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77" r:id="rId3"/>
    <p:sldLayoutId id="2147483697" r:id="rId4"/>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67"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32"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498"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664"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2" indent="-230172"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895" indent="-285730" algn="l" rtl="0" eaLnBrk="0" fontAlgn="base" hangingPunct="0">
        <a:lnSpc>
          <a:spcPts val="2800"/>
        </a:lnSpc>
        <a:spcBef>
          <a:spcPct val="0"/>
        </a:spcBef>
        <a:spcAft>
          <a:spcPts val="1400"/>
        </a:spcAft>
        <a:buChar char="–"/>
        <a:defRPr sz="2300">
          <a:solidFill>
            <a:schemeClr val="tx1"/>
          </a:solidFill>
          <a:latin typeface="+mn-lt"/>
          <a:ea typeface="+mn-ea"/>
        </a:defRPr>
      </a:lvl2pPr>
      <a:lvl3pPr marL="1142914" indent="-228584"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080" indent="-228584" algn="l" rtl="0" eaLnBrk="0" fontAlgn="base" hangingPunct="0">
        <a:spcBef>
          <a:spcPct val="20000"/>
        </a:spcBef>
        <a:spcAft>
          <a:spcPct val="0"/>
        </a:spcAft>
        <a:defRPr sz="2000">
          <a:solidFill>
            <a:schemeClr val="tx1"/>
          </a:solidFill>
          <a:latin typeface="Times" charset="0"/>
          <a:ea typeface="+mn-ea"/>
        </a:defRPr>
      </a:lvl4pPr>
      <a:lvl5pPr marL="2057247" indent="-228584" algn="l" rtl="0" eaLnBrk="0" fontAlgn="base" hangingPunct="0">
        <a:spcBef>
          <a:spcPct val="20000"/>
        </a:spcBef>
        <a:spcAft>
          <a:spcPct val="0"/>
        </a:spcAft>
        <a:buChar char="»"/>
        <a:defRPr sz="2000">
          <a:solidFill>
            <a:schemeClr val="tx1"/>
          </a:solidFill>
          <a:latin typeface="Times" charset="0"/>
          <a:ea typeface="+mn-ea"/>
        </a:defRPr>
      </a:lvl5pPr>
      <a:lvl6pPr marL="2514412" indent="-228584" algn="l" rtl="0" eaLnBrk="0" fontAlgn="base" hangingPunct="0">
        <a:spcBef>
          <a:spcPct val="20000"/>
        </a:spcBef>
        <a:spcAft>
          <a:spcPct val="0"/>
        </a:spcAft>
        <a:buChar char="»"/>
        <a:defRPr sz="2000">
          <a:solidFill>
            <a:schemeClr val="tx1"/>
          </a:solidFill>
          <a:latin typeface="Times" charset="0"/>
          <a:ea typeface="+mn-ea"/>
        </a:defRPr>
      </a:lvl6pPr>
      <a:lvl7pPr marL="2971578" indent="-228584" algn="l" rtl="0" eaLnBrk="0" fontAlgn="base" hangingPunct="0">
        <a:spcBef>
          <a:spcPct val="20000"/>
        </a:spcBef>
        <a:spcAft>
          <a:spcPct val="0"/>
        </a:spcAft>
        <a:buChar char="»"/>
        <a:defRPr sz="2000">
          <a:solidFill>
            <a:schemeClr val="tx1"/>
          </a:solidFill>
          <a:latin typeface="Times" charset="0"/>
          <a:ea typeface="+mn-ea"/>
        </a:defRPr>
      </a:lvl7pPr>
      <a:lvl8pPr marL="3428744" indent="-228584" algn="l" rtl="0" eaLnBrk="0" fontAlgn="base" hangingPunct="0">
        <a:spcBef>
          <a:spcPct val="20000"/>
        </a:spcBef>
        <a:spcAft>
          <a:spcPct val="0"/>
        </a:spcAft>
        <a:buChar char="»"/>
        <a:defRPr sz="2000">
          <a:solidFill>
            <a:schemeClr val="tx1"/>
          </a:solidFill>
          <a:latin typeface="Times" charset="0"/>
          <a:ea typeface="+mn-ea"/>
        </a:defRPr>
      </a:lvl8pPr>
      <a:lvl9pPr marL="3885910" indent="-228584"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9"/>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 y="6572253"/>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619751" y="677863"/>
            <a:ext cx="4000500"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645653" y="300037"/>
            <a:ext cx="1697567"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5" r:id="rId15"/>
    <p:sldLayoutId id="2147483696" r:id="rId16"/>
    <p:sldLayoutId id="2147483698" r:id="rId17"/>
  </p:sldLayoutIdLst>
  <p:transition/>
  <p:txStyles>
    <p:title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09"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hyperlink" Target="Code/Iterator/Main.java" TargetMode="External"/><Relationship Id="rId3" Type="http://schemas.openxmlformats.org/officeDocument/2006/relationships/hyperlink" Target="Code/Iterator/Aggregate.java" TargetMode="External"/><Relationship Id="rId7" Type="http://schemas.openxmlformats.org/officeDocument/2006/relationships/hyperlink" Target="Code/Iterator/BookShelfIterator.java" TargetMode="External"/><Relationship Id="rId2" Type="http://schemas.openxmlformats.org/officeDocument/2006/relationships/notesSlide" Target="../notesSlides/notesSlide60.xml"/><Relationship Id="rId1" Type="http://schemas.openxmlformats.org/officeDocument/2006/relationships/slideLayout" Target="../slideLayouts/slideLayout16.xml"/><Relationship Id="rId6" Type="http://schemas.openxmlformats.org/officeDocument/2006/relationships/hyperlink" Target="Code/Iterator/BookShelf.java" TargetMode="External"/><Relationship Id="rId5" Type="http://schemas.openxmlformats.org/officeDocument/2006/relationships/hyperlink" Target="Code/Iterator/Book.java" TargetMode="External"/><Relationship Id="rId4" Type="http://schemas.openxmlformats.org/officeDocument/2006/relationships/hyperlink" Target="Code/Iterator/Iterator.java" TargetMode="External"/><Relationship Id="rId9" Type="http://schemas.openxmlformats.org/officeDocument/2006/relationships/image" Target="../media/image90.png"/></Relationships>
</file>

<file path=ppt/slides/_rels/slide10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16.xml"/><Relationship Id="rId6" Type="http://schemas.openxmlformats.org/officeDocument/2006/relationships/image" Target="../media/image94.png"/><Relationship Id="rId11" Type="http://schemas.openxmlformats.org/officeDocument/2006/relationships/image" Target="../media/image97.png"/><Relationship Id="rId5" Type="http://schemas.openxmlformats.org/officeDocument/2006/relationships/image" Target="../media/image93.png"/><Relationship Id="rId10" Type="http://schemas.openxmlformats.org/officeDocument/2006/relationships/customXml" Target="../ink/ink2.xml"/><Relationship Id="rId4" Type="http://schemas.openxmlformats.org/officeDocument/2006/relationships/image" Target="../media/image92.png"/><Relationship Id="rId9" Type="http://schemas.openxmlformats.org/officeDocument/2006/relationships/image" Target="../media/image9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1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Code/Factory%20Method/framework/Factory.java" TargetMode="External"/><Relationship Id="rId7" Type="http://schemas.openxmlformats.org/officeDocument/2006/relationships/hyperlink" Target="Code/Factory%20Method/Main.java" TargetMode="External"/><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hyperlink" Target="Code/Factory%20Method/idcard/IDCard.java" TargetMode="External"/><Relationship Id="rId5" Type="http://schemas.openxmlformats.org/officeDocument/2006/relationships/hyperlink" Target="Code/Factory%20Method/idcard/IDCardFactory.java" TargetMode="External"/><Relationship Id="rId4" Type="http://schemas.openxmlformats.org/officeDocument/2006/relationships/hyperlink" Target="Code/Factory%20Method/framework/Product.java" TargetMode="External"/><Relationship Id="rId9" Type="http://schemas.openxmlformats.org/officeDocument/2006/relationships/image" Target="../media/image104.png"/></Relationships>
</file>

<file path=ppt/slides/_rels/slide11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customXml" Target="../ink/ink5.xml"/><Relationship Id="rId18" Type="http://schemas.openxmlformats.org/officeDocument/2006/relationships/image" Target="../media/image115.png"/><Relationship Id="rId3" Type="http://schemas.openxmlformats.org/officeDocument/2006/relationships/image" Target="../media/image102.png"/><Relationship Id="rId21" Type="http://schemas.openxmlformats.org/officeDocument/2006/relationships/customXml" Target="../ink/ink9.xml"/><Relationship Id="rId7" Type="http://schemas.openxmlformats.org/officeDocument/2006/relationships/image" Target="../media/image108.png"/><Relationship Id="rId12" Type="http://schemas.openxmlformats.org/officeDocument/2006/relationships/image" Target="../media/image112.png"/><Relationship Id="rId17" Type="http://schemas.openxmlformats.org/officeDocument/2006/relationships/customXml" Target="../ink/ink7.xml"/><Relationship Id="rId2" Type="http://schemas.openxmlformats.org/officeDocument/2006/relationships/notesSlide" Target="../notesSlides/notesSlide67.xml"/><Relationship Id="rId16" Type="http://schemas.openxmlformats.org/officeDocument/2006/relationships/image" Target="../media/image114.png"/><Relationship Id="rId20"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07.png"/><Relationship Id="rId11" Type="http://schemas.openxmlformats.org/officeDocument/2006/relationships/customXml" Target="../ink/ink4.xml"/><Relationship Id="rId24" Type="http://schemas.openxmlformats.org/officeDocument/2006/relationships/image" Target="../media/image118.png"/><Relationship Id="rId5" Type="http://schemas.openxmlformats.org/officeDocument/2006/relationships/image" Target="../media/image106.png"/><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110.png"/><Relationship Id="rId19" Type="http://schemas.openxmlformats.org/officeDocument/2006/relationships/customXml" Target="../ink/ink8.xml"/><Relationship Id="rId4" Type="http://schemas.openxmlformats.org/officeDocument/2006/relationships/image" Target="../media/image105.png"/><Relationship Id="rId9" Type="http://schemas.openxmlformats.org/officeDocument/2006/relationships/image" Target="../media/image104.png"/><Relationship Id="rId14" Type="http://schemas.openxmlformats.org/officeDocument/2006/relationships/image" Target="../media/image113.png"/><Relationship Id="rId22"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customXml" Target="../ink/ink12.xml"/><Relationship Id="rId4" Type="http://schemas.openxmlformats.org/officeDocument/2006/relationships/image" Target="../media/image11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customXml" Target="../ink/ink21.xml"/><Relationship Id="rId26" Type="http://schemas.openxmlformats.org/officeDocument/2006/relationships/customXml" Target="../ink/ink25.xml"/><Relationship Id="rId39" Type="http://schemas.openxmlformats.org/officeDocument/2006/relationships/image" Target="../media/image140.png"/><Relationship Id="rId21" Type="http://schemas.openxmlformats.org/officeDocument/2006/relationships/image" Target="../media/image131.png"/><Relationship Id="rId34" Type="http://schemas.openxmlformats.org/officeDocument/2006/relationships/customXml" Target="../ink/ink29.xml"/><Relationship Id="rId42" Type="http://schemas.openxmlformats.org/officeDocument/2006/relationships/customXml" Target="../ink/ink33.xml"/><Relationship Id="rId47" Type="http://schemas.openxmlformats.org/officeDocument/2006/relationships/image" Target="../media/image144.png"/><Relationship Id="rId7" Type="http://schemas.openxmlformats.org/officeDocument/2006/relationships/image" Target="../media/image124.png"/><Relationship Id="rId2" Type="http://schemas.openxmlformats.org/officeDocument/2006/relationships/customXml" Target="../ink/ink13.xml"/><Relationship Id="rId16" Type="http://schemas.openxmlformats.org/officeDocument/2006/relationships/customXml" Target="../ink/ink20.xml"/><Relationship Id="rId29" Type="http://schemas.openxmlformats.org/officeDocument/2006/relationships/image" Target="../media/image135.png"/><Relationship Id="rId11" Type="http://schemas.openxmlformats.org/officeDocument/2006/relationships/image" Target="../media/image126.png"/><Relationship Id="rId24" Type="http://schemas.openxmlformats.org/officeDocument/2006/relationships/customXml" Target="../ink/ink24.xml"/><Relationship Id="rId32" Type="http://schemas.openxmlformats.org/officeDocument/2006/relationships/customXml" Target="../ink/ink28.xml"/><Relationship Id="rId37" Type="http://schemas.openxmlformats.org/officeDocument/2006/relationships/image" Target="../media/image139.png"/><Relationship Id="rId40" Type="http://schemas.openxmlformats.org/officeDocument/2006/relationships/customXml" Target="../ink/ink32.xml"/><Relationship Id="rId45" Type="http://schemas.openxmlformats.org/officeDocument/2006/relationships/image" Target="../media/image143.png"/><Relationship Id="rId5" Type="http://schemas.openxmlformats.org/officeDocument/2006/relationships/image" Target="../media/image123.png"/><Relationship Id="rId15" Type="http://schemas.openxmlformats.org/officeDocument/2006/relationships/image" Target="../media/image128.png"/><Relationship Id="rId23" Type="http://schemas.openxmlformats.org/officeDocument/2006/relationships/image" Target="../media/image132.png"/><Relationship Id="rId28" Type="http://schemas.openxmlformats.org/officeDocument/2006/relationships/customXml" Target="../ink/ink26.xml"/><Relationship Id="rId36" Type="http://schemas.openxmlformats.org/officeDocument/2006/relationships/customXml" Target="../ink/ink30.xml"/><Relationship Id="rId49" Type="http://schemas.openxmlformats.org/officeDocument/2006/relationships/image" Target="../media/image145.png"/><Relationship Id="rId10" Type="http://schemas.openxmlformats.org/officeDocument/2006/relationships/customXml" Target="../ink/ink17.xml"/><Relationship Id="rId19" Type="http://schemas.openxmlformats.org/officeDocument/2006/relationships/image" Target="../media/image130.png"/><Relationship Id="rId31" Type="http://schemas.openxmlformats.org/officeDocument/2006/relationships/image" Target="../media/image136.png"/><Relationship Id="rId44" Type="http://schemas.openxmlformats.org/officeDocument/2006/relationships/customXml" Target="../ink/ink34.xml"/><Relationship Id="rId4" Type="http://schemas.openxmlformats.org/officeDocument/2006/relationships/customXml" Target="../ink/ink14.xml"/><Relationship Id="rId9" Type="http://schemas.openxmlformats.org/officeDocument/2006/relationships/image" Target="../media/image125.png"/><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134.png"/><Relationship Id="rId30" Type="http://schemas.openxmlformats.org/officeDocument/2006/relationships/customXml" Target="../ink/ink27.xml"/><Relationship Id="rId35" Type="http://schemas.openxmlformats.org/officeDocument/2006/relationships/image" Target="../media/image138.png"/><Relationship Id="rId43" Type="http://schemas.openxmlformats.org/officeDocument/2006/relationships/image" Target="../media/image142.png"/><Relationship Id="rId48" Type="http://schemas.openxmlformats.org/officeDocument/2006/relationships/customXml" Target="../ink/ink36.xml"/><Relationship Id="rId8" Type="http://schemas.openxmlformats.org/officeDocument/2006/relationships/customXml" Target="../ink/ink16.xml"/><Relationship Id="rId3" Type="http://schemas.openxmlformats.org/officeDocument/2006/relationships/image" Target="../media/image122.png"/><Relationship Id="rId12" Type="http://schemas.openxmlformats.org/officeDocument/2006/relationships/customXml" Target="../ink/ink18.xml"/><Relationship Id="rId17" Type="http://schemas.openxmlformats.org/officeDocument/2006/relationships/image" Target="../media/image129.png"/><Relationship Id="rId25" Type="http://schemas.openxmlformats.org/officeDocument/2006/relationships/image" Target="../media/image133.png"/><Relationship Id="rId33" Type="http://schemas.openxmlformats.org/officeDocument/2006/relationships/image" Target="../media/image137.png"/><Relationship Id="rId38" Type="http://schemas.openxmlformats.org/officeDocument/2006/relationships/customXml" Target="../ink/ink31.xml"/><Relationship Id="rId46" Type="http://schemas.openxmlformats.org/officeDocument/2006/relationships/customXml" Target="../ink/ink35.xml"/><Relationship Id="rId20" Type="http://schemas.openxmlformats.org/officeDocument/2006/relationships/customXml" Target="../ink/ink22.xml"/><Relationship Id="rId41" Type="http://schemas.openxmlformats.org/officeDocument/2006/relationships/image" Target="../media/image141.png"/><Relationship Id="rId1" Type="http://schemas.openxmlformats.org/officeDocument/2006/relationships/slideLayout" Target="../slideLayouts/slideLayout16.xml"/><Relationship Id="rId6" Type="http://schemas.openxmlformats.org/officeDocument/2006/relationships/customXml" Target="../ink/ink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Computer%20Documents/J2SE%20jdk-1_5_0-doc/api/java/lang/CloneNotSupportedException.html" TargetMode="External"/><Relationship Id="rId2" Type="http://schemas.openxmlformats.org/officeDocument/2006/relationships/hyperlink" Target="../../../../Computer%20Documents/J2SE%20jdk-1_5_0-doc/api/java/lang/Object.html" TargetMode="Externa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3" Type="http://schemas.openxmlformats.org/officeDocument/2006/relationships/customXml" Target="../ink/ink37.xml"/><Relationship Id="rId18" Type="http://schemas.openxmlformats.org/officeDocument/2006/relationships/image" Target="../media/image154.png"/><Relationship Id="rId26" Type="http://schemas.openxmlformats.org/officeDocument/2006/relationships/image" Target="../media/image158.png"/><Relationship Id="rId39" Type="http://schemas.openxmlformats.org/officeDocument/2006/relationships/customXml" Target="../ink/ink50.xml"/><Relationship Id="rId21" Type="http://schemas.openxmlformats.org/officeDocument/2006/relationships/customXml" Target="../ink/ink41.xml"/><Relationship Id="rId34" Type="http://schemas.openxmlformats.org/officeDocument/2006/relationships/image" Target="../media/image162.png"/><Relationship Id="rId42" Type="http://schemas.openxmlformats.org/officeDocument/2006/relationships/image" Target="../media/image166.png"/><Relationship Id="rId47" Type="http://schemas.openxmlformats.org/officeDocument/2006/relationships/customXml" Target="../ink/ink54.xml"/><Relationship Id="rId50" Type="http://schemas.openxmlformats.org/officeDocument/2006/relationships/image" Target="../media/image170.png"/><Relationship Id="rId7" Type="http://schemas.openxmlformats.org/officeDocument/2006/relationships/hyperlink" Target="Code/Prototype/Main.java" TargetMode="External"/><Relationship Id="rId2" Type="http://schemas.openxmlformats.org/officeDocument/2006/relationships/notesSlide" Target="../notesSlides/notesSlide72.xml"/><Relationship Id="rId16" Type="http://schemas.openxmlformats.org/officeDocument/2006/relationships/image" Target="../media/image153.png"/><Relationship Id="rId29" Type="http://schemas.openxmlformats.org/officeDocument/2006/relationships/customXml" Target="../ink/ink45.xml"/><Relationship Id="rId11" Type="http://schemas.openxmlformats.org/officeDocument/2006/relationships/image" Target="../media/image149.png"/><Relationship Id="rId24" Type="http://schemas.openxmlformats.org/officeDocument/2006/relationships/image" Target="../media/image157.png"/><Relationship Id="rId32" Type="http://schemas.openxmlformats.org/officeDocument/2006/relationships/image" Target="../media/image161.png"/><Relationship Id="rId37" Type="http://schemas.openxmlformats.org/officeDocument/2006/relationships/customXml" Target="../ink/ink49.xml"/><Relationship Id="rId40" Type="http://schemas.openxmlformats.org/officeDocument/2006/relationships/image" Target="../media/image165.png"/><Relationship Id="rId45" Type="http://schemas.openxmlformats.org/officeDocument/2006/relationships/customXml" Target="../ink/ink53.xml"/><Relationship Id="rId5" Type="http://schemas.openxmlformats.org/officeDocument/2006/relationships/hyperlink" Target="Code/Prototype/MessageBox.java" TargetMode="External"/><Relationship Id="rId15" Type="http://schemas.openxmlformats.org/officeDocument/2006/relationships/customXml" Target="../ink/ink38.xml"/><Relationship Id="rId23" Type="http://schemas.openxmlformats.org/officeDocument/2006/relationships/customXml" Target="../ink/ink42.xml"/><Relationship Id="rId28" Type="http://schemas.openxmlformats.org/officeDocument/2006/relationships/image" Target="../media/image159.png"/><Relationship Id="rId36" Type="http://schemas.openxmlformats.org/officeDocument/2006/relationships/image" Target="../media/image163.png"/><Relationship Id="rId49" Type="http://schemas.openxmlformats.org/officeDocument/2006/relationships/customXml" Target="../ink/ink55.xml"/><Relationship Id="rId10" Type="http://schemas.openxmlformats.org/officeDocument/2006/relationships/image" Target="../media/image148.png"/><Relationship Id="rId19" Type="http://schemas.openxmlformats.org/officeDocument/2006/relationships/customXml" Target="../ink/ink40.xml"/><Relationship Id="rId31" Type="http://schemas.openxmlformats.org/officeDocument/2006/relationships/customXml" Target="../ink/ink46.xml"/><Relationship Id="rId44" Type="http://schemas.openxmlformats.org/officeDocument/2006/relationships/image" Target="../media/image167.png"/><Relationship Id="rId4" Type="http://schemas.openxmlformats.org/officeDocument/2006/relationships/hyperlink" Target="Code/Prototype/framework/Manager.java" TargetMode="External"/><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56.png"/><Relationship Id="rId27" Type="http://schemas.openxmlformats.org/officeDocument/2006/relationships/customXml" Target="../ink/ink44.xml"/><Relationship Id="rId30" Type="http://schemas.openxmlformats.org/officeDocument/2006/relationships/image" Target="../media/image160.png"/><Relationship Id="rId35" Type="http://schemas.openxmlformats.org/officeDocument/2006/relationships/customXml" Target="../ink/ink48.xml"/><Relationship Id="rId43" Type="http://schemas.openxmlformats.org/officeDocument/2006/relationships/customXml" Target="../ink/ink52.xml"/><Relationship Id="rId48" Type="http://schemas.openxmlformats.org/officeDocument/2006/relationships/image" Target="../media/image169.png"/><Relationship Id="rId8" Type="http://schemas.openxmlformats.org/officeDocument/2006/relationships/image" Target="../media/image146.png"/><Relationship Id="rId3" Type="http://schemas.openxmlformats.org/officeDocument/2006/relationships/hyperlink" Target="Code/Prototype/framework/Product.java" TargetMode="External"/><Relationship Id="rId12" Type="http://schemas.openxmlformats.org/officeDocument/2006/relationships/image" Target="../media/image150.png"/><Relationship Id="rId17" Type="http://schemas.openxmlformats.org/officeDocument/2006/relationships/customXml" Target="../ink/ink39.xml"/><Relationship Id="rId25" Type="http://schemas.openxmlformats.org/officeDocument/2006/relationships/customXml" Target="../ink/ink43.xml"/><Relationship Id="rId33" Type="http://schemas.openxmlformats.org/officeDocument/2006/relationships/customXml" Target="../ink/ink47.xml"/><Relationship Id="rId38" Type="http://schemas.openxmlformats.org/officeDocument/2006/relationships/image" Target="../media/image164.png"/><Relationship Id="rId46" Type="http://schemas.openxmlformats.org/officeDocument/2006/relationships/image" Target="../media/image168.png"/><Relationship Id="rId20" Type="http://schemas.openxmlformats.org/officeDocument/2006/relationships/image" Target="../media/image155.png"/><Relationship Id="rId41" Type="http://schemas.openxmlformats.org/officeDocument/2006/relationships/customXml" Target="../ink/ink51.xml"/><Relationship Id="rId1" Type="http://schemas.openxmlformats.org/officeDocument/2006/relationships/slideLayout" Target="../slideLayouts/slideLayout6.xml"/><Relationship Id="rId6" Type="http://schemas.openxmlformats.org/officeDocument/2006/relationships/hyperlink" Target="Code/Prototype/UnderlinePen.java" TargetMode="External"/></Relationships>
</file>

<file path=ppt/slides/_rels/slide12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Code/Prototype/framework/Product.java" TargetMode="External"/><Relationship Id="rId7" Type="http://schemas.openxmlformats.org/officeDocument/2006/relationships/hyperlink" Target="Code/Prototype/Main.java"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Code/Prototype/UnderlinePen.java" TargetMode="External"/><Relationship Id="rId5" Type="http://schemas.openxmlformats.org/officeDocument/2006/relationships/hyperlink" Target="Code/Prototype/MessageBox.java" TargetMode="External"/><Relationship Id="rId10" Type="http://schemas.openxmlformats.org/officeDocument/2006/relationships/image" Target="../media/image171.png"/><Relationship Id="rId4" Type="http://schemas.openxmlformats.org/officeDocument/2006/relationships/hyperlink" Target="Code/Prototype/framework/Manager.java" TargetMode="External"/><Relationship Id="rId9"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176.png"/><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135.xml.rels><?xml version="1.0" encoding="UTF-8" standalone="yes"?>
<Relationships xmlns="http://schemas.openxmlformats.org/package/2006/relationships"><Relationship Id="rId3" Type="http://schemas.openxmlformats.org/officeDocument/2006/relationships/hyperlink" Target="Code/Builder/Builder.java" TargetMode="External"/><Relationship Id="rId7" Type="http://schemas.openxmlformats.org/officeDocument/2006/relationships/hyperlink" Target="Code/Builder/Main.java" TargetMode="External"/><Relationship Id="rId2" Type="http://schemas.openxmlformats.org/officeDocument/2006/relationships/image" Target="../media/image176.png"/><Relationship Id="rId1" Type="http://schemas.openxmlformats.org/officeDocument/2006/relationships/slideLayout" Target="../slideLayouts/slideLayout6.xml"/><Relationship Id="rId6" Type="http://schemas.openxmlformats.org/officeDocument/2006/relationships/hyperlink" Target="Code/Builder/HTMLBuilder.java" TargetMode="External"/><Relationship Id="rId5" Type="http://schemas.openxmlformats.org/officeDocument/2006/relationships/hyperlink" Target="Code/Builder/TextBuilder.java" TargetMode="External"/><Relationship Id="rId4" Type="http://schemas.openxmlformats.org/officeDocument/2006/relationships/hyperlink" Target="Code/Builder/Director.java"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 Id="rId4" Type="http://schemas.openxmlformats.org/officeDocument/2006/relationships/image" Target="../media/image177.png"/></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 Id="rId4" Type="http://schemas.openxmlformats.org/officeDocument/2006/relationships/image" Target="../media/image182.wmf"/></Relationships>
</file>

<file path=ppt/slides/_rels/slide1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88.png"/><Relationship Id="rId5" Type="http://schemas.openxmlformats.org/officeDocument/2006/relationships/image" Target="../media/image187.emf"/><Relationship Id="rId4" Type="http://schemas.openxmlformats.org/officeDocument/2006/relationships/oleObject" Target="../embeddings/oleObject4.bin"/></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89.emf"/></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92.png"/><Relationship Id="rId4" Type="http://schemas.openxmlformats.org/officeDocument/2006/relationships/image" Target="../media/image191.emf"/></Relationships>
</file>

<file path=ppt/slides/_rels/slide1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8" Type="http://schemas.openxmlformats.org/officeDocument/2006/relationships/hyperlink" Target="Code/Abstract%20Factory/listfactory/ListLink.java" TargetMode="External"/><Relationship Id="rId3" Type="http://schemas.openxmlformats.org/officeDocument/2006/relationships/hyperlink" Target="Code/Abstract%20Factory/factory/Item.java" TargetMode="External"/><Relationship Id="rId7" Type="http://schemas.openxmlformats.org/officeDocument/2006/relationships/hyperlink" Target="Code/Abstract%20Factory/listfactory/ListFactory.java" TargetMode="External"/><Relationship Id="rId12" Type="http://schemas.openxmlformats.org/officeDocument/2006/relationships/image" Target="../media/image193.png"/><Relationship Id="rId2" Type="http://schemas.openxmlformats.org/officeDocument/2006/relationships/hyperlink" Target="Code/Abstract%20Factory/factory/Factory.java" TargetMode="External"/><Relationship Id="rId1" Type="http://schemas.openxmlformats.org/officeDocument/2006/relationships/slideLayout" Target="../slideLayouts/slideLayout6.xml"/><Relationship Id="rId6" Type="http://schemas.openxmlformats.org/officeDocument/2006/relationships/hyperlink" Target="Code/Abstract%20Factory/factory/Tray.java" TargetMode="External"/><Relationship Id="rId11" Type="http://schemas.openxmlformats.org/officeDocument/2006/relationships/hyperlink" Target="Code/Abstract%20Factory/Main.java" TargetMode="External"/><Relationship Id="rId5" Type="http://schemas.openxmlformats.org/officeDocument/2006/relationships/hyperlink" Target="Code/Abstract%20Factory/factory/Page.java" TargetMode="External"/><Relationship Id="rId10" Type="http://schemas.openxmlformats.org/officeDocument/2006/relationships/hyperlink" Target="Code/Abstract%20Factory/listfactory/ListTray.java" TargetMode="External"/><Relationship Id="rId4" Type="http://schemas.openxmlformats.org/officeDocument/2006/relationships/hyperlink" Target="Code/Abstract%20Factory/factory/Link.java" TargetMode="External"/><Relationship Id="rId9" Type="http://schemas.openxmlformats.org/officeDocument/2006/relationships/hyperlink" Target="Code/Abstract%20Factory/listfactory/ListPage.java" TargetMode="External"/></Relationships>
</file>

<file path=ppt/slides/_rels/slide152.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hyperlink" Target="Code/Abstract%20Factory/tablefactory/TableFactory.java" TargetMode="External"/><Relationship Id="rId7" Type="http://schemas.openxmlformats.org/officeDocument/2006/relationships/image" Target="../media/image194.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hyperlink" Target="Code/Abstract%20Factory/tablefactory/TableTray.java" TargetMode="External"/><Relationship Id="rId5" Type="http://schemas.openxmlformats.org/officeDocument/2006/relationships/hyperlink" Target="Code/Abstract%20Factory/tablefactory/TablePage.java" TargetMode="External"/><Relationship Id="rId4" Type="http://schemas.openxmlformats.org/officeDocument/2006/relationships/hyperlink" Target="Code/Abstract%20Factory/tablefactory/TableLink.java"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97.png"/></Relationships>
</file>

<file path=ppt/slides/_rels/slide15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Code/AbstractFactory%20&#31034;&#20363;%20.mht" TargetMode="External"/><Relationship Id="rId1" Type="http://schemas.openxmlformats.org/officeDocument/2006/relationships/slideLayout" Target="../slideLayouts/slideLayout6.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5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6.w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04.png"/></Relationships>
</file>

<file path=ppt/slides/_rels/slide1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207.jpg"/><Relationship Id="rId4" Type="http://schemas.openxmlformats.org/officeDocument/2006/relationships/image" Target="../media/image206.jpg"/></Relationships>
</file>

<file path=ppt/slides/_rels/slide169.xml.rels><?xml version="1.0" encoding="UTF-8" standalone="yes"?>
<Relationships xmlns="http://schemas.openxmlformats.org/package/2006/relationships"><Relationship Id="rId8" Type="http://schemas.openxmlformats.org/officeDocument/2006/relationships/image" Target="../media/image209.jpeg"/><Relationship Id="rId3" Type="http://schemas.openxmlformats.org/officeDocument/2006/relationships/hyperlink" Target="../../../../Computer%20Documents/J2SE%20jdk-1_5_0-doc/api/java/lang/Object.html" TargetMode="External"/><Relationship Id="rId7" Type="http://schemas.openxmlformats.org/officeDocument/2006/relationships/image" Target="../media/image208.jpe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hyperlink" Target="../../../../Computer%20Documents/J2SE%20jdk-1_5_0-doc/api/java/awt/Panel.html" TargetMode="External"/><Relationship Id="rId5" Type="http://schemas.openxmlformats.org/officeDocument/2006/relationships/hyperlink" Target="../../../../Computer%20Documents/J2SE%20jdk-1_5_0-doc/api/java/awt/Container.html" TargetMode="External"/><Relationship Id="rId4" Type="http://schemas.openxmlformats.org/officeDocument/2006/relationships/hyperlink" Target="../../../../Computer%20Documents/J2SE%20jdk-1_5_0-doc/api/java/awt/Component.html" TargetMode="External"/><Relationship Id="rId9" Type="http://schemas.openxmlformats.org/officeDocument/2006/relationships/image" Target="../media/image2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12.png"/><Relationship Id="rId4" Type="http://schemas.openxmlformats.org/officeDocument/2006/relationships/image" Target="../media/image211.png"/></Relationships>
</file>

<file path=ppt/slides/_rels/slide17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hyperlink" Target="Code/Bridge/CountDisplay.java" TargetMode="External"/><Relationship Id="rId7" Type="http://schemas.openxmlformats.org/officeDocument/2006/relationships/image" Target="../media/image214.png"/><Relationship Id="rId2" Type="http://schemas.openxmlformats.org/officeDocument/2006/relationships/hyperlink" Target="Code/Bridge/Display.java" TargetMode="External"/><Relationship Id="rId1" Type="http://schemas.openxmlformats.org/officeDocument/2006/relationships/slideLayout" Target="../slideLayouts/slideLayout18.xml"/><Relationship Id="rId6" Type="http://schemas.openxmlformats.org/officeDocument/2006/relationships/hyperlink" Target="Code/Bridge/Main.java" TargetMode="External"/><Relationship Id="rId5" Type="http://schemas.openxmlformats.org/officeDocument/2006/relationships/hyperlink" Target="Code/Bridge/StringDisplayImpl.java" TargetMode="External"/><Relationship Id="rId4" Type="http://schemas.openxmlformats.org/officeDocument/2006/relationships/hyperlink" Target="Code/Bridge/DisplayImpl.java" TargetMode="External"/></Relationships>
</file>

<file path=ppt/slides/_rels/slide17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00.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14.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17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06.xml"/><Relationship Id="rId1" Type="http://schemas.openxmlformats.org/officeDocument/2006/relationships/slideLayout" Target="../slideLayouts/slideLayout6.xml"/><Relationship Id="rId5" Type="http://schemas.openxmlformats.org/officeDocument/2006/relationships/image" Target="../media/image239.png"/><Relationship Id="rId4" Type="http://schemas.openxmlformats.org/officeDocument/2006/relationships/image" Target="../media/image238.png"/></Relationships>
</file>

<file path=ppt/slides/_rels/slide18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8" Type="http://schemas.openxmlformats.org/officeDocument/2006/relationships/hyperlink" Target="Code/Decorator/Main.java" TargetMode="External"/><Relationship Id="rId3" Type="http://schemas.openxmlformats.org/officeDocument/2006/relationships/hyperlink" Target="Code/Decorator/Display.java" TargetMode="External"/><Relationship Id="rId7" Type="http://schemas.openxmlformats.org/officeDocument/2006/relationships/hyperlink" Target="Code/Decorator/FullBorder.java" TargetMode="External"/><Relationship Id="rId2" Type="http://schemas.openxmlformats.org/officeDocument/2006/relationships/notesSlide" Target="../notesSlides/notesSlide113.xml"/><Relationship Id="rId1" Type="http://schemas.openxmlformats.org/officeDocument/2006/relationships/slideLayout" Target="../slideLayouts/slideLayout18.xml"/><Relationship Id="rId6" Type="http://schemas.openxmlformats.org/officeDocument/2006/relationships/hyperlink" Target="Code/Decorator/SideBorder.java" TargetMode="External"/><Relationship Id="rId5" Type="http://schemas.openxmlformats.org/officeDocument/2006/relationships/hyperlink" Target="Code/Decorator/Border.java" TargetMode="External"/><Relationship Id="rId10" Type="http://schemas.openxmlformats.org/officeDocument/2006/relationships/image" Target="../media/image244.png"/><Relationship Id="rId4" Type="http://schemas.openxmlformats.org/officeDocument/2006/relationships/hyperlink" Target="Code/Decorator/StringDisplay.java" TargetMode="External"/><Relationship Id="rId9" Type="http://schemas.openxmlformats.org/officeDocument/2006/relationships/image" Target="../media/image243.png"/></Relationships>
</file>

<file path=ppt/slides/_rels/slide193.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114.xml"/><Relationship Id="rId1" Type="http://schemas.openxmlformats.org/officeDocument/2006/relationships/slideLayout" Target="../slideLayouts/slideLayout18.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9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25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254.png"/></Relationships>
</file>

<file path=ppt/slides/_rels/slide19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6.xml"/><Relationship Id="rId4" Type="http://schemas.openxmlformats.org/officeDocument/2006/relationships/image" Target="../media/image257.png"/></Relationships>
</file>

<file path=ppt/slides/_rels/slide198.x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mailto:wangbz@xmu.edu.c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2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60.wmf"/><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image" Target="../media/image262.png"/><Relationship Id="rId4" Type="http://schemas.openxmlformats.org/officeDocument/2006/relationships/image" Target="../media/image261.png"/></Relationships>
</file>

<file path=ppt/slides/_rels/slide20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266.png"/><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0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jpeg"/><Relationship Id="rId1" Type="http://schemas.openxmlformats.org/officeDocument/2006/relationships/slideLayout" Target="../slideLayouts/slideLayout6.xml"/><Relationship Id="rId4" Type="http://schemas.openxmlformats.org/officeDocument/2006/relationships/image" Target="../media/image269.emf"/></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hyperlink" Target="code/State/SafeFrame.java" TargetMode="External"/><Relationship Id="rId7" Type="http://schemas.openxmlformats.org/officeDocument/2006/relationships/hyperlink" Target="code/State/Main.java" TargetMode="External"/><Relationship Id="rId2" Type="http://schemas.openxmlformats.org/officeDocument/2006/relationships/hyperlink" Target="code/State/Context.java" TargetMode="External"/><Relationship Id="rId1" Type="http://schemas.openxmlformats.org/officeDocument/2006/relationships/slideLayout" Target="../slideLayouts/slideLayout19.xml"/><Relationship Id="rId6" Type="http://schemas.openxmlformats.org/officeDocument/2006/relationships/hyperlink" Target="code/State/NightState.java" TargetMode="External"/><Relationship Id="rId5" Type="http://schemas.openxmlformats.org/officeDocument/2006/relationships/hyperlink" Target="code/State/DayState.java" TargetMode="External"/><Relationship Id="rId4" Type="http://schemas.openxmlformats.org/officeDocument/2006/relationships/hyperlink" Target="code/State/State.java"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9.xml"/><Relationship Id="rId5" Type="http://schemas.openxmlformats.org/officeDocument/2006/relationships/image" Target="../media/image273.png"/><Relationship Id="rId4" Type="http://schemas.openxmlformats.org/officeDocument/2006/relationships/image" Target="../media/image272.png"/></Relationships>
</file>

<file path=ppt/slides/_rels/slide213.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notesSlide" Target="../notesSlides/notesSlide123.xml"/><Relationship Id="rId1" Type="http://schemas.openxmlformats.org/officeDocument/2006/relationships/slideLayout" Target="../slideLayouts/slideLayout19.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1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emf"/><Relationship Id="rId1" Type="http://schemas.openxmlformats.org/officeDocument/2006/relationships/slideLayout" Target="../slideLayouts/slideLayout19.xml"/></Relationships>
</file>

<file path=ppt/slides/_rels/slide215.x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6.xml"/><Relationship Id="rId5" Type="http://schemas.openxmlformats.org/officeDocument/2006/relationships/image" Target="../media/image286.png"/><Relationship Id="rId4" Type="http://schemas.openxmlformats.org/officeDocument/2006/relationships/image" Target="../media/image285.png"/></Relationships>
</file>

<file path=ppt/slides/_rels/slide21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289.png"/><Relationship Id="rId5" Type="http://schemas.openxmlformats.org/officeDocument/2006/relationships/image" Target="../media/image287.wmf"/><Relationship Id="rId4" Type="http://schemas.openxmlformats.org/officeDocument/2006/relationships/oleObject" Target="../embeddings/oleObject7.bin"/></Relationships>
</file>

<file path=ppt/slides/_rels/slide21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287.wmf"/><Relationship Id="rId4" Type="http://schemas.openxmlformats.org/officeDocument/2006/relationships/oleObject" Target="../embeddings/oleObject7.bin"/></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6.xml"/><Relationship Id="rId1" Type="http://schemas.openxmlformats.org/officeDocument/2006/relationships/vmlDrawing" Target="../drawings/vmlDrawing9.vml"/><Relationship Id="rId4" Type="http://schemas.openxmlformats.org/officeDocument/2006/relationships/image" Target="../media/image29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hyperlink" Target="Code/Observer/RandomNumberGenerator.java" TargetMode="External"/><Relationship Id="rId7" Type="http://schemas.openxmlformats.org/officeDocument/2006/relationships/hyperlink" Target="Code/Observer/Main.java" TargetMode="External"/><Relationship Id="rId2" Type="http://schemas.openxmlformats.org/officeDocument/2006/relationships/hyperlink" Target="Code/Observer/NumberGenerator.java" TargetMode="External"/><Relationship Id="rId1" Type="http://schemas.openxmlformats.org/officeDocument/2006/relationships/slideLayout" Target="../slideLayouts/slideLayout16.xml"/><Relationship Id="rId6" Type="http://schemas.openxmlformats.org/officeDocument/2006/relationships/hyperlink" Target="Code/Observer/GraphObserver.java" TargetMode="External"/><Relationship Id="rId5" Type="http://schemas.openxmlformats.org/officeDocument/2006/relationships/hyperlink" Target="Code/Observer/DigitObserver.java" TargetMode="External"/><Relationship Id="rId4" Type="http://schemas.openxmlformats.org/officeDocument/2006/relationships/hyperlink" Target="Code/Observer/Observer.java" TargetMode="External"/><Relationship Id="rId9" Type="http://schemas.openxmlformats.org/officeDocument/2006/relationships/image" Target="../media/image293.png"/></Relationships>
</file>

<file path=ppt/slides/_rels/slide227.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95.png"/><Relationship Id="rId7" Type="http://schemas.openxmlformats.org/officeDocument/2006/relationships/image" Target="../media/image299.png"/><Relationship Id="rId2" Type="http://schemas.openxmlformats.org/officeDocument/2006/relationships/image" Target="../media/image294.png"/><Relationship Id="rId1" Type="http://schemas.openxmlformats.org/officeDocument/2006/relationships/slideLayout" Target="../slideLayouts/slideLayout16.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6.xml"/><Relationship Id="rId6" Type="http://schemas.openxmlformats.org/officeDocument/2006/relationships/image" Target="../media/image291.png"/><Relationship Id="rId5" Type="http://schemas.openxmlformats.org/officeDocument/2006/relationships/image" Target="../media/image303.png"/><Relationship Id="rId4" Type="http://schemas.openxmlformats.org/officeDocument/2006/relationships/image" Target="../media/image30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6.xml"/><Relationship Id="rId4" Type="http://schemas.openxmlformats.org/officeDocument/2006/relationships/image" Target="../media/image306.w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29.xml"/><Relationship Id="rId1" Type="http://schemas.openxmlformats.org/officeDocument/2006/relationships/slideLayout" Target="../slideLayouts/slideLayout6.xml"/><Relationship Id="rId5" Type="http://schemas.openxmlformats.org/officeDocument/2006/relationships/image" Target="../media/image308.png"/><Relationship Id="rId4" Type="http://schemas.openxmlformats.org/officeDocument/2006/relationships/image" Target="../media/image69.png"/></Relationships>
</file>

<file path=ppt/slides/_rels/slide2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0.xml"/><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9.png"/></Relationships>
</file>

<file path=ppt/slides/_rels/slide235.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312.emf"/><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8" Type="http://schemas.openxmlformats.org/officeDocument/2006/relationships/hyperlink" Target="Code/ChainOfResponsibility/SpecialSupport.java" TargetMode="External"/><Relationship Id="rId3" Type="http://schemas.openxmlformats.org/officeDocument/2006/relationships/hyperlink" Target="Code/ChainOfResponsibility/Trouble.java" TargetMode="External"/><Relationship Id="rId7" Type="http://schemas.openxmlformats.org/officeDocument/2006/relationships/hyperlink" Target="Code/ChainOfResponsibility/OddSupport.java" TargetMode="External"/><Relationship Id="rId2" Type="http://schemas.openxmlformats.org/officeDocument/2006/relationships/image" Target="../media/image313.png"/><Relationship Id="rId1" Type="http://schemas.openxmlformats.org/officeDocument/2006/relationships/slideLayout" Target="../slideLayouts/slideLayout8.xml"/><Relationship Id="rId6" Type="http://schemas.openxmlformats.org/officeDocument/2006/relationships/hyperlink" Target="Code/ChainOfResponsibility/LimitSupport.java" TargetMode="External"/><Relationship Id="rId5" Type="http://schemas.openxmlformats.org/officeDocument/2006/relationships/hyperlink" Target="Code/ChainOfResponsibility/NoSupport.java" TargetMode="External"/><Relationship Id="rId4" Type="http://schemas.openxmlformats.org/officeDocument/2006/relationships/hyperlink" Target="Code/ChainOfResponsibility/Support.java" TargetMode="External"/><Relationship Id="rId9" Type="http://schemas.openxmlformats.org/officeDocument/2006/relationships/hyperlink" Target="Code/ChainOfResponsibility/Main.jav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8.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24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8.xml"/><Relationship Id="rId4" Type="http://schemas.openxmlformats.org/officeDocument/2006/relationships/image" Target="../media/image312.emf"/></Relationships>
</file>

<file path=ppt/slides/_rels/slide24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emf"/><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323.emf"/></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hyperlink" Target="Code/Facade/pagemaker/Database.java" TargetMode="External"/><Relationship Id="rId7" Type="http://schemas.openxmlformats.org/officeDocument/2006/relationships/hyperlink" Target="Code/Facade/maildata.txt" TargetMode="External"/><Relationship Id="rId2" Type="http://schemas.openxmlformats.org/officeDocument/2006/relationships/image" Target="../media/image324.png"/><Relationship Id="rId1" Type="http://schemas.openxmlformats.org/officeDocument/2006/relationships/slideLayout" Target="../slideLayouts/slideLayout6.xml"/><Relationship Id="rId6" Type="http://schemas.openxmlformats.org/officeDocument/2006/relationships/hyperlink" Target="Code/Facade/Main.java" TargetMode="External"/><Relationship Id="rId5" Type="http://schemas.openxmlformats.org/officeDocument/2006/relationships/hyperlink" Target="Code/Facade/pagemaker/PageMaker.java" TargetMode="External"/><Relationship Id="rId4" Type="http://schemas.openxmlformats.org/officeDocument/2006/relationships/hyperlink" Target="Code/Facade/pagemaker/HtmlWriter.java" TargetMode="External"/><Relationship Id="rId9" Type="http://schemas.openxmlformats.org/officeDocument/2006/relationships/image" Target="../media/image3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image" Target="../media/image327.png"/><Relationship Id="rId1" Type="http://schemas.openxmlformats.org/officeDocument/2006/relationships/slideLayout" Target="../slideLayouts/slideLayout6.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5.png"/><Relationship Id="rId2" Type="http://schemas.openxmlformats.org/officeDocument/2006/relationships/vmlDrawing" Target="../drawings/vmlDrawing11.vml"/><Relationship Id="rId1" Type="http://schemas.openxmlformats.org/officeDocument/2006/relationships/themeOverride" Target="../theme/themeOverride3.xml"/><Relationship Id="rId6" Type="http://schemas.openxmlformats.org/officeDocument/2006/relationships/image" Target="../media/image334.emf"/><Relationship Id="rId5" Type="http://schemas.openxmlformats.org/officeDocument/2006/relationships/image" Target="../media/image333.emf"/><Relationship Id="rId4" Type="http://schemas.openxmlformats.org/officeDocument/2006/relationships/oleObject" Target="../embeddings/oleObject10.bin"/></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336.emf"/><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337.emf"/><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338.wmf"/><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hyperlink" Target="https://www.oracle.com/technical-resources/articles/javase/application-design-with-mvc.html" TargetMode="External"/><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8" Type="http://schemas.openxmlformats.org/officeDocument/2006/relationships/image" Target="../media/image280.emf"/><Relationship Id="rId3" Type="http://schemas.openxmlformats.org/officeDocument/2006/relationships/notesSlide" Target="../notesSlides/notesSlide133.xml"/><Relationship Id="rId7" Type="http://schemas.openxmlformats.org/officeDocument/2006/relationships/image" Target="../media/image291.png"/><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312.emf"/><Relationship Id="rId5" Type="http://schemas.openxmlformats.org/officeDocument/2006/relationships/image" Target="../media/image323.emf"/><Relationship Id="rId4"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4.xml"/><Relationship Id="rId1" Type="http://schemas.openxmlformats.org/officeDocument/2006/relationships/slideLayout" Target="../slideLayouts/slideLayout6.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26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35.xml"/><Relationship Id="rId1" Type="http://schemas.openxmlformats.org/officeDocument/2006/relationships/slideLayout" Target="../slideLayouts/slideLayout6.xml"/><Relationship Id="rId5" Type="http://schemas.openxmlformats.org/officeDocument/2006/relationships/image" Target="../media/image343.png"/><Relationship Id="rId4" Type="http://schemas.openxmlformats.org/officeDocument/2006/relationships/image" Target="../media/image69.png"/></Relationships>
</file>

<file path=ppt/slides/_rels/slide262.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264.xml.rels><?xml version="1.0" encoding="UTF-8" standalone="yes"?>
<Relationships xmlns="http://schemas.openxmlformats.org/package/2006/relationships"><Relationship Id="rId3" Type="http://schemas.openxmlformats.org/officeDocument/2006/relationships/hyperlink" Target="Code/Proxy/Printable.java" TargetMode="External"/><Relationship Id="rId2" Type="http://schemas.openxmlformats.org/officeDocument/2006/relationships/image" Target="../media/image346.png"/><Relationship Id="rId1" Type="http://schemas.openxmlformats.org/officeDocument/2006/relationships/slideLayout" Target="../slideLayouts/slideLayout16.xml"/><Relationship Id="rId6" Type="http://schemas.openxmlformats.org/officeDocument/2006/relationships/hyperlink" Target="Code/Proxy/Main.java" TargetMode="External"/><Relationship Id="rId5" Type="http://schemas.openxmlformats.org/officeDocument/2006/relationships/hyperlink" Target="Code/Proxy/PrinterProxy.java" TargetMode="External"/><Relationship Id="rId4" Type="http://schemas.openxmlformats.org/officeDocument/2006/relationships/hyperlink" Target="Code/Proxy/Printer.java"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16.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49.png"/></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352.wmf"/><Relationship Id="rId4" Type="http://schemas.openxmlformats.org/officeDocument/2006/relationships/oleObject" Target="../embeddings/oleObject11.bin"/></Relationships>
</file>

<file path=ppt/slides/_rels/slide267.xml.rels><?xml version="1.0" encoding="UTF-8" standalone="yes"?>
<Relationships xmlns="http://schemas.openxmlformats.org/package/2006/relationships"><Relationship Id="rId2" Type="http://schemas.openxmlformats.org/officeDocument/2006/relationships/image" Target="../media/image353.wmf"/><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3" Type="http://schemas.openxmlformats.org/officeDocument/2006/relationships/image" Target="../media/image354.e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image" Target="../media/image358.wmf"/><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6.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7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9.png"/><Relationship Id="rId1" Type="http://schemas.openxmlformats.org/officeDocument/2006/relationships/slideLayout" Target="../slideLayouts/slideLayout6.xml"/><Relationship Id="rId5" Type="http://schemas.openxmlformats.org/officeDocument/2006/relationships/image" Target="../media/image363.png"/><Relationship Id="rId4" Type="http://schemas.openxmlformats.org/officeDocument/2006/relationships/image" Target="../media/image362.png"/></Relationships>
</file>

<file path=ppt/slides/_rels/slide279.xml.rels><?xml version="1.0" encoding="UTF-8" standalone="yes"?>
<Relationships xmlns="http://schemas.openxmlformats.org/package/2006/relationships"><Relationship Id="rId8" Type="http://schemas.openxmlformats.org/officeDocument/2006/relationships/hyperlink" Target="Code/Strategy/Player.java" TargetMode="External"/><Relationship Id="rId3" Type="http://schemas.openxmlformats.org/officeDocument/2006/relationships/image" Target="../media/image364.png"/><Relationship Id="rId7" Type="http://schemas.openxmlformats.org/officeDocument/2006/relationships/hyperlink" Target="Code/Strategy/ProbStrategy.java" TargetMode="External"/><Relationship Id="rId2" Type="http://schemas.openxmlformats.org/officeDocument/2006/relationships/notesSlide" Target="../notesSlides/notesSlide141.xml"/><Relationship Id="rId1" Type="http://schemas.openxmlformats.org/officeDocument/2006/relationships/slideLayout" Target="../slideLayouts/slideLayout16.xml"/><Relationship Id="rId6" Type="http://schemas.openxmlformats.org/officeDocument/2006/relationships/hyperlink" Target="Code/Strategy/WinningStrategy.java" TargetMode="External"/><Relationship Id="rId5" Type="http://schemas.openxmlformats.org/officeDocument/2006/relationships/hyperlink" Target="Code/Strategy/Strategy.java" TargetMode="External"/><Relationship Id="rId4" Type="http://schemas.openxmlformats.org/officeDocument/2006/relationships/hyperlink" Target="Code/Strategy/Hand.java" TargetMode="External"/><Relationship Id="rId9" Type="http://schemas.openxmlformats.org/officeDocument/2006/relationships/hyperlink" Target="Code/Strategy/Main.jav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16.xml"/></Relationships>
</file>

<file path=ppt/slides/_rels/slide28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16.xml"/><Relationship Id="rId4" Type="http://schemas.openxmlformats.org/officeDocument/2006/relationships/image" Target="../media/image369.png"/></Relationships>
</file>

<file path=ppt/slides/_rels/slide282.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70.png"/><Relationship Id="rId1" Type="http://schemas.openxmlformats.org/officeDocument/2006/relationships/slideLayout" Target="../slideLayouts/slideLayout1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372.emf"/><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image" Target="../media/image373.emf"/><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oleObject" Target="../embeddings/oleObject2.bin"/></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375.png"/></Relationships>
</file>

<file path=ppt/slides/_rels/slide292.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hyperlink" Target="Code/Composite/Entry.java" TargetMode="External"/><Relationship Id="rId7" Type="http://schemas.openxmlformats.org/officeDocument/2006/relationships/hyperlink" Target="Code/Composite/Main.java" TargetMode="External"/><Relationship Id="rId2" Type="http://schemas.openxmlformats.org/officeDocument/2006/relationships/notesSlide" Target="../notesSlides/notesSlide145.xml"/><Relationship Id="rId1" Type="http://schemas.openxmlformats.org/officeDocument/2006/relationships/slideLayout" Target="../slideLayouts/slideLayout18.xml"/><Relationship Id="rId6" Type="http://schemas.openxmlformats.org/officeDocument/2006/relationships/hyperlink" Target="Code/Composite/FileTreatmentException.java" TargetMode="External"/><Relationship Id="rId5" Type="http://schemas.openxmlformats.org/officeDocument/2006/relationships/hyperlink" Target="Code/Composite/Directory.java" TargetMode="External"/><Relationship Id="rId4" Type="http://schemas.openxmlformats.org/officeDocument/2006/relationships/hyperlink" Target="Code/Composite/File.java" TargetMode="External"/></Relationships>
</file>

<file path=ppt/slides/_rels/slide29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46.xml"/><Relationship Id="rId1" Type="http://schemas.openxmlformats.org/officeDocument/2006/relationships/slideLayout" Target="../slideLayouts/slideLayout18.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295.xml.rels><?xml version="1.0" encoding="UTF-8" standalone="yes"?>
<Relationships xmlns="http://schemas.openxmlformats.org/package/2006/relationships"><Relationship Id="rId2" Type="http://schemas.openxmlformats.org/officeDocument/2006/relationships/image" Target="../media/image382.wmf"/><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386.emf"/><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3" Type="http://schemas.openxmlformats.org/officeDocument/2006/relationships/hyperlink" Target="Code/Memento/game/Gamer.java" TargetMode="External"/><Relationship Id="rId2" Type="http://schemas.openxmlformats.org/officeDocument/2006/relationships/hyperlink" Target="Code/Memento/game/Memento.java" TargetMode="External"/><Relationship Id="rId1" Type="http://schemas.openxmlformats.org/officeDocument/2006/relationships/slideLayout" Target="../slideLayouts/slideLayout18.xml"/><Relationship Id="rId5" Type="http://schemas.openxmlformats.org/officeDocument/2006/relationships/image" Target="../media/image389.png"/><Relationship Id="rId4" Type="http://schemas.openxmlformats.org/officeDocument/2006/relationships/hyperlink" Target="Code/Memento/Main.java" TargetMode="External"/></Relationships>
</file>

<file path=ppt/slides/_rels/slide305.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18.xml"/><Relationship Id="rId5" Type="http://schemas.openxmlformats.org/officeDocument/2006/relationships/image" Target="../media/image393.png"/><Relationship Id="rId4" Type="http://schemas.openxmlformats.org/officeDocument/2006/relationships/image" Target="../media/image392.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0.xml"/><Relationship Id="rId1" Type="http://schemas.openxmlformats.org/officeDocument/2006/relationships/slideLayout" Target="../slideLayouts/slideLayout6.xml"/><Relationship Id="rId6" Type="http://schemas.openxmlformats.org/officeDocument/2006/relationships/image" Target="../media/image397.png"/><Relationship Id="rId5" Type="http://schemas.openxmlformats.org/officeDocument/2006/relationships/image" Target="../media/image396.png"/><Relationship Id="rId4" Type="http://schemas.openxmlformats.org/officeDocument/2006/relationships/image" Target="../media/image395.png"/></Relationships>
</file>

<file path=ppt/slides/_rels/slide3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1.xml"/><Relationship Id="rId1" Type="http://schemas.openxmlformats.org/officeDocument/2006/relationships/slideLayout" Target="../slideLayouts/slideLayout6.xml"/><Relationship Id="rId5" Type="http://schemas.openxmlformats.org/officeDocument/2006/relationships/image" Target="../media/image382.wmf"/><Relationship Id="rId4" Type="http://schemas.openxmlformats.org/officeDocument/2006/relationships/image" Target="../media/image398.png"/></Relationships>
</file>

<file path=ppt/slides/_rels/slide3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2.xml"/><Relationship Id="rId1" Type="http://schemas.openxmlformats.org/officeDocument/2006/relationships/slideLayout" Target="../slideLayouts/slideLayout6.xml"/><Relationship Id="rId5" Type="http://schemas.openxmlformats.org/officeDocument/2006/relationships/image" Target="../media/image400.png"/><Relationship Id="rId4" Type="http://schemas.openxmlformats.org/officeDocument/2006/relationships/image" Target="../media/image399.png"/></Relationships>
</file>

<file path=ppt/slides/_rels/slide313.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oleObject" Target="../embeddings/oleObject17.bin"/><Relationship Id="rId3" Type="http://schemas.openxmlformats.org/officeDocument/2006/relationships/notesSlide" Target="../notesSlides/notesSlide153.xml"/><Relationship Id="rId7" Type="http://schemas.openxmlformats.org/officeDocument/2006/relationships/oleObject" Target="../embeddings/oleObject14.bin"/><Relationship Id="rId12" Type="http://schemas.openxmlformats.org/officeDocument/2006/relationships/image" Target="../media/image402.emf"/><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oleObject" Target="../embeddings/oleObject13.bin"/><Relationship Id="rId11" Type="http://schemas.openxmlformats.org/officeDocument/2006/relationships/oleObject" Target="../embeddings/oleObject16.bin"/><Relationship Id="rId5" Type="http://schemas.openxmlformats.org/officeDocument/2006/relationships/image" Target="../media/image401.wmf"/><Relationship Id="rId10" Type="http://schemas.openxmlformats.org/officeDocument/2006/relationships/image" Target="../media/image405.jpeg"/><Relationship Id="rId4" Type="http://schemas.openxmlformats.org/officeDocument/2006/relationships/oleObject" Target="../embeddings/oleObject12.bin"/><Relationship Id="rId9" Type="http://schemas.openxmlformats.org/officeDocument/2006/relationships/image" Target="../media/image404.jpeg"/><Relationship Id="rId14" Type="http://schemas.openxmlformats.org/officeDocument/2006/relationships/image" Target="../media/image403.emf"/></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8" Type="http://schemas.openxmlformats.org/officeDocument/2006/relationships/hyperlink" Target="Code/Mediator/ColleagueCheckbox.java" TargetMode="External"/><Relationship Id="rId3" Type="http://schemas.openxmlformats.org/officeDocument/2006/relationships/image" Target="../media/image406.png"/><Relationship Id="rId7" Type="http://schemas.openxmlformats.org/officeDocument/2006/relationships/hyperlink" Target="Code/Mediator/ColleagueTextField.java" TargetMode="External"/><Relationship Id="rId12" Type="http://schemas.openxmlformats.org/officeDocument/2006/relationships/image" Target="../media/image408.png"/><Relationship Id="rId2" Type="http://schemas.openxmlformats.org/officeDocument/2006/relationships/notesSlide" Target="../notesSlides/notesSlide154.xml"/><Relationship Id="rId1" Type="http://schemas.openxmlformats.org/officeDocument/2006/relationships/slideLayout" Target="../slideLayouts/slideLayout6.xml"/><Relationship Id="rId6" Type="http://schemas.openxmlformats.org/officeDocument/2006/relationships/hyperlink" Target="Code/Mediator/ColleagueButton.java" TargetMode="External"/><Relationship Id="rId11" Type="http://schemas.openxmlformats.org/officeDocument/2006/relationships/image" Target="../media/image407.png"/><Relationship Id="rId5" Type="http://schemas.openxmlformats.org/officeDocument/2006/relationships/hyperlink" Target="Code/Mediator/Colleague.java" TargetMode="External"/><Relationship Id="rId10" Type="http://schemas.openxmlformats.org/officeDocument/2006/relationships/hyperlink" Target="Code/Mediator/Main.java" TargetMode="External"/><Relationship Id="rId4" Type="http://schemas.openxmlformats.org/officeDocument/2006/relationships/hyperlink" Target="Code/Mediator/Mediator.java" TargetMode="External"/><Relationship Id="rId9" Type="http://schemas.openxmlformats.org/officeDocument/2006/relationships/hyperlink" Target="Code/Mediator/LoginFrame.java" TargetMode="External"/></Relationships>
</file>

<file path=ppt/slides/_rels/slide317.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410.png"/><Relationship Id="rId7" Type="http://schemas.openxmlformats.org/officeDocument/2006/relationships/image" Target="../media/image414.png"/><Relationship Id="rId2" Type="http://schemas.openxmlformats.org/officeDocument/2006/relationships/image" Target="../media/image409.png"/><Relationship Id="rId1" Type="http://schemas.openxmlformats.org/officeDocument/2006/relationships/slideLayout" Target="../slideLayouts/slideLayout6.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318.xml.rels><?xml version="1.0" encoding="UTF-8" standalone="yes"?>
<Relationships xmlns="http://schemas.openxmlformats.org/package/2006/relationships"><Relationship Id="rId2" Type="http://schemas.openxmlformats.org/officeDocument/2006/relationships/image" Target="../media/image416.emf"/><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6.xml"/><Relationship Id="rId4" Type="http://schemas.openxmlformats.org/officeDocument/2006/relationships/image" Target="../media/image419.png"/></Relationships>
</file>

<file path=ppt/slides/_rels/slide32.xml.rels><?xml version="1.0" encoding="UTF-8" standalone="yes"?>
<Relationships xmlns="http://schemas.openxmlformats.org/package/2006/relationships"><Relationship Id="rId2" Type="http://schemas.openxmlformats.org/officeDocument/2006/relationships/hyperlink" Target="http://www.jdon.com/designpatterns/decorator.htm" TargetMode="Externa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3" Type="http://schemas.openxmlformats.org/officeDocument/2006/relationships/hyperlink" Target="code/Flyweight/BigCharFactory.java" TargetMode="External"/><Relationship Id="rId2" Type="http://schemas.openxmlformats.org/officeDocument/2006/relationships/hyperlink" Target="code/Flyweight/BigChar.java" TargetMode="External"/><Relationship Id="rId1" Type="http://schemas.openxmlformats.org/officeDocument/2006/relationships/slideLayout" Target="../slideLayouts/slideLayout16.xml"/><Relationship Id="rId5" Type="http://schemas.openxmlformats.org/officeDocument/2006/relationships/hyperlink" Target="code/Flyweight/BigString.java" TargetMode="External"/><Relationship Id="rId4" Type="http://schemas.openxmlformats.org/officeDocument/2006/relationships/hyperlink" Target="code/Flyweight/Main.java" TargetMode="External"/></Relationships>
</file>

<file path=ppt/slides/_rels/slide329.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16.xml"/><Relationship Id="rId5" Type="http://schemas.openxmlformats.org/officeDocument/2006/relationships/image" Target="../media/image424.png"/><Relationship Id="rId4" Type="http://schemas.openxmlformats.org/officeDocument/2006/relationships/image" Target="../media/image4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image" Target="../media/image425.emf"/><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427.emf"/><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6.xml"/><Relationship Id="rId4" Type="http://schemas.openxmlformats.org/officeDocument/2006/relationships/image" Target="../media/image430.png"/></Relationships>
</file>

<file path=ppt/slides/_rels/slide336.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8" Type="http://schemas.openxmlformats.org/officeDocument/2006/relationships/hyperlink" Target="Code/Command/Main.java" TargetMode="External"/><Relationship Id="rId3" Type="http://schemas.openxmlformats.org/officeDocument/2006/relationships/hyperlink" Target="Code/Command/command/Command.java" TargetMode="External"/><Relationship Id="rId7" Type="http://schemas.openxmlformats.org/officeDocument/2006/relationships/hyperlink" Target="Code/Command/drawer/DrawCanvas.java" TargetMode="External"/><Relationship Id="rId2" Type="http://schemas.openxmlformats.org/officeDocument/2006/relationships/image" Target="../media/image431.png"/><Relationship Id="rId1" Type="http://schemas.openxmlformats.org/officeDocument/2006/relationships/slideLayout" Target="../slideLayouts/slideLayout6.xml"/><Relationship Id="rId6" Type="http://schemas.openxmlformats.org/officeDocument/2006/relationships/hyperlink" Target="Code/Command/drawer/Drawable.java" TargetMode="External"/><Relationship Id="rId5" Type="http://schemas.openxmlformats.org/officeDocument/2006/relationships/hyperlink" Target="Code/Command/drawer/DrawCommand.java" TargetMode="External"/><Relationship Id="rId4" Type="http://schemas.openxmlformats.org/officeDocument/2006/relationships/hyperlink" Target="Code/Command/command/MacroCommand.java" TargetMode="External"/></Relationships>
</file>

<file path=ppt/slides/_rels/slide338.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3.png"/><Relationship Id="rId7" Type="http://schemas.openxmlformats.org/officeDocument/2006/relationships/image" Target="../media/image437.png"/><Relationship Id="rId2" Type="http://schemas.openxmlformats.org/officeDocument/2006/relationships/image" Target="../media/image432.png"/><Relationship Id="rId1" Type="http://schemas.openxmlformats.org/officeDocument/2006/relationships/slideLayout" Target="../slideLayouts/slideLayout6.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 Id="rId9" Type="http://schemas.openxmlformats.org/officeDocument/2006/relationships/image" Target="../media/image439.png"/></Relationships>
</file>

<file path=ppt/slides/_rels/slide339.xml.rels><?xml version="1.0" encoding="UTF-8" standalone="yes"?>
<Relationships xmlns="http://schemas.openxmlformats.org/package/2006/relationships"><Relationship Id="rId2" Type="http://schemas.openxmlformats.org/officeDocument/2006/relationships/image" Target="../media/image440.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344.xml.rels><?xml version="1.0" encoding="UTF-8" standalone="yes"?>
<Relationships xmlns="http://schemas.openxmlformats.org/package/2006/relationships"><Relationship Id="rId2" Type="http://schemas.openxmlformats.org/officeDocument/2006/relationships/image" Target="../media/image441.emf"/><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161.xml"/><Relationship Id="rId1" Type="http://schemas.openxmlformats.org/officeDocument/2006/relationships/slideLayout" Target="../slideLayouts/slideLayout6.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8" Type="http://schemas.openxmlformats.org/officeDocument/2006/relationships/hyperlink" Target="Code/Interpreter/Context.java" TargetMode="External"/><Relationship Id="rId3" Type="http://schemas.openxmlformats.org/officeDocument/2006/relationships/hyperlink" Target="Code/Interpreter/ProgramNode.java" TargetMode="External"/><Relationship Id="rId7" Type="http://schemas.openxmlformats.org/officeDocument/2006/relationships/hyperlink" Target="Code/Interpreter/PrimitiveCommandNode.java" TargetMode="External"/><Relationship Id="rId2" Type="http://schemas.openxmlformats.org/officeDocument/2006/relationships/hyperlink" Target="Code/Interpreter/Node.java" TargetMode="External"/><Relationship Id="rId1" Type="http://schemas.openxmlformats.org/officeDocument/2006/relationships/slideLayout" Target="../slideLayouts/slideLayout19.xml"/><Relationship Id="rId6" Type="http://schemas.openxmlformats.org/officeDocument/2006/relationships/hyperlink" Target="Code/Interpreter/RepeatCommandNode.java" TargetMode="External"/><Relationship Id="rId5" Type="http://schemas.openxmlformats.org/officeDocument/2006/relationships/hyperlink" Target="Code/Interpreter/CommandNode.java" TargetMode="External"/><Relationship Id="rId10" Type="http://schemas.openxmlformats.org/officeDocument/2006/relationships/hyperlink" Target="Code/Interpreter/Main.java" TargetMode="External"/><Relationship Id="rId4" Type="http://schemas.openxmlformats.org/officeDocument/2006/relationships/hyperlink" Target="Code/Interpreter/CommandListNode.java" TargetMode="External"/><Relationship Id="rId9" Type="http://schemas.openxmlformats.org/officeDocument/2006/relationships/hyperlink" Target="Code/Interpreter/ParseException.java"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image" Target="../media/image447.png"/><Relationship Id="rId7" Type="http://schemas.openxmlformats.org/officeDocument/2006/relationships/image" Target="../media/image451.png"/><Relationship Id="rId2" Type="http://schemas.openxmlformats.org/officeDocument/2006/relationships/image" Target="../media/image446.png"/><Relationship Id="rId1" Type="http://schemas.openxmlformats.org/officeDocument/2006/relationships/slideLayout" Target="../slideLayouts/slideLayout6.xml"/><Relationship Id="rId6" Type="http://schemas.openxmlformats.org/officeDocument/2006/relationships/image" Target="../media/image450.png"/><Relationship Id="rId11" Type="http://schemas.openxmlformats.org/officeDocument/2006/relationships/image" Target="../media/image455.png"/><Relationship Id="rId5" Type="http://schemas.openxmlformats.org/officeDocument/2006/relationships/image" Target="../media/image449.png"/><Relationship Id="rId10" Type="http://schemas.openxmlformats.org/officeDocument/2006/relationships/image" Target="../media/image454.png"/><Relationship Id="rId4" Type="http://schemas.openxmlformats.org/officeDocument/2006/relationships/image" Target="../media/image448.png"/><Relationship Id="rId9" Type="http://schemas.openxmlformats.org/officeDocument/2006/relationships/image" Target="../media/image453.png"/></Relationships>
</file>

<file path=ppt/slides/_rels/slide35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457.emf"/><Relationship Id="rId5" Type="http://schemas.openxmlformats.org/officeDocument/2006/relationships/oleObject" Target="../embeddings/oleObject19.bin"/><Relationship Id="rId4" Type="http://schemas.openxmlformats.org/officeDocument/2006/relationships/image" Target="../media/image456.emf"/></Relationships>
</file>

<file path=ppt/slides/_rels/slide352.xml.rels><?xml version="1.0" encoding="UTF-8" standalone="yes"?>
<Relationships xmlns="http://schemas.openxmlformats.org/package/2006/relationships"><Relationship Id="rId3" Type="http://schemas.openxmlformats.org/officeDocument/2006/relationships/image" Target="../media/image459.emf"/><Relationship Id="rId2" Type="http://schemas.openxmlformats.org/officeDocument/2006/relationships/slideLayout" Target="../slideLayouts/slideLayout6.xml"/><Relationship Id="rId1" Type="http://schemas.openxmlformats.org/officeDocument/2006/relationships/vmlDrawing" Target="../drawings/vmlDrawing16.vml"/><Relationship Id="rId5" Type="http://schemas.openxmlformats.org/officeDocument/2006/relationships/image" Target="../media/image458.emf"/><Relationship Id="rId4" Type="http://schemas.openxmlformats.org/officeDocument/2006/relationships/oleObject" Target="../embeddings/oleObject20.bin"/></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2" Type="http://schemas.openxmlformats.org/officeDocument/2006/relationships/image" Target="../media/image460.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6.xml"/><Relationship Id="rId4" Type="http://schemas.openxmlformats.org/officeDocument/2006/relationships/image" Target="../media/image463.png"/></Relationships>
</file>

<file path=ppt/slides/_rels/slide361.xml.rels><?xml version="1.0" encoding="UTF-8" standalone="yes"?>
<Relationships xmlns="http://schemas.openxmlformats.org/package/2006/relationships"><Relationship Id="rId8" Type="http://schemas.openxmlformats.org/officeDocument/2006/relationships/hyperlink" Target="Code/Visitor/Directory.java" TargetMode="External"/><Relationship Id="rId3" Type="http://schemas.openxmlformats.org/officeDocument/2006/relationships/hyperlink" Target="Code/Visitor/Visitor.java" TargetMode="External"/><Relationship Id="rId7" Type="http://schemas.openxmlformats.org/officeDocument/2006/relationships/hyperlink" Target="Code/Visitor/File.java" TargetMode="External"/><Relationship Id="rId2" Type="http://schemas.openxmlformats.org/officeDocument/2006/relationships/image" Target="../media/image464.png"/><Relationship Id="rId1" Type="http://schemas.openxmlformats.org/officeDocument/2006/relationships/slideLayout" Target="../slideLayouts/slideLayout16.xml"/><Relationship Id="rId6" Type="http://schemas.openxmlformats.org/officeDocument/2006/relationships/hyperlink" Target="Code/Visitor/Entry.java" TargetMode="External"/><Relationship Id="rId5" Type="http://schemas.openxmlformats.org/officeDocument/2006/relationships/hyperlink" Target="Code/Visitor/Acceptor.java" TargetMode="External"/><Relationship Id="rId10" Type="http://schemas.openxmlformats.org/officeDocument/2006/relationships/hyperlink" Target="Code/Visitor/Main.java" TargetMode="External"/><Relationship Id="rId4" Type="http://schemas.openxmlformats.org/officeDocument/2006/relationships/hyperlink" Target="Code/Visitor/ListVisitor.java" TargetMode="External"/><Relationship Id="rId9" Type="http://schemas.openxmlformats.org/officeDocument/2006/relationships/hyperlink" Target="Code/Visitor/FileTreatmentException.java" TargetMode="External"/></Relationships>
</file>

<file path=ppt/slides/_rels/slide362.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image" Target="../media/image466.png"/><Relationship Id="rId7" Type="http://schemas.openxmlformats.org/officeDocument/2006/relationships/image" Target="../media/image470.png"/><Relationship Id="rId2" Type="http://schemas.openxmlformats.org/officeDocument/2006/relationships/image" Target="../media/image465.png"/><Relationship Id="rId1" Type="http://schemas.openxmlformats.org/officeDocument/2006/relationships/slideLayout" Target="../slideLayouts/slideLayout16.xml"/><Relationship Id="rId6" Type="http://schemas.openxmlformats.org/officeDocument/2006/relationships/image" Target="../media/image469.png"/><Relationship Id="rId5" Type="http://schemas.openxmlformats.org/officeDocument/2006/relationships/image" Target="../media/image468.png"/><Relationship Id="rId10" Type="http://schemas.openxmlformats.org/officeDocument/2006/relationships/image" Target="../media/image473.png"/><Relationship Id="rId4" Type="http://schemas.openxmlformats.org/officeDocument/2006/relationships/image" Target="../media/image467.png"/><Relationship Id="rId9" Type="http://schemas.openxmlformats.org/officeDocument/2006/relationships/image" Target="../media/image472.png"/></Relationships>
</file>

<file path=ppt/slides/_rels/slide363.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1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4.xml"/><Relationship Id="rId1" Type="http://schemas.openxmlformats.org/officeDocument/2006/relationships/slideLayout" Target="../slideLayouts/slideLayout6.xml"/><Relationship Id="rId5" Type="http://schemas.openxmlformats.org/officeDocument/2006/relationships/image" Target="../media/image476.png"/><Relationship Id="rId4" Type="http://schemas.openxmlformats.org/officeDocument/2006/relationships/image" Target="../media/image475.png"/></Relationships>
</file>

<file path=ppt/slides/_rels/slide3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5.xml"/><Relationship Id="rId1" Type="http://schemas.openxmlformats.org/officeDocument/2006/relationships/slideLayout" Target="../slideLayouts/slideLayout6.xml"/><Relationship Id="rId5" Type="http://schemas.openxmlformats.org/officeDocument/2006/relationships/image" Target="../media/image478.png"/><Relationship Id="rId4" Type="http://schemas.openxmlformats.org/officeDocument/2006/relationships/image" Target="../media/image477.png"/></Relationships>
</file>

<file path=ppt/slides/_rels/slide368.xml.rels><?xml version="1.0" encoding="UTF-8" standalone="yes"?>
<Relationships xmlns="http://schemas.openxmlformats.org/package/2006/relationships"><Relationship Id="rId3" Type="http://schemas.openxmlformats.org/officeDocument/2006/relationships/hyperlink" Target="http://c.biancheng.net/view/1400.html" TargetMode="External"/><Relationship Id="rId2" Type="http://schemas.openxmlformats.org/officeDocument/2006/relationships/notesSlide" Target="../notesSlides/notesSlide166.xml"/><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69.png"/></Relationships>
</file>

<file path=ppt/slides/_rels/slide3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7.xml"/><Relationship Id="rId1" Type="http://schemas.openxmlformats.org/officeDocument/2006/relationships/slideLayout" Target="../slideLayouts/slideLayout6.xml"/><Relationship Id="rId5" Type="http://schemas.openxmlformats.org/officeDocument/2006/relationships/image" Target="../media/image482.png"/><Relationship Id="rId4" Type="http://schemas.openxmlformats.org/officeDocument/2006/relationships/image" Target="../media/image48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8.xml"/><Relationship Id="rId1" Type="http://schemas.openxmlformats.org/officeDocument/2006/relationships/slideLayout" Target="../slideLayouts/slideLayout6.xml"/><Relationship Id="rId5" Type="http://schemas.openxmlformats.org/officeDocument/2006/relationships/image" Target="../media/image484.png"/><Relationship Id="rId4" Type="http://schemas.openxmlformats.org/officeDocument/2006/relationships/image" Target="../media/image48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170.xml"/><Relationship Id="rId1" Type="http://schemas.openxmlformats.org/officeDocument/2006/relationships/slideLayout" Target="../slideLayouts/slideLayout20.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1.e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34.jpe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Code/Singleton/Main.java"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Code/Singleton/Singleton.jav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50.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52.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Code/Adapter01/Banner.java" TargetMode="External"/><Relationship Id="rId7"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Code/Adapter01/Main.java" TargetMode="External"/><Relationship Id="rId11" Type="http://schemas.openxmlformats.org/officeDocument/2006/relationships/image" Target="../media/image62.png"/><Relationship Id="rId5" Type="http://schemas.openxmlformats.org/officeDocument/2006/relationships/hyperlink" Target="Code/Adapter01/PrintBanner.java" TargetMode="External"/><Relationship Id="rId10" Type="http://schemas.openxmlformats.org/officeDocument/2006/relationships/image" Target="../media/image61.png"/><Relationship Id="rId4" Type="http://schemas.openxmlformats.org/officeDocument/2006/relationships/hyperlink" Target="Code/Adapter01/Print.java" TargetMode="External"/><Relationship Id="rId9"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Code/Adapter02/Print.java" TargetMode="External"/><Relationship Id="rId7"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hyperlink" Target="Code/Adapter02/Main.java" TargetMode="External"/><Relationship Id="rId5" Type="http://schemas.openxmlformats.org/officeDocument/2006/relationships/hyperlink" Target="Code/Adapter02/PrintBanner.java" TargetMode="External"/><Relationship Id="rId10" Type="http://schemas.openxmlformats.org/officeDocument/2006/relationships/image" Target="../media/image66.png"/><Relationship Id="rId4" Type="http://schemas.openxmlformats.org/officeDocument/2006/relationships/hyperlink" Target="Code/Adapter02/Banner.java" TargetMode="External"/><Relationship Id="rId9"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56.wmf"/><Relationship Id="rId4" Type="http://schemas.openxmlformats.org/officeDocument/2006/relationships/image" Target="../media/image57.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6.png"/><Relationship Id="rId7" Type="http://schemas.openxmlformats.org/officeDocument/2006/relationships/hyperlink" Target="Code/Template%20Method/Main.java"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hyperlink" Target="Code/Template%20Method/StringDisplay.java" TargetMode="External"/><Relationship Id="rId11" Type="http://schemas.openxmlformats.org/officeDocument/2006/relationships/image" Target="../media/image80.png"/><Relationship Id="rId5" Type="http://schemas.openxmlformats.org/officeDocument/2006/relationships/hyperlink" Target="Code/Template%20Method/CharDisplay.java" TargetMode="External"/><Relationship Id="rId10" Type="http://schemas.openxmlformats.org/officeDocument/2006/relationships/image" Target="../media/image79.png"/><Relationship Id="rId4" Type="http://schemas.openxmlformats.org/officeDocument/2006/relationships/hyperlink" Target="Code/Template%20Method/AbstractDisplay.java" TargetMode="External"/><Relationship Id="rId9" Type="http://schemas.openxmlformats.org/officeDocument/2006/relationships/image" Target="../media/image78.png"/></Relationships>
</file>

<file path=ppt/slides/_rels/slide8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86.png"/><Relationship Id="rId7" Type="http://schemas.openxmlformats.org/officeDocument/2006/relationships/customXml" Target="../ink/ink1.xm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623392" y="1097360"/>
            <a:ext cx="113052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algn="l" eaLnBrk="1" hangingPunct="1">
              <a:lnSpc>
                <a:spcPct val="150000"/>
              </a:lnSpc>
              <a:spcBef>
                <a:spcPts val="0"/>
              </a:spcBef>
              <a:buNone/>
            </a:pPr>
            <a:r>
              <a:rPr lang="zh-CN" altLang="en-US" kern="0" dirty="0">
                <a:solidFill>
                  <a:schemeClr val="tx1">
                    <a:lumMod val="65000"/>
                    <a:lumOff val="35000"/>
                  </a:schemeClr>
                </a:solidFill>
                <a:ea typeface="华文中宋" panose="02010600040101010101" pitchFamily="2" charset="-122"/>
              </a:rPr>
              <a:t>如果认为物理学家的任务是发现自然是什么，那就错了。物理学关关心的是，我们关于自然能说什么。</a:t>
            </a: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65000"/>
                    <a:lumOff val="35000"/>
                  </a:schemeClr>
                </a:solidFill>
                <a:ea typeface="华文中宋" panose="02010600040101010101" pitchFamily="2" charset="-122"/>
              </a:rPr>
              <a:t>我们遇到什么样的人，就会跟着什么样的人走；改变我们命运的不是河流，而是身边流淌的人。</a:t>
            </a: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rgbClr val="324A7A"/>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95000"/>
                    <a:lumOff val="5000"/>
                  </a:schemeClr>
                </a:solidFill>
                <a:ea typeface="华文中宋" panose="02010600040101010101" pitchFamily="2" charset="-122"/>
              </a:rPr>
              <a:t>人一生最大的幸运莫过于在他人生中途年富力强时，找到了自己的使命。</a:t>
            </a:r>
            <a:endParaRPr lang="en-US" altLang="zh-CN" kern="0" dirty="0">
              <a:solidFill>
                <a:schemeClr val="tx1">
                  <a:lumMod val="95000"/>
                  <a:lumOff val="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chemeClr val="tx1">
                  <a:lumMod val="95000"/>
                  <a:lumOff val="5000"/>
                </a:schemeClr>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95000"/>
                    <a:lumOff val="5000"/>
                  </a:schemeClr>
                </a:solidFill>
                <a:ea typeface="华文中宋" panose="02010600040101010101" pitchFamily="2" charset="-122"/>
              </a:rPr>
              <a:t>心中有希望，眼中有光芒。</a:t>
            </a:r>
            <a:endParaRPr lang="en-US" altLang="zh-CN" kern="0" dirty="0">
              <a:solidFill>
                <a:schemeClr val="tx1">
                  <a:lumMod val="95000"/>
                  <a:lumOff val="5000"/>
                </a:schemeClr>
              </a:solidFill>
              <a:ea typeface="华文中宋" panose="02010600040101010101" pitchFamily="2" charset="-122"/>
            </a:endParaRPr>
          </a:p>
          <a:p>
            <a:pPr eaLnBrk="1" hangingPunct="1">
              <a:lnSpc>
                <a:spcPct val="200000"/>
              </a:lnSpc>
              <a:buFontTx/>
              <a:buNone/>
            </a:pPr>
            <a:endParaRPr lang="en-US" altLang="zh-CN" sz="3200" kern="0" dirty="0">
              <a:solidFill>
                <a:srgbClr val="324A7A"/>
              </a:solidFill>
              <a:ea typeface="华文中宋" panose="02010600040101010101" pitchFamily="2" charset="-122"/>
            </a:endParaRPr>
          </a:p>
          <a:p>
            <a:pPr eaLnBrk="1" hangingPunct="1">
              <a:lnSpc>
                <a:spcPct val="200000"/>
              </a:lnSpc>
              <a:buFontTx/>
              <a:buNone/>
            </a:pPr>
            <a:endParaRPr lang="en-US" altLang="zh-CN" sz="3200" kern="0" dirty="0">
              <a:solidFill>
                <a:srgbClr val="324A7A"/>
              </a:solidFill>
              <a:ea typeface="华文中宋" panose="02010600040101010101" pitchFamily="2" charset="-122"/>
            </a:endParaRPr>
          </a:p>
        </p:txBody>
      </p:sp>
    </p:spTree>
    <p:extLst>
      <p:ext uri="{BB962C8B-B14F-4D97-AF65-F5344CB8AC3E}">
        <p14:creationId xmlns:p14="http://schemas.microsoft.com/office/powerpoint/2010/main" val="47965765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5F9EF34-1A08-4669-8F4B-C04EC5B7BC76}"/>
              </a:ext>
            </a:extLst>
          </p:cNvPr>
          <p:cNvSpPr>
            <a:spLocks noGrp="1" noChangeArrowheads="1"/>
          </p:cNvSpPr>
          <p:nvPr>
            <p:ph type="title"/>
          </p:nvPr>
        </p:nvSpPr>
        <p:spPr/>
        <p:txBody>
          <a:bodyPr/>
          <a:lstStyle/>
          <a:p>
            <a:pPr eaLnBrk="1" hangingPunct="1"/>
            <a:r>
              <a:rPr lang="en-US" altLang="zh-CN" sz="3400">
                <a:latin typeface="Arial Black" panose="020B0A04020102020204" pitchFamily="34" charset="0"/>
                <a:ea typeface="华文中宋" panose="02010600040101010101" pitchFamily="2" charset="-122"/>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12291" name="Rectangle 3">
            <a:extLst>
              <a:ext uri="{FF2B5EF4-FFF2-40B4-BE49-F238E27FC236}">
                <a16:creationId xmlns:a16="http://schemas.microsoft.com/office/drawing/2014/main" id="{3F5D3E7F-D3C8-4D6A-8655-A57F18564865}"/>
              </a:ext>
            </a:extLst>
          </p:cNvPr>
          <p:cNvSpPr>
            <a:spLocks noGrp="1" noChangeArrowheads="1"/>
          </p:cNvSpPr>
          <p:nvPr>
            <p:ph type="body" idx="1"/>
          </p:nvPr>
        </p:nvSpPr>
        <p:spPr>
          <a:xfrm>
            <a:off x="624418" y="1125538"/>
            <a:ext cx="11232223" cy="5327799"/>
          </a:xfrm>
        </p:spPr>
        <p:txBody>
          <a:bodyPr/>
          <a:lstStyle/>
          <a:p>
            <a:pPr eaLnBrk="1" hangingPunct="1">
              <a:lnSpc>
                <a:spcPct val="9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2" eaLnBrk="1" hangingPunct="1">
              <a:lnSpc>
                <a:spcPct val="150000"/>
              </a:lnSpc>
              <a:spcBef>
                <a:spcPts val="0"/>
              </a:spcBef>
              <a:buFont typeface="Wingdings" panose="05000000000000000000" pitchFamily="2" charset="2"/>
              <a:buChar char="l"/>
            </a:pPr>
            <a:r>
              <a:rPr lang="zh-CN" altLang="en-US" sz="2000" dirty="0">
                <a:solidFill>
                  <a:srgbClr val="324A7A"/>
                </a:solidFill>
                <a:latin typeface="华文中宋" panose="02010600040101010101" pitchFamily="2" charset="-122"/>
                <a:ea typeface="华文中宋" panose="02010600040101010101" pitchFamily="2" charset="-122"/>
              </a:rPr>
              <a:t>模式使人们遭遇到特定问题时大家惯用的应付方式。</a:t>
            </a:r>
          </a:p>
          <a:p>
            <a:pPr lvl="2" eaLnBrk="1" hangingPunct="1">
              <a:lnSpc>
                <a:spcPct val="150000"/>
              </a:lnSpc>
              <a:spcBef>
                <a:spcPts val="0"/>
              </a:spcBef>
              <a:buFont typeface="Wingdings" panose="05000000000000000000" pitchFamily="2" charset="2"/>
              <a:buChar char="l"/>
            </a:pPr>
            <a:r>
              <a:rPr lang="en-US" altLang="zh-CN" sz="2000" dirty="0">
                <a:solidFill>
                  <a:srgbClr val="324A7A"/>
                </a:solidFill>
                <a:latin typeface="华文中宋" panose="02010600040101010101" pitchFamily="2" charset="-122"/>
                <a:ea typeface="华文中宋" panose="02010600040101010101" pitchFamily="2" charset="-122"/>
              </a:rPr>
              <a:t>Alexander </a:t>
            </a:r>
            <a:r>
              <a:rPr lang="zh-CN" altLang="en-US" sz="2000" dirty="0">
                <a:solidFill>
                  <a:srgbClr val="324A7A"/>
                </a:solidFill>
                <a:latin typeface="华文中宋" panose="02010600040101010101" pitchFamily="2" charset="-122"/>
                <a:ea typeface="华文中宋" panose="02010600040101010101" pitchFamily="2" charset="-122"/>
              </a:rPr>
              <a:t>说一个模式的说明应该包括四个项目</a:t>
            </a:r>
            <a:r>
              <a:rPr lang="zh-CN" altLang="en-US" dirty="0">
                <a:solidFill>
                  <a:srgbClr val="324A7A"/>
                </a:solidFill>
                <a:latin typeface="华文中宋" panose="02010600040101010101" pitchFamily="2" charset="-122"/>
                <a:ea typeface="华文中宋" panose="02010600040101010101" pitchFamily="2" charset="-122"/>
              </a:rPr>
              <a:t>：</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模式名称（</a:t>
            </a:r>
            <a:r>
              <a:rPr lang="en-US" altLang="zh-CN" dirty="0">
                <a:solidFill>
                  <a:srgbClr val="A61D38"/>
                </a:solidFill>
                <a:latin typeface="华文楷体" panose="02010600040101010101" pitchFamily="2" charset="-122"/>
                <a:ea typeface="华文楷体" panose="02010600040101010101" pitchFamily="2" charset="-122"/>
              </a:rPr>
              <a:t>Pattern Name</a:t>
            </a:r>
            <a:r>
              <a:rPr lang="zh-CN" altLang="en-US" dirty="0">
                <a:solidFill>
                  <a:srgbClr val="A61D38"/>
                </a:solidFill>
                <a:latin typeface="华文楷体" panose="02010600040101010101" pitchFamily="2" charset="-122"/>
                <a:ea typeface="华文楷体" panose="02010600040101010101" pitchFamily="2" charset="-122"/>
              </a:rPr>
              <a:t>）</a:t>
            </a:r>
            <a:r>
              <a:rPr lang="en-US" altLang="zh-CN"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一个助记名、词汇（描述模式的问题、解决方案和效果）。便于交流和思考，找到恰当的模式名称也是设计模式编目的难点之一。</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问题（</a:t>
            </a:r>
            <a:r>
              <a:rPr lang="en-US" altLang="zh-CN" dirty="0">
                <a:solidFill>
                  <a:srgbClr val="A61D38"/>
                </a:solidFill>
                <a:latin typeface="华文楷体" panose="02010600040101010101" pitchFamily="2" charset="-122"/>
                <a:ea typeface="华文楷体" panose="02010600040101010101" pitchFamily="2" charset="-122"/>
              </a:rPr>
              <a:t>Problem</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描述了何时使用模式。</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解决方案（</a:t>
            </a:r>
            <a:r>
              <a:rPr lang="en-US" altLang="zh-CN" dirty="0">
                <a:solidFill>
                  <a:srgbClr val="A61D38"/>
                </a:solidFill>
                <a:latin typeface="华文楷体" panose="02010600040101010101" pitchFamily="2" charset="-122"/>
                <a:ea typeface="华文楷体" panose="02010600040101010101" pitchFamily="2" charset="-122"/>
              </a:rPr>
              <a:t>Solution</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描述了设计的组成成分，他们之间的相互关系及各自的职责和写作方式（抽象级别上的，针对一般设计问题）。</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效果（</a:t>
            </a:r>
            <a:r>
              <a:rPr lang="en-US" altLang="zh-CN" dirty="0">
                <a:solidFill>
                  <a:srgbClr val="A61D38"/>
                </a:solidFill>
                <a:latin typeface="华文楷体" panose="02010600040101010101" pitchFamily="2" charset="-122"/>
                <a:ea typeface="华文楷体" panose="02010600040101010101" pitchFamily="2" charset="-122"/>
              </a:rPr>
              <a:t>Consequences</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描述了模式应用的效果及使用模式应权衡的问题（时空、灵活性、扩充性、可移植性） 。</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446ABBC0-8F10-4BCA-82D3-84539CBCF5FF}"/>
              </a:ext>
            </a:extLst>
          </p:cNvPr>
          <p:cNvSpPr>
            <a:spLocks noGrp="1" noChangeArrowheads="1"/>
          </p:cNvSpPr>
          <p:nvPr>
            <p:ph type="title"/>
          </p:nvPr>
        </p:nvSpPr>
        <p:spPr/>
        <p:txBody>
          <a:bodyPr/>
          <a:lstStyle/>
          <a:p>
            <a:pPr eaLnBrk="1" hangingPunct="1"/>
            <a:r>
              <a:rPr lang="en-US" altLang="zh-CN" sz="4000" dirty="0">
                <a:latin typeface="Bauhaus 93" pitchFamily="82" charset="0"/>
                <a:ea typeface="华文中宋" panose="02010600040101010101" pitchFamily="2" charset="-122"/>
              </a:rPr>
              <a:t>Iterator</a:t>
            </a:r>
            <a:r>
              <a:rPr lang="zh-CN" altLang="en-US" sz="4000" dirty="0">
                <a:latin typeface="Bauhaus 93" pitchFamily="82" charset="0"/>
                <a:ea typeface="华文中宋" panose="02010600040101010101" pitchFamily="2" charset="-122"/>
              </a:rPr>
              <a:t>－迭代器</a:t>
            </a:r>
          </a:p>
        </p:txBody>
      </p:sp>
      <p:sp>
        <p:nvSpPr>
          <p:cNvPr id="91139" name="Rectangle 3">
            <a:extLst>
              <a:ext uri="{FF2B5EF4-FFF2-40B4-BE49-F238E27FC236}">
                <a16:creationId xmlns:a16="http://schemas.microsoft.com/office/drawing/2014/main" id="{D86D58BE-ABD8-4C89-AE40-1AB0551AFF96}"/>
              </a:ext>
            </a:extLst>
          </p:cNvPr>
          <p:cNvSpPr>
            <a:spLocks noGrp="1" noChangeArrowheads="1"/>
          </p:cNvSpPr>
          <p:nvPr>
            <p:ph type="body" sz="half" idx="1"/>
          </p:nvPr>
        </p:nvSpPr>
        <p:spPr>
          <a:xfrm>
            <a:off x="191344" y="1052736"/>
            <a:ext cx="11809312" cy="5625877"/>
          </a:xfrm>
        </p:spPr>
        <p:txBody>
          <a:bodyPr/>
          <a:lstStyle/>
          <a:p>
            <a:pPr eaLnBrk="1" hangingPunct="1"/>
            <a:r>
              <a:rPr lang="zh-CN" altLang="en-US" sz="2800" dirty="0">
                <a:solidFill>
                  <a:srgbClr val="324A7A"/>
                </a:solidFill>
                <a:latin typeface="Arial Black" panose="020B0A04020102020204" pitchFamily="34" charset="0"/>
                <a:ea typeface="华文中宋" panose="02010600040101010101" pitchFamily="2" charset="-122"/>
              </a:rPr>
              <a:t>程序：</a:t>
            </a:r>
            <a:r>
              <a:rPr lang="zh-CN" altLang="en-US" sz="2800" dirty="0">
                <a:solidFill>
                  <a:schemeClr val="tx1"/>
                </a:solidFill>
                <a:latin typeface="Arial Black" panose="020B0A04020102020204" pitchFamily="34" charset="0"/>
                <a:ea typeface="华文中宋" panose="02010600040101010101" pitchFamily="2" charset="-122"/>
              </a:rPr>
              <a:t>把书籍（</a:t>
            </a:r>
            <a:r>
              <a:rPr lang="en-US" altLang="zh-CN" sz="2800" dirty="0">
                <a:solidFill>
                  <a:schemeClr val="tx1"/>
                </a:solidFill>
                <a:latin typeface="Arial Black" panose="020B0A04020102020204" pitchFamily="34" charset="0"/>
                <a:ea typeface="华文中宋" panose="02010600040101010101" pitchFamily="2" charset="-122"/>
              </a:rPr>
              <a:t>Book</a:t>
            </a:r>
            <a:r>
              <a:rPr lang="zh-CN" altLang="en-US" sz="2800" dirty="0">
                <a:solidFill>
                  <a:schemeClr val="tx1"/>
                </a:solidFill>
                <a:latin typeface="Arial Black" panose="020B0A04020102020204" pitchFamily="34" charset="0"/>
                <a:ea typeface="华文中宋" panose="02010600040101010101" pitchFamily="2" charset="-122"/>
              </a:rPr>
              <a:t>）放到书架（</a:t>
            </a:r>
            <a:r>
              <a:rPr lang="en-US" altLang="zh-CN" sz="2800" dirty="0" err="1">
                <a:solidFill>
                  <a:schemeClr val="tx1"/>
                </a:solidFill>
                <a:latin typeface="Arial Black" panose="020B0A04020102020204" pitchFamily="34" charset="0"/>
                <a:ea typeface="华文中宋" panose="02010600040101010101" pitchFamily="2" charset="-122"/>
              </a:rPr>
              <a:t>BookShelf</a:t>
            </a:r>
            <a:r>
              <a:rPr lang="zh-CN" altLang="en-US" sz="2800" dirty="0">
                <a:solidFill>
                  <a:schemeClr val="tx1"/>
                </a:solidFill>
                <a:latin typeface="Arial Black" panose="020B0A04020102020204" pitchFamily="34" charset="0"/>
                <a:ea typeface="华文中宋" panose="02010600040101010101" pitchFamily="2" charset="-122"/>
              </a:rPr>
              <a:t>）上，并依次输出书名。</a:t>
            </a:r>
            <a:endParaRPr lang="en-US" altLang="zh-CN" sz="2800" dirty="0">
              <a:solidFill>
                <a:schemeClr val="tx1"/>
              </a:solidFill>
              <a:latin typeface="Arial Black" panose="020B0A04020102020204" pitchFamily="34" charset="0"/>
              <a:ea typeface="华文中宋" panose="02010600040101010101" pitchFamily="2" charset="-122"/>
            </a:endParaRPr>
          </a:p>
          <a:p>
            <a:pPr eaLnBrk="1" hangingPunct="1"/>
            <a:r>
              <a:rPr lang="zh-CN" altLang="en-US" sz="2800" dirty="0">
                <a:solidFill>
                  <a:srgbClr val="324A7A"/>
                </a:solidFill>
                <a:latin typeface="Arial Black" panose="020B0A04020102020204" pitchFamily="34" charset="0"/>
                <a:ea typeface="华文中宋" panose="02010600040101010101" pitchFamily="2" charset="-122"/>
              </a:rPr>
              <a:t>源码</a:t>
            </a:r>
          </a:p>
          <a:p>
            <a:pPr lvl="1" eaLnBrk="1" hangingPunct="1"/>
            <a:r>
              <a:rPr lang="en-US" altLang="zh-CN" sz="2400" dirty="0">
                <a:latin typeface="Arial Black" panose="020B0A04020102020204" pitchFamily="34" charset="0"/>
                <a:ea typeface="华文中宋" panose="02010600040101010101" pitchFamily="2" charset="-122"/>
              </a:rPr>
              <a:t>Aggregate</a:t>
            </a:r>
            <a:r>
              <a:rPr lang="zh-CN" altLang="en-US" sz="2400" dirty="0">
                <a:latin typeface="Arial Black" panose="020B0A04020102020204" pitchFamily="34" charset="0"/>
                <a:ea typeface="华文中宋" panose="02010600040101010101" pitchFamily="2" charset="-122"/>
              </a:rPr>
              <a:t>接口 </a:t>
            </a:r>
            <a:r>
              <a:rPr lang="en-US" altLang="zh-CN" sz="2400" dirty="0">
                <a:latin typeface="Arial Black" panose="020B0A04020102020204" pitchFamily="34" charset="0"/>
                <a:ea typeface="华文中宋" panose="02010600040101010101" pitchFamily="2" charset="-122"/>
                <a:hlinkClick r:id="rId3" action="ppaction://hlinkfile"/>
              </a:rPr>
              <a:t>Aggregate.java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Iterator</a:t>
            </a:r>
            <a:r>
              <a:rPr lang="zh-CN" altLang="en-US" sz="2400" dirty="0">
                <a:latin typeface="Arial Black" panose="020B0A04020102020204" pitchFamily="34" charset="0"/>
                <a:ea typeface="华文中宋" panose="02010600040101010101" pitchFamily="2" charset="-122"/>
              </a:rPr>
              <a:t>接口</a:t>
            </a:r>
            <a:r>
              <a:rPr lang="en-US" altLang="zh-CN" sz="2400" dirty="0">
                <a:latin typeface="Arial Black" panose="020B0A04020102020204" pitchFamily="34" charset="0"/>
                <a:ea typeface="华文中宋" panose="02010600040101010101" pitchFamily="2" charset="-122"/>
                <a:hlinkClick r:id="rId4" action="ppaction://hlinkfile"/>
              </a:rPr>
              <a:t>Iterator.java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Book</a:t>
            </a:r>
            <a:r>
              <a:rPr lang="zh-CN" altLang="en-US" sz="2400" dirty="0">
                <a:latin typeface="Arial Black" panose="020B0A04020102020204" pitchFamily="34" charset="0"/>
                <a:ea typeface="华文中宋"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5" action="ppaction://hlinkfile"/>
              </a:rPr>
              <a:t>Book.java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err="1">
                <a:latin typeface="Arial Black" panose="020B0A04020102020204" pitchFamily="34" charset="0"/>
                <a:ea typeface="华文中宋" panose="02010600040101010101" pitchFamily="2" charset="-122"/>
              </a:rPr>
              <a:t>BookShelf</a:t>
            </a:r>
            <a:r>
              <a:rPr lang="en-US" altLang="zh-CN" sz="2400" dirty="0">
                <a:latin typeface="Arial Black" panose="020B0A04020102020204" pitchFamily="34" charset="0"/>
                <a:ea typeface="华文中宋" panose="02010600040101010101" pitchFamily="2" charset="-122"/>
              </a:rPr>
              <a:t> </a:t>
            </a:r>
            <a:r>
              <a:rPr lang="zh-CN" altLang="en-US" sz="2400" dirty="0">
                <a:latin typeface="Arial Black" panose="020B0A04020102020204" pitchFamily="34" charset="0"/>
                <a:ea typeface="华文中宋" panose="02010600040101010101" pitchFamily="2" charset="-122"/>
              </a:rPr>
              <a:t>类</a:t>
            </a:r>
            <a:r>
              <a:rPr lang="en-US" altLang="zh-CN" sz="2400" dirty="0" err="1">
                <a:latin typeface="Arial Black" panose="020B0A04020102020204" pitchFamily="34" charset="0"/>
                <a:ea typeface="华文中宋" panose="02010600040101010101" pitchFamily="2" charset="-122"/>
                <a:hlinkClick r:id="rId6" action="ppaction://hlinkfile"/>
              </a:rPr>
              <a:t>BookShelf</a:t>
            </a:r>
            <a:r>
              <a:rPr lang="en-US" altLang="zh-CN" sz="2400" dirty="0">
                <a:latin typeface="Arial Black" panose="020B0A04020102020204" pitchFamily="34" charset="0"/>
                <a:ea typeface="华文中宋" panose="02010600040101010101" pitchFamily="2" charset="-122"/>
                <a:hlinkClick r:id="rId6" action="ppaction://hlinkfile"/>
              </a:rPr>
              <a:t> .java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err="1">
                <a:latin typeface="Arial Black" panose="020B0A04020102020204" pitchFamily="34" charset="0"/>
                <a:ea typeface="华文中宋" panose="02010600040101010101" pitchFamily="2" charset="-122"/>
              </a:rPr>
              <a:t>BookShelfIterator</a:t>
            </a:r>
            <a:r>
              <a:rPr lang="en-US" altLang="zh-CN" sz="2400" dirty="0">
                <a:latin typeface="Arial Black" panose="020B0A04020102020204" pitchFamily="34" charset="0"/>
                <a:ea typeface="华文中宋" panose="02010600040101010101" pitchFamily="2" charset="-122"/>
              </a:rPr>
              <a:t> </a:t>
            </a:r>
            <a:r>
              <a:rPr lang="zh-CN" altLang="en-US" sz="2400" dirty="0">
                <a:latin typeface="Arial Black" panose="020B0A04020102020204" pitchFamily="34" charset="0"/>
                <a:ea typeface="华文中宋" panose="02010600040101010101" pitchFamily="2" charset="-122"/>
              </a:rPr>
              <a:t>类 </a:t>
            </a:r>
            <a:endParaRPr lang="en-US" altLang="zh-CN" sz="2400" dirty="0">
              <a:latin typeface="Arial Black" panose="020B0A04020102020204" pitchFamily="34" charset="0"/>
              <a:ea typeface="华文中宋" panose="02010600040101010101" pitchFamily="2" charset="-122"/>
            </a:endParaRPr>
          </a:p>
          <a:p>
            <a:pPr marL="628635" lvl="1" indent="0" eaLnBrk="1" hangingPunct="1">
              <a:buNone/>
            </a:pPr>
            <a:r>
              <a:rPr lang="en-US" altLang="zh-CN" sz="2400" dirty="0">
                <a:latin typeface="Arial Black" panose="020B0A04020102020204" pitchFamily="34" charset="0"/>
                <a:ea typeface="华文中宋" panose="02010600040101010101" pitchFamily="2" charset="-122"/>
                <a:hlinkClick r:id="rId7" action="ppaction://hlinkfile"/>
              </a:rPr>
              <a:t>   </a:t>
            </a:r>
            <a:r>
              <a:rPr lang="en-US" altLang="zh-CN" sz="2800" dirty="0">
                <a:latin typeface="Arial Black" panose="020B0A04020102020204" pitchFamily="34" charset="0"/>
                <a:ea typeface="华文中宋" panose="02010600040101010101" pitchFamily="2" charset="-122"/>
                <a:hlinkClick r:id="rId7" action="ppaction://hlinkfile"/>
              </a:rPr>
              <a:t>BookShelfIterator.java</a:t>
            </a:r>
            <a:endParaRPr lang="en-US" altLang="zh-CN" sz="28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Main</a:t>
            </a:r>
            <a:r>
              <a:rPr lang="zh-CN" altLang="en-US" sz="2400" dirty="0">
                <a:latin typeface="Arial Black" panose="020B0A04020102020204" pitchFamily="34" charset="0"/>
                <a:ea typeface="华文中宋"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8" action="ppaction://hlinkfile"/>
              </a:rPr>
              <a:t>Main.java</a:t>
            </a:r>
            <a:endParaRPr lang="en-US" altLang="zh-CN" sz="2400" dirty="0">
              <a:latin typeface="Arial Black" panose="020B0A04020102020204" pitchFamily="34" charset="0"/>
              <a:ea typeface="华文中宋" panose="02010600040101010101" pitchFamily="2" charset="-122"/>
            </a:endParaRPr>
          </a:p>
          <a:p>
            <a:pPr eaLnBrk="1" hangingPunct="1"/>
            <a:endParaRPr lang="zh-CN" altLang="en-US" sz="2100" dirty="0">
              <a:latin typeface="Arial Black" panose="020B0A04020102020204" pitchFamily="34" charset="0"/>
              <a:ea typeface="华文中宋" panose="02010600040101010101" pitchFamily="2" charset="-122"/>
            </a:endParaRPr>
          </a:p>
          <a:p>
            <a:pPr eaLnBrk="1" hangingPunct="1"/>
            <a:endParaRPr lang="zh-CN" altLang="en-US" sz="2100" dirty="0">
              <a:latin typeface="Arial Black" panose="020B0A04020102020204" pitchFamily="34" charset="0"/>
              <a:ea typeface="华文中宋" panose="02010600040101010101" pitchFamily="2" charset="-122"/>
            </a:endParaRPr>
          </a:p>
        </p:txBody>
      </p:sp>
      <p:pic>
        <p:nvPicPr>
          <p:cNvPr id="5" name="Picture 7">
            <a:extLst>
              <a:ext uri="{FF2B5EF4-FFF2-40B4-BE49-F238E27FC236}">
                <a16:creationId xmlns:a16="http://schemas.microsoft.com/office/drawing/2014/main" id="{1E903191-ACFF-4BCC-AADE-51B0DB2CD3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033" y="1930073"/>
            <a:ext cx="5525075" cy="47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D355BDF-FC39-4E70-89EB-DCE004D596AF}"/>
              </a:ext>
            </a:extLst>
          </p:cNvPr>
          <p:cNvPicPr>
            <a:picLocks noChangeAspect="1"/>
          </p:cNvPicPr>
          <p:nvPr/>
        </p:nvPicPr>
        <p:blipFill>
          <a:blip r:embed="rId3"/>
          <a:stretch>
            <a:fillRect/>
          </a:stretch>
        </p:blipFill>
        <p:spPr>
          <a:xfrm>
            <a:off x="383580" y="4150893"/>
            <a:ext cx="5352381" cy="2590476"/>
          </a:xfrm>
          <a:prstGeom prst="rect">
            <a:avLst/>
          </a:prstGeom>
        </p:spPr>
      </p:pic>
      <p:pic>
        <p:nvPicPr>
          <p:cNvPr id="3" name="图片 2">
            <a:extLst>
              <a:ext uri="{FF2B5EF4-FFF2-40B4-BE49-F238E27FC236}">
                <a16:creationId xmlns:a16="http://schemas.microsoft.com/office/drawing/2014/main" id="{E0036D86-35E7-4F76-B17F-C4C01546A819}"/>
              </a:ext>
            </a:extLst>
          </p:cNvPr>
          <p:cNvPicPr>
            <a:picLocks noChangeAspect="1"/>
          </p:cNvPicPr>
          <p:nvPr/>
        </p:nvPicPr>
        <p:blipFill>
          <a:blip r:embed="rId4"/>
          <a:stretch>
            <a:fillRect/>
          </a:stretch>
        </p:blipFill>
        <p:spPr>
          <a:xfrm>
            <a:off x="4731963" y="4953123"/>
            <a:ext cx="5352381" cy="1931403"/>
          </a:xfrm>
          <a:prstGeom prst="rect">
            <a:avLst/>
          </a:prstGeom>
        </p:spPr>
      </p:pic>
      <p:sp>
        <p:nvSpPr>
          <p:cNvPr id="2" name="标题 1">
            <a:extLst>
              <a:ext uri="{FF2B5EF4-FFF2-40B4-BE49-F238E27FC236}">
                <a16:creationId xmlns:a16="http://schemas.microsoft.com/office/drawing/2014/main" id="{04B77EB8-4D7D-44E6-AED2-927D3588B09F}"/>
              </a:ext>
            </a:extLst>
          </p:cNvPr>
          <p:cNvSpPr>
            <a:spLocks noGrp="1"/>
          </p:cNvSpPr>
          <p:nvPr>
            <p:ph type="title"/>
          </p:nvPr>
        </p:nvSpPr>
        <p:spPr>
          <a:xfrm>
            <a:off x="0" y="31205"/>
            <a:ext cx="12192000" cy="688975"/>
          </a:xfrm>
        </p:spPr>
        <p:txBody>
          <a:bodyPr/>
          <a:lstStyle/>
          <a:p>
            <a:r>
              <a:rPr lang="en-US" altLang="zh-CN" dirty="0">
                <a:latin typeface="Bauhaus 93" pitchFamily="82" charset="0"/>
                <a:ea typeface="华文中宋" panose="02010600040101010101" pitchFamily="2" charset="-122"/>
              </a:rPr>
              <a:t>Iterator</a:t>
            </a:r>
            <a:r>
              <a:rPr lang="zh-CN" altLang="en-US" dirty="0">
                <a:latin typeface="Bauhaus 93" pitchFamily="82" charset="0"/>
                <a:ea typeface="华文中宋" panose="02010600040101010101" pitchFamily="2" charset="-122"/>
              </a:rPr>
              <a:t>－迭代器</a:t>
            </a:r>
            <a:r>
              <a:rPr lang="en-US" altLang="zh-CN" dirty="0">
                <a:latin typeface="Bauhaus 93" pitchFamily="82" charset="0"/>
                <a:ea typeface="华文中宋" panose="02010600040101010101" pitchFamily="2" charset="-122"/>
              </a:rPr>
              <a:t> </a:t>
            </a:r>
            <a:endParaRPr lang="zh-CN" altLang="en-US" dirty="0"/>
          </a:p>
        </p:txBody>
      </p:sp>
      <p:pic>
        <p:nvPicPr>
          <p:cNvPr id="5" name="图片 4">
            <a:extLst>
              <a:ext uri="{FF2B5EF4-FFF2-40B4-BE49-F238E27FC236}">
                <a16:creationId xmlns:a16="http://schemas.microsoft.com/office/drawing/2014/main" id="{2F5339F6-7C95-41C4-89AF-807C4E9B2887}"/>
              </a:ext>
            </a:extLst>
          </p:cNvPr>
          <p:cNvPicPr>
            <a:picLocks noChangeAspect="1"/>
          </p:cNvPicPr>
          <p:nvPr/>
        </p:nvPicPr>
        <p:blipFill>
          <a:blip r:embed="rId5"/>
          <a:stretch>
            <a:fillRect/>
          </a:stretch>
        </p:blipFill>
        <p:spPr>
          <a:xfrm>
            <a:off x="422177" y="482816"/>
            <a:ext cx="3895239" cy="580952"/>
          </a:xfrm>
          <a:prstGeom prst="rect">
            <a:avLst/>
          </a:prstGeom>
        </p:spPr>
      </p:pic>
      <p:pic>
        <p:nvPicPr>
          <p:cNvPr id="6" name="图片 5">
            <a:extLst>
              <a:ext uri="{FF2B5EF4-FFF2-40B4-BE49-F238E27FC236}">
                <a16:creationId xmlns:a16="http://schemas.microsoft.com/office/drawing/2014/main" id="{F995C523-CDC4-4FAE-B9B9-5E08BEF13753}"/>
              </a:ext>
            </a:extLst>
          </p:cNvPr>
          <p:cNvPicPr>
            <a:picLocks noChangeAspect="1"/>
          </p:cNvPicPr>
          <p:nvPr/>
        </p:nvPicPr>
        <p:blipFill>
          <a:blip r:embed="rId6"/>
          <a:stretch>
            <a:fillRect/>
          </a:stretch>
        </p:blipFill>
        <p:spPr>
          <a:xfrm>
            <a:off x="6254824" y="482817"/>
            <a:ext cx="3369568" cy="866667"/>
          </a:xfrm>
          <a:prstGeom prst="rect">
            <a:avLst/>
          </a:prstGeom>
        </p:spPr>
      </p:pic>
      <p:pic>
        <p:nvPicPr>
          <p:cNvPr id="7" name="图片 6">
            <a:extLst>
              <a:ext uri="{FF2B5EF4-FFF2-40B4-BE49-F238E27FC236}">
                <a16:creationId xmlns:a16="http://schemas.microsoft.com/office/drawing/2014/main" id="{0DA82F5D-7748-4909-B532-4FC96EA22DE4}"/>
              </a:ext>
            </a:extLst>
          </p:cNvPr>
          <p:cNvPicPr>
            <a:picLocks noChangeAspect="1"/>
          </p:cNvPicPr>
          <p:nvPr/>
        </p:nvPicPr>
        <p:blipFill>
          <a:blip r:embed="rId7"/>
          <a:stretch>
            <a:fillRect/>
          </a:stretch>
        </p:blipFill>
        <p:spPr>
          <a:xfrm>
            <a:off x="407368" y="1171792"/>
            <a:ext cx="3685715" cy="2866667"/>
          </a:xfrm>
          <a:prstGeom prst="rect">
            <a:avLst/>
          </a:prstGeom>
        </p:spPr>
      </p:pic>
      <p:pic>
        <p:nvPicPr>
          <p:cNvPr id="8" name="图片 7">
            <a:extLst>
              <a:ext uri="{FF2B5EF4-FFF2-40B4-BE49-F238E27FC236}">
                <a16:creationId xmlns:a16="http://schemas.microsoft.com/office/drawing/2014/main" id="{4F8E159B-C647-4260-B2F9-84138C76ABA1}"/>
              </a:ext>
            </a:extLst>
          </p:cNvPr>
          <p:cNvPicPr>
            <a:picLocks noChangeAspect="1"/>
          </p:cNvPicPr>
          <p:nvPr/>
        </p:nvPicPr>
        <p:blipFill>
          <a:blip r:embed="rId8"/>
          <a:stretch>
            <a:fillRect/>
          </a:stretch>
        </p:blipFill>
        <p:spPr>
          <a:xfrm>
            <a:off x="6254824" y="1726305"/>
            <a:ext cx="4152381" cy="3142857"/>
          </a:xfrm>
          <a:prstGeom prst="rect">
            <a:avLst/>
          </a:prstGeom>
        </p:spPr>
      </p:pic>
      <p:pic>
        <p:nvPicPr>
          <p:cNvPr id="10" name="Picture 7">
            <a:extLst>
              <a:ext uri="{FF2B5EF4-FFF2-40B4-BE49-F238E27FC236}">
                <a16:creationId xmlns:a16="http://schemas.microsoft.com/office/drawing/2014/main" id="{B5A6C054-1A50-4D96-A2ED-108B26B2E5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8209" y="4293096"/>
            <a:ext cx="4232271" cy="253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87130BF5-3CEA-4ECB-ADFB-4A4D5CF79979}"/>
                  </a:ext>
                </a:extLst>
              </p14:cNvPr>
              <p14:cNvContentPartPr/>
              <p14:nvPr/>
            </p14:nvContentPartPr>
            <p14:xfrm>
              <a:off x="1256577" y="1642344"/>
              <a:ext cx="5317920" cy="4270320"/>
            </p14:xfrm>
          </p:contentPart>
        </mc:Choice>
        <mc:Fallback xmlns="">
          <p:pic>
            <p:nvPicPr>
              <p:cNvPr id="25" name="墨迹 24">
                <a:extLst>
                  <a:ext uri="{FF2B5EF4-FFF2-40B4-BE49-F238E27FC236}">
                    <a16:creationId xmlns:a16="http://schemas.microsoft.com/office/drawing/2014/main" id="{87130BF5-3CEA-4ECB-ADFB-4A4D5CF79979}"/>
                  </a:ext>
                </a:extLst>
              </p:cNvPr>
              <p:cNvPicPr/>
              <p:nvPr/>
            </p:nvPicPr>
            <p:blipFill>
              <a:blip r:embed="rId11"/>
              <a:stretch>
                <a:fillRect/>
              </a:stretch>
            </p:blipFill>
            <p:spPr>
              <a:xfrm>
                <a:off x="1247937" y="1633345"/>
                <a:ext cx="5335560" cy="4287959"/>
              </a:xfrm>
              <a:prstGeom prst="rect">
                <a:avLst/>
              </a:prstGeom>
            </p:spPr>
          </p:pic>
        </mc:Fallback>
      </mc:AlternateContent>
    </p:spTree>
    <p:extLst>
      <p:ext uri="{BB962C8B-B14F-4D97-AF65-F5344CB8AC3E}">
        <p14:creationId xmlns:p14="http://schemas.microsoft.com/office/powerpoint/2010/main" val="40791933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86901-510D-401A-B227-EC48337D0C15}"/>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Iterator</a:t>
            </a:r>
            <a:r>
              <a:rPr lang="zh-CN" altLang="en-US" dirty="0">
                <a:latin typeface="Bauhaus 93" pitchFamily="82" charset="0"/>
                <a:ea typeface="华文中宋" panose="02010600040101010101" pitchFamily="2" charset="-122"/>
              </a:rPr>
              <a:t>－迭代器</a:t>
            </a:r>
            <a:r>
              <a:rPr lang="en-US" altLang="zh-CN" sz="2000" dirty="0">
                <a:latin typeface="Bauhaus 93" pitchFamily="82" charset="0"/>
                <a:ea typeface="华文中宋" panose="02010600040101010101" pitchFamily="2" charset="-122"/>
              </a:rPr>
              <a:t>//Stop here 20240422</a:t>
            </a:r>
            <a:endParaRPr lang="zh-CN" altLang="en-US" dirty="0"/>
          </a:p>
        </p:txBody>
      </p:sp>
      <p:sp>
        <p:nvSpPr>
          <p:cNvPr id="3" name="文本占位符 2">
            <a:extLst>
              <a:ext uri="{FF2B5EF4-FFF2-40B4-BE49-F238E27FC236}">
                <a16:creationId xmlns:a16="http://schemas.microsoft.com/office/drawing/2014/main" id="{25B35233-9A5A-4BDB-85D0-6E8D7DBC5DA7}"/>
              </a:ext>
            </a:extLst>
          </p:cNvPr>
          <p:cNvSpPr>
            <a:spLocks noGrp="1"/>
          </p:cNvSpPr>
          <p:nvPr>
            <p:ph type="body" sz="half" idx="1"/>
          </p:nvPr>
        </p:nvSpPr>
        <p:spPr>
          <a:xfrm>
            <a:off x="624418" y="1125539"/>
            <a:ext cx="5039535" cy="506571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角色</a:t>
            </a:r>
            <a:endParaRPr lang="en-US" altLang="zh-CN" sz="280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b="0" dirty="0" err="1">
                <a:solidFill>
                  <a:schemeClr val="tx1"/>
                </a:solidFill>
                <a:ea typeface="华文中宋" panose="02010600040101010101" pitchFamily="2" charset="-122"/>
              </a:rPr>
              <a:t>MyCollection</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抽象聚合类</a:t>
            </a:r>
          </a:p>
          <a:p>
            <a:pPr lvl="1" eaLnBrk="1" hangingPunct="1">
              <a:lnSpc>
                <a:spcPct val="150000"/>
              </a:lnSpc>
            </a:pPr>
            <a:r>
              <a:rPr lang="en-US" altLang="zh-CN" b="0" dirty="0" err="1">
                <a:solidFill>
                  <a:schemeClr val="tx1"/>
                </a:solidFill>
                <a:ea typeface="华文中宋" panose="02010600040101010101" pitchFamily="2" charset="-122"/>
              </a:rPr>
              <a:t>NewCollection</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具体聚合类</a:t>
            </a:r>
            <a:endParaRPr lang="en-US" altLang="zh-CN" b="0" dirty="0">
              <a:solidFill>
                <a:schemeClr val="tx1"/>
              </a:solidFill>
              <a:ea typeface="华文中宋" panose="02010600040101010101" pitchFamily="2" charset="-122"/>
            </a:endParaRPr>
          </a:p>
          <a:p>
            <a:pPr lvl="1" eaLnBrk="1" hangingPunct="1">
              <a:lnSpc>
                <a:spcPct val="150000"/>
              </a:lnSpc>
            </a:pPr>
            <a:r>
              <a:rPr lang="en-US" altLang="zh-CN" b="0" dirty="0" err="1">
                <a:solidFill>
                  <a:schemeClr val="tx1"/>
                </a:solidFill>
                <a:ea typeface="华文中宋" panose="02010600040101010101" pitchFamily="2" charset="-122"/>
              </a:rPr>
              <a:t>MyIterator</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抽象迭代器</a:t>
            </a:r>
          </a:p>
          <a:p>
            <a:pPr lvl="1" eaLnBrk="1" hangingPunct="1">
              <a:lnSpc>
                <a:spcPct val="150000"/>
              </a:lnSpc>
            </a:pPr>
            <a:r>
              <a:rPr lang="en-US" altLang="zh-CN" b="0" dirty="0" err="1">
                <a:solidFill>
                  <a:schemeClr val="tx1"/>
                </a:solidFill>
                <a:ea typeface="华文中宋" panose="02010600040101010101" pitchFamily="2" charset="-122"/>
              </a:rPr>
              <a:t>NewIterator</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具体迭代器</a:t>
            </a:r>
            <a:endParaRPr lang="en-US" altLang="zh-CN" b="0" dirty="0">
              <a:solidFill>
                <a:schemeClr val="tx1"/>
              </a:solidFill>
              <a:ea typeface="华文中宋" panose="02010600040101010101" pitchFamily="2" charset="-122"/>
            </a:endParaRPr>
          </a:p>
          <a:p>
            <a:pPr lvl="1" eaLnBrk="1" hangingPunct="1">
              <a:lnSpc>
                <a:spcPct val="150000"/>
              </a:lnSpc>
            </a:pPr>
            <a:r>
              <a:rPr lang="en-US" altLang="zh-CN" b="0" dirty="0">
                <a:solidFill>
                  <a:schemeClr val="tx1"/>
                </a:solidFill>
                <a:ea typeface="华文中宋" panose="02010600040101010101" pitchFamily="2" charset="-122"/>
              </a:rPr>
              <a:t>Client </a:t>
            </a:r>
          </a:p>
          <a:p>
            <a:endParaRPr lang="zh-CN" altLang="en-US" dirty="0"/>
          </a:p>
        </p:txBody>
      </p:sp>
      <p:graphicFrame>
        <p:nvGraphicFramePr>
          <p:cNvPr id="5" name="表格 4">
            <a:extLst>
              <a:ext uri="{FF2B5EF4-FFF2-40B4-BE49-F238E27FC236}">
                <a16:creationId xmlns:a16="http://schemas.microsoft.com/office/drawing/2014/main" id="{C07847A6-3FC4-4288-887B-786E823E97C4}"/>
              </a:ext>
            </a:extLst>
          </p:cNvPr>
          <p:cNvGraphicFramePr>
            <a:graphicFrameLocks noGrp="1"/>
          </p:cNvGraphicFramePr>
          <p:nvPr>
            <p:extLst>
              <p:ext uri="{D42A27DB-BD31-4B8C-83A1-F6EECF244321}">
                <p14:modId xmlns:p14="http://schemas.microsoft.com/office/powerpoint/2010/main" val="562055842"/>
              </p:ext>
            </p:extLst>
          </p:nvPr>
        </p:nvGraphicFramePr>
        <p:xfrm>
          <a:off x="6000507" y="0"/>
          <a:ext cx="6192688" cy="6858000"/>
        </p:xfrm>
        <a:graphic>
          <a:graphicData uri="http://schemas.openxmlformats.org/drawingml/2006/table">
            <a:tbl>
              <a:tblPr/>
              <a:tblGrid>
                <a:gridCol w="6192688">
                  <a:extLst>
                    <a:ext uri="{9D8B030D-6E8A-4147-A177-3AD203B41FA5}">
                      <a16:colId xmlns:a16="http://schemas.microsoft.com/office/drawing/2014/main" val="20000"/>
                    </a:ext>
                  </a:extLst>
                </a:gridCol>
              </a:tblGrid>
              <a:tr h="6858000">
                <a:tc>
                  <a:txBody>
                    <a:bodyPr/>
                    <a:lstStyle/>
                    <a:p>
                      <a:pPr algn="just">
                        <a:spcAft>
                          <a:spcPts val="0"/>
                        </a:spcAft>
                      </a:pPr>
                      <a:r>
                        <a:rPr lang="en-US" sz="1600" kern="100" dirty="0">
                          <a:latin typeface="Times New Roman"/>
                          <a:ea typeface="宋体"/>
                        </a:rPr>
                        <a:t>public class </a:t>
                      </a:r>
                      <a:r>
                        <a:rPr lang="en-US" sz="1600" kern="100" dirty="0" err="1">
                          <a:latin typeface="Times New Roman"/>
                          <a:ea typeface="宋体"/>
                        </a:rPr>
                        <a:t>ConcreteIterator</a:t>
                      </a:r>
                      <a:r>
                        <a:rPr lang="en-US" sz="1600" kern="100" dirty="0">
                          <a:latin typeface="Times New Roman"/>
                          <a:ea typeface="宋体"/>
                        </a:rPr>
                        <a:t> implements Iterator{</a:t>
                      </a:r>
                      <a:endParaRPr lang="zh-CN" sz="1600" b="1" kern="100" dirty="0">
                        <a:latin typeface="Times New Roman"/>
                        <a:ea typeface="宋体"/>
                      </a:endParaRPr>
                    </a:p>
                    <a:p>
                      <a:pPr algn="just">
                        <a:spcAft>
                          <a:spcPts val="0"/>
                        </a:spcAft>
                      </a:pPr>
                      <a:r>
                        <a:rPr lang="en-US" sz="1600" b="1" kern="100" dirty="0">
                          <a:latin typeface="Times New Roman"/>
                          <a:ea typeface="宋体"/>
                        </a:rPr>
                        <a:t>	private </a:t>
                      </a:r>
                      <a:r>
                        <a:rPr lang="en-US" sz="1600" b="1" kern="100" dirty="0" err="1">
                          <a:latin typeface="Times New Roman"/>
                          <a:ea typeface="宋体"/>
                        </a:rPr>
                        <a:t>ConcreteAggregate</a:t>
                      </a:r>
                      <a:r>
                        <a:rPr lang="en-US" sz="1600" b="1" kern="100" dirty="0">
                          <a:latin typeface="Times New Roman"/>
                          <a:ea typeface="宋体"/>
                        </a:rPr>
                        <a:t> objects;</a:t>
                      </a:r>
                      <a:endParaRPr lang="zh-CN" sz="1600" b="1" kern="100" dirty="0">
                        <a:latin typeface="Times New Roman"/>
                        <a:ea typeface="宋体"/>
                      </a:endParaRPr>
                    </a:p>
                    <a:p>
                      <a:pPr algn="just">
                        <a:spcAft>
                          <a:spcPts val="0"/>
                        </a:spcAft>
                      </a:pPr>
                      <a:r>
                        <a:rPr lang="en-US" sz="1600" b="1" kern="100" dirty="0">
                          <a:latin typeface="Times New Roman"/>
                          <a:ea typeface="宋体"/>
                        </a:rPr>
                        <a:t>	</a:t>
                      </a:r>
                      <a:endParaRPr lang="zh-CN" sz="1600" b="1" kern="100" dirty="0">
                        <a:latin typeface="Times New Roman"/>
                        <a:ea typeface="宋体"/>
                      </a:endParaRPr>
                    </a:p>
                    <a:p>
                      <a:pPr algn="just">
                        <a:spcAft>
                          <a:spcPts val="0"/>
                        </a:spcAft>
                      </a:pPr>
                      <a:r>
                        <a:rPr lang="en-US" sz="1600" b="1" kern="100" dirty="0">
                          <a:latin typeface="Times New Roman"/>
                          <a:ea typeface="宋体"/>
                        </a:rPr>
                        <a:t>	public </a:t>
                      </a:r>
                      <a:r>
                        <a:rPr lang="en-US" sz="1600" b="1" kern="100" dirty="0" err="1">
                          <a:latin typeface="Times New Roman"/>
                          <a:ea typeface="宋体"/>
                        </a:rPr>
                        <a:t>ConcreteIterator</a:t>
                      </a:r>
                      <a:r>
                        <a:rPr lang="en-US" sz="1600" b="1" kern="100" dirty="0">
                          <a:latin typeface="Times New Roman"/>
                          <a:ea typeface="宋体"/>
                        </a:rPr>
                        <a:t>(</a:t>
                      </a:r>
                      <a:r>
                        <a:rPr lang="en-US" sz="1600" b="1" kern="100" dirty="0" err="1">
                          <a:latin typeface="Times New Roman"/>
                          <a:ea typeface="宋体"/>
                        </a:rPr>
                        <a:t>ConcreteAggregate</a:t>
                      </a:r>
                      <a:r>
                        <a:rPr lang="en-US" sz="1600" b="1" kern="100" dirty="0">
                          <a:latin typeface="Times New Roman"/>
                          <a:ea typeface="宋体"/>
                        </a:rPr>
                        <a:t> objects)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b="1" kern="100" dirty="0">
                          <a:latin typeface="Times New Roman"/>
                          <a:ea typeface="宋体"/>
                        </a:rPr>
                        <a:t>		</a:t>
                      </a:r>
                      <a:r>
                        <a:rPr lang="en-US" sz="1600" b="1" kern="100" dirty="0" err="1">
                          <a:latin typeface="Times New Roman"/>
                          <a:ea typeface="宋体"/>
                        </a:rPr>
                        <a:t>this.objects</a:t>
                      </a:r>
                      <a:r>
                        <a:rPr lang="en-US" sz="1600" b="1" kern="100" dirty="0">
                          <a:latin typeface="Times New Roman"/>
                          <a:ea typeface="宋体"/>
                        </a:rPr>
                        <a:t>=objects;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void first()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void next()</a:t>
                      </a:r>
                      <a:endParaRPr lang="zh-CN" sz="1600" kern="100" dirty="0">
                        <a:latin typeface="Times New Roman"/>
                        <a:ea typeface="宋体"/>
                      </a:endParaRPr>
                    </a:p>
                    <a:p>
                      <a:pPr algn="just">
                        <a:spcAft>
                          <a:spcPts val="0"/>
                        </a:spcAft>
                      </a:pPr>
                      <a:r>
                        <a:rPr lang="en-US" sz="1600" kern="100" dirty="0">
                          <a:latin typeface="Times New Roman"/>
                          <a:ea typeface="宋体"/>
                        </a:rPr>
                        <a:t>	{  ......  }</a:t>
                      </a:r>
                    </a:p>
                    <a:p>
                      <a:pPr algn="just">
                        <a:spcAft>
                          <a:spcPts val="0"/>
                        </a:spcAft>
                      </a:pPr>
                      <a:endParaRPr lang="zh-CN" sz="1600" kern="100" dirty="0">
                        <a:latin typeface="Times New Roman"/>
                        <a:ea typeface="宋体"/>
                      </a:endParaRPr>
                    </a:p>
                    <a:p>
                      <a:pPr algn="just">
                        <a:spcAft>
                          <a:spcPts val="0"/>
                        </a:spcAft>
                      </a:pPr>
                      <a:r>
                        <a:rPr lang="en-US" sz="1600" kern="100" dirty="0">
                          <a:latin typeface="Times New Roman"/>
                          <a:ea typeface="宋体"/>
                        </a:rPr>
                        <a:t>	public </a:t>
                      </a:r>
                      <a:r>
                        <a:rPr lang="en-US" sz="1600" kern="100" dirty="0" err="1">
                          <a:latin typeface="Times New Roman"/>
                          <a:ea typeface="宋体"/>
                        </a:rPr>
                        <a:t>boolean</a:t>
                      </a:r>
                      <a:r>
                        <a:rPr lang="en-US" sz="1600" kern="100" dirty="0">
                          <a:latin typeface="Times New Roman"/>
                          <a:ea typeface="宋体"/>
                        </a:rPr>
                        <a:t> </a:t>
                      </a:r>
                      <a:r>
                        <a:rPr lang="en-US" sz="1600" kern="100" dirty="0" err="1">
                          <a:latin typeface="Times New Roman"/>
                          <a:ea typeface="宋体"/>
                        </a:rPr>
                        <a:t>hasNext</a:t>
                      </a: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Object </a:t>
                      </a:r>
                      <a:r>
                        <a:rPr lang="en-US" sz="1600" kern="100" dirty="0" err="1">
                          <a:latin typeface="Times New Roman"/>
                          <a:ea typeface="宋体"/>
                        </a:rPr>
                        <a:t>currentItem</a:t>
                      </a: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public class </a:t>
                      </a:r>
                      <a:r>
                        <a:rPr lang="en-US" sz="1600" kern="100" dirty="0" err="1">
                          <a:latin typeface="Times New Roman"/>
                          <a:ea typeface="宋体"/>
                        </a:rPr>
                        <a:t>ConcreteAggregate</a:t>
                      </a:r>
                      <a:r>
                        <a:rPr lang="en-US" sz="1600" kern="100" dirty="0">
                          <a:latin typeface="Times New Roman"/>
                          <a:ea typeface="宋体"/>
                        </a:rPr>
                        <a:t> implements Aggregate{	</a:t>
                      </a:r>
                      <a:endParaRPr lang="zh-CN" sz="1600" kern="100" dirty="0">
                        <a:latin typeface="Times New Roman"/>
                        <a:ea typeface="宋体"/>
                      </a:endParaRPr>
                    </a:p>
                    <a:p>
                      <a:pPr algn="just">
                        <a:spcAft>
                          <a:spcPts val="0"/>
                        </a:spcAft>
                      </a:pPr>
                      <a:r>
                        <a:rPr lang="en-US" sz="1600" kern="100" dirty="0">
                          <a:latin typeface="Times New Roman"/>
                          <a:ea typeface="宋体"/>
                        </a:rPr>
                        <a:t>    ......	</a:t>
                      </a:r>
                      <a:endParaRPr lang="zh-CN" sz="1600" kern="100" dirty="0">
                        <a:latin typeface="Times New Roman"/>
                        <a:ea typeface="宋体"/>
                      </a:endParaRPr>
                    </a:p>
                    <a:p>
                      <a:pPr algn="just">
                        <a:spcAft>
                          <a:spcPts val="0"/>
                        </a:spcAft>
                      </a:pPr>
                      <a:r>
                        <a:rPr lang="en-US" sz="1600" b="1" kern="100" dirty="0">
                          <a:latin typeface="Times New Roman"/>
                          <a:ea typeface="宋体"/>
                        </a:rPr>
                        <a:t>	public </a:t>
                      </a:r>
                      <a:r>
                        <a:rPr lang="en-US" sz="1600" b="1" kern="100" dirty="0" err="1">
                          <a:latin typeface="Times New Roman"/>
                          <a:ea typeface="宋体"/>
                        </a:rPr>
                        <a:t>Iterator</a:t>
                      </a:r>
                      <a:r>
                        <a:rPr lang="en-US" sz="1600" b="1" kern="100" dirty="0">
                          <a:latin typeface="Times New Roman"/>
                          <a:ea typeface="宋体"/>
                        </a:rPr>
                        <a:t> </a:t>
                      </a:r>
                      <a:r>
                        <a:rPr lang="en-US" sz="1600" b="1" kern="100" dirty="0" err="1">
                          <a:latin typeface="Times New Roman"/>
                          <a:ea typeface="宋体"/>
                        </a:rPr>
                        <a:t>createIterator</a:t>
                      </a:r>
                      <a:r>
                        <a:rPr lang="en-US" sz="1600" b="1" kern="100" dirty="0">
                          <a:latin typeface="Times New Roman"/>
                          <a:ea typeface="宋体"/>
                        </a:rPr>
                        <a:t>()</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b="1" kern="100" dirty="0">
                          <a:latin typeface="Times New Roman"/>
                          <a:ea typeface="宋体"/>
                        </a:rPr>
                        <a:t>		return new </a:t>
                      </a:r>
                      <a:r>
                        <a:rPr lang="en-US" sz="1600" b="1" kern="100" dirty="0" err="1">
                          <a:latin typeface="Times New Roman"/>
                          <a:ea typeface="宋体"/>
                        </a:rPr>
                        <a:t>ConcreteIterator</a:t>
                      </a:r>
                      <a:r>
                        <a:rPr lang="en-US" sz="1600" b="1" kern="100" dirty="0">
                          <a:latin typeface="Times New Roman"/>
                          <a:ea typeface="宋体"/>
                        </a:rPr>
                        <a:t>(this);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a:t>
                      </a:r>
                      <a:endParaRPr lang="zh-CN" sz="1600" kern="100" dirty="0">
                        <a:latin typeface="Times New Roman"/>
                        <a:ea typeface="宋体"/>
                      </a:endParaRPr>
                    </a:p>
                  </a:txBody>
                  <a:tcPr marL="62204" marR="622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cxnSp>
        <p:nvCxnSpPr>
          <p:cNvPr id="7" name="直接连接符 6">
            <a:extLst>
              <a:ext uri="{FF2B5EF4-FFF2-40B4-BE49-F238E27FC236}">
                <a16:creationId xmlns:a16="http://schemas.microsoft.com/office/drawing/2014/main" id="{AC4B8F6C-0494-45E1-B04E-7EBED3D5DE32}"/>
              </a:ext>
            </a:extLst>
          </p:cNvPr>
          <p:cNvCxnSpPr/>
          <p:nvPr/>
        </p:nvCxnSpPr>
        <p:spPr bwMode="auto">
          <a:xfrm>
            <a:off x="6000506" y="4653136"/>
            <a:ext cx="6191495"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005736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1495EAFC-B096-4E32-8DB3-74F137FAC284}"/>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p>
        </p:txBody>
      </p:sp>
      <p:sp>
        <p:nvSpPr>
          <p:cNvPr id="93187" name="Rectangle 3">
            <a:extLst>
              <a:ext uri="{FF2B5EF4-FFF2-40B4-BE49-F238E27FC236}">
                <a16:creationId xmlns:a16="http://schemas.microsoft.com/office/drawing/2014/main" id="{A2682FBA-5890-4C6A-BB08-1C3BBB240460}"/>
              </a:ext>
            </a:extLst>
          </p:cNvPr>
          <p:cNvSpPr>
            <a:spLocks noGrp="1" noChangeArrowheads="1"/>
          </p:cNvSpPr>
          <p:nvPr>
            <p:ph type="body" idx="1"/>
          </p:nvPr>
        </p:nvSpPr>
        <p:spPr>
          <a:xfrm>
            <a:off x="411552" y="621045"/>
            <a:ext cx="11368895" cy="5976305"/>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优点</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多个对象聚在一起形成的总体称之为聚集，聚集对象是能够包容一组对象的容器对象。</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迭代模式将迭代逻辑封装到一个独立的对象中，从而与聚合（集）本身隔开。</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迭代模式可以顺序访问</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（也可其他方式）</a:t>
            </a:r>
            <a:r>
              <a:rPr lang="zh-CN" altLang="en-US" sz="1800" b="0" dirty="0">
                <a:solidFill>
                  <a:schemeClr val="tx1"/>
                </a:solidFill>
                <a:latin typeface="华文中宋" panose="02010600040101010101" pitchFamily="2" charset="-122"/>
                <a:ea typeface="华文中宋" panose="02010600040101010101" pitchFamily="2" charset="-122"/>
              </a:rPr>
              <a:t>一个聚集中的元素而不必暴露聚集的内部结构。</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迭代模式简化了聚集的界面：</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每一个聚集对象都可以有一个或一个以上的迭代对象；</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每一个迭代状态可以是彼此独立的；</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迭代算法可以独立于聚（合）集结构变化。</a:t>
            </a:r>
            <a:endParaRPr lang="en-US" altLang="zh-CN" sz="18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 </a:t>
            </a:r>
            <a:r>
              <a:rPr lang="zh-CN" altLang="en-US" dirty="0">
                <a:solidFill>
                  <a:srgbClr val="324A7A"/>
                </a:solidFill>
                <a:latin typeface="Arial Black" panose="020B0A04020102020204" pitchFamily="34" charset="0"/>
                <a:ea typeface="华文中宋" panose="02010600040101010101" pitchFamily="2" charset="-122"/>
              </a:rPr>
              <a:t>点评</a:t>
            </a:r>
          </a:p>
          <a:p>
            <a:pPr lvl="1" eaLnBrk="1" hangingPunct="1">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为什么要在</a:t>
            </a:r>
            <a:r>
              <a:rPr lang="en-US" altLang="zh-CN" sz="1800" b="0" dirty="0">
                <a:solidFill>
                  <a:schemeClr val="tx1"/>
                </a:solidFill>
                <a:latin typeface="华文中宋" panose="02010600040101010101" pitchFamily="2" charset="-122"/>
                <a:ea typeface="华文中宋" panose="02010600040101010101" pitchFamily="2" charset="-122"/>
              </a:rPr>
              <a:t>Iterator Pattern</a:t>
            </a:r>
            <a:r>
              <a:rPr lang="zh-CN" altLang="en-US" sz="1800" b="0" dirty="0">
                <a:solidFill>
                  <a:schemeClr val="tx1"/>
                </a:solidFill>
                <a:latin typeface="华文中宋" panose="02010600040101010101" pitchFamily="2" charset="-122"/>
                <a:ea typeface="华文中宋" panose="02010600040101010101" pitchFamily="2" charset="-122"/>
              </a:rPr>
              <a:t>这么麻烦的东西上花费时间？为什么除了聚合之外，还要特别建立像</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这样的参与者？</a:t>
            </a:r>
          </a:p>
          <a:p>
            <a:pPr lvl="1" eaLnBrk="1" hangingPunct="1">
              <a:buFont typeface="Wingdings" panose="05000000000000000000" pitchFamily="2" charset="2"/>
              <a:buChar char="n"/>
            </a:pPr>
            <a:r>
              <a:rPr lang="en-US" altLang="zh-CN" sz="1800" b="0" dirty="0">
                <a:solidFill>
                  <a:schemeClr val="tx1"/>
                </a:solidFill>
                <a:latin typeface="Arial Black" panose="020B0A04020102020204" pitchFamily="34" charset="0"/>
                <a:ea typeface="华文中宋" panose="02010600040101010101" pitchFamily="2" charset="-122"/>
              </a:rPr>
              <a:t>Answers</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利用</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可以跟容器的具体实现分开</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这里只用到了</a:t>
            </a:r>
            <a:r>
              <a:rPr lang="en-US" altLang="zh-CN" sz="1800" b="0" dirty="0" err="1">
                <a:solidFill>
                  <a:schemeClr val="tx1"/>
                </a:solidFill>
                <a:latin typeface="华文中宋" panose="02010600040101010101" pitchFamily="2" charset="-122"/>
                <a:ea typeface="华文中宋" panose="02010600040101010101" pitchFamily="2" charset="-122"/>
              </a:rPr>
              <a:t>hasNext</a:t>
            </a:r>
            <a:r>
              <a:rPr lang="zh-CN" altLang="en-US" sz="1800" b="0" dirty="0">
                <a:solidFill>
                  <a:schemeClr val="tx1"/>
                </a:solidFill>
                <a:latin typeface="华文中宋" panose="02010600040101010101" pitchFamily="2" charset="-122"/>
                <a:ea typeface="华文中宋" panose="02010600040101010101" pitchFamily="2" charset="-122"/>
              </a:rPr>
              <a:t>和</a:t>
            </a:r>
            <a:r>
              <a:rPr lang="en-US" altLang="zh-CN" sz="1800" b="0" dirty="0">
                <a:solidFill>
                  <a:schemeClr val="tx1"/>
                </a:solidFill>
                <a:latin typeface="华文中宋" panose="02010600040101010101" pitchFamily="2" charset="-122"/>
                <a:ea typeface="华文中宋" panose="02010600040101010101" pitchFamily="2" charset="-122"/>
              </a:rPr>
              <a:t>next</a:t>
            </a:r>
            <a:r>
              <a:rPr lang="zh-CN" altLang="en-US" sz="1800" b="0" dirty="0">
                <a:solidFill>
                  <a:schemeClr val="tx1"/>
                </a:solidFill>
                <a:latin typeface="华文中宋" panose="02010600040101010101" pitchFamily="2" charset="-122"/>
                <a:ea typeface="华文中宋" panose="02010600040101010101" pitchFamily="2" charset="-122"/>
              </a:rPr>
              <a:t>这两个</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的方法，并没有用到</a:t>
            </a:r>
            <a:r>
              <a:rPr lang="en-US" altLang="zh-CN" sz="1800" b="0" dirty="0" err="1">
                <a:solidFill>
                  <a:schemeClr val="tx1"/>
                </a:solidFill>
                <a:latin typeface="华文中宋" panose="02010600040101010101" pitchFamily="2" charset="-122"/>
                <a:ea typeface="华文中宋" panose="02010600040101010101" pitchFamily="2" charset="-122"/>
              </a:rPr>
              <a:t>BookShelf</a:t>
            </a:r>
            <a:r>
              <a:rPr lang="zh-CN" altLang="en-US" sz="1800" b="0" dirty="0">
                <a:solidFill>
                  <a:schemeClr val="tx1"/>
                </a:solidFill>
                <a:latin typeface="华文中宋" panose="02010600040101010101" pitchFamily="2" charset="-122"/>
                <a:ea typeface="华文中宋" panose="02010600040101010101" pitchFamily="2" charset="-122"/>
              </a:rPr>
              <a:t>实现时所用到的方法。换句话说，这里的</a:t>
            </a:r>
            <a:r>
              <a:rPr lang="en-US" altLang="zh-CN" sz="1800" b="0" dirty="0">
                <a:solidFill>
                  <a:schemeClr val="tx1"/>
                </a:solidFill>
                <a:latin typeface="华文中宋" panose="02010600040101010101" pitchFamily="2" charset="-122"/>
                <a:ea typeface="华文中宋" panose="02010600040101010101" pitchFamily="2" charset="-122"/>
              </a:rPr>
              <a:t>while</a:t>
            </a:r>
            <a:r>
              <a:rPr lang="zh-CN" altLang="en-US" sz="1800" b="0" dirty="0">
                <a:solidFill>
                  <a:schemeClr val="tx1"/>
                </a:solidFill>
                <a:latin typeface="华文中宋" panose="02010600040101010101" pitchFamily="2" charset="-122"/>
                <a:ea typeface="华文中宋" panose="02010600040101010101" pitchFamily="2" charset="-122"/>
              </a:rPr>
              <a:t>循环不会受到</a:t>
            </a:r>
            <a:r>
              <a:rPr lang="en-US" altLang="zh-CN" sz="1800" b="0" dirty="0" err="1">
                <a:solidFill>
                  <a:schemeClr val="tx1"/>
                </a:solidFill>
                <a:latin typeface="华文中宋" panose="02010600040101010101" pitchFamily="2" charset="-122"/>
                <a:ea typeface="华文中宋" panose="02010600040101010101" pitchFamily="2" charset="-122"/>
              </a:rPr>
              <a:t>BookShelf</a:t>
            </a:r>
            <a:r>
              <a:rPr lang="zh-CN" altLang="en-US" sz="1800" b="0" dirty="0">
                <a:solidFill>
                  <a:schemeClr val="tx1"/>
                </a:solidFill>
                <a:latin typeface="华文中宋" panose="02010600040101010101" pitchFamily="2" charset="-122"/>
                <a:ea typeface="华文中宋" panose="02010600040101010101" pitchFamily="2" charset="-122"/>
              </a:rPr>
              <a:t>实现的影响</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rgbClr val="C00000"/>
                </a:solidFill>
                <a:latin typeface="华文中宋" panose="02010600040101010101" pitchFamily="2" charset="-122"/>
                <a:ea typeface="华文中宋" panose="02010600040101010101" pitchFamily="2" charset="-122"/>
              </a:rPr>
              <a:t>是数组或其他的数据结构没有关系的</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分离了集合对象的遍历的行为，让迭代器负责此事。这样既可以不暴露集合的内部结构，又可以让外部代码访问集合内部的数据。</a:t>
            </a:r>
          </a:p>
          <a:p>
            <a:pPr lvl="2" eaLnBrk="1" hangingPunct="1">
              <a:lnSpc>
                <a:spcPct val="90000"/>
              </a:lnSpc>
            </a:pPr>
            <a:endParaRPr lang="en-US" altLang="zh-CN" sz="16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9B504A4E-586B-4CDE-BC7E-47F58573FC84}"/>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Iterator</a:t>
            </a:r>
            <a:r>
              <a:rPr lang="zh-CN" altLang="en-US" sz="3400" dirty="0">
                <a:latin typeface="Bauhaus 93" pitchFamily="82" charset="0"/>
                <a:ea typeface="华文中宋" panose="02010600040101010101" pitchFamily="2" charset="-122"/>
              </a:rPr>
              <a:t>－迭代器</a:t>
            </a:r>
          </a:p>
        </p:txBody>
      </p:sp>
      <p:sp>
        <p:nvSpPr>
          <p:cNvPr id="95235" name="Rectangle 3">
            <a:extLst>
              <a:ext uri="{FF2B5EF4-FFF2-40B4-BE49-F238E27FC236}">
                <a16:creationId xmlns:a16="http://schemas.microsoft.com/office/drawing/2014/main" id="{D3641F39-220B-4A42-95DC-0A0D9A03E1EA}"/>
              </a:ext>
            </a:extLst>
          </p:cNvPr>
          <p:cNvSpPr>
            <a:spLocks noGrp="1" noChangeArrowheads="1"/>
          </p:cNvSpPr>
          <p:nvPr>
            <p:ph type="body" idx="1"/>
          </p:nvPr>
        </p:nvSpPr>
        <p:spPr>
          <a:xfrm>
            <a:off x="551384" y="908720"/>
            <a:ext cx="11017224" cy="5544616"/>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启发</a:t>
            </a:r>
          </a:p>
          <a:p>
            <a:pPr lvl="1" eaLnBrk="1" hangingPunct="1">
              <a:lnSpc>
                <a:spcPct val="80000"/>
              </a:lnSpc>
              <a:buFont typeface="Wingdings" panose="05000000000000000000" pitchFamily="2" charset="2"/>
              <a:buChar char="n"/>
            </a:pPr>
            <a:r>
              <a:rPr lang="zh-CN" altLang="en-US" b="0" dirty="0">
                <a:solidFill>
                  <a:schemeClr val="tx1"/>
                </a:solidFill>
                <a:ea typeface="华文中宋" panose="02010600040101010101" pitchFamily="2" charset="-122"/>
              </a:rPr>
              <a:t>只用具体类就能解决所有问题的感觉会让人不知不觉上瘾。但，过度依赖具体类反而会提高类与类的耦合度，增加零部件复用的困难。为了降低耦合度，让类作为零部件再利用，必须引进抽象类和接口的概念。</a:t>
            </a:r>
          </a:p>
          <a:p>
            <a:pPr lvl="1" eaLnBrk="1" hangingPunct="1">
              <a:lnSpc>
                <a:spcPct val="80000"/>
              </a:lnSpc>
              <a:buFont typeface="Wingdings" panose="05000000000000000000" pitchFamily="2" charset="2"/>
              <a:buChar char="n"/>
            </a:pPr>
            <a:r>
              <a:rPr lang="zh-CN" altLang="en-US" b="0" dirty="0">
                <a:solidFill>
                  <a:schemeClr val="tx1"/>
                </a:solidFill>
                <a:ea typeface="华文中宋" panose="02010600040101010101" pitchFamily="2" charset="-122"/>
              </a:rPr>
              <a:t>切记：不要只用具体类写程序，要利用抽象类和接口才对。</a:t>
            </a:r>
            <a:endParaRPr lang="en-US" altLang="zh-CN" b="0" dirty="0">
              <a:solidFill>
                <a:schemeClr val="tx1"/>
              </a:solidFill>
              <a:ea typeface="华文中宋" panose="02010600040101010101" pitchFamily="2" charset="-122"/>
            </a:endParaRPr>
          </a:p>
          <a:p>
            <a:pPr lvl="1" algn="l" eaLnBrk="1" hangingPunct="1">
              <a:lnSpc>
                <a:spcPct val="80000"/>
              </a:lnSpc>
              <a:buFont typeface="Wingdings" panose="05000000000000000000" pitchFamily="2" charset="2"/>
              <a:buChar char="n"/>
            </a:pPr>
            <a:r>
              <a:rPr lang="en-US" altLang="zh-CN" dirty="0">
                <a:solidFill>
                  <a:srgbClr val="C00000"/>
                </a:solidFill>
                <a:ea typeface="华文中宋" panose="02010600040101010101" pitchFamily="2" charset="-122"/>
              </a:rPr>
              <a:t>Design Principle</a:t>
            </a:r>
            <a:r>
              <a:rPr lang="zh-CN" altLang="en-US" dirty="0">
                <a:solidFill>
                  <a:srgbClr val="C00000"/>
                </a:solidFill>
                <a:ea typeface="华文中宋" panose="02010600040101010101" pitchFamily="2" charset="-122"/>
              </a:rPr>
              <a:t>：</a:t>
            </a:r>
            <a:r>
              <a:rPr lang="en-US" altLang="zh-CN" b="0" dirty="0">
                <a:solidFill>
                  <a:schemeClr val="tx1"/>
                </a:solidFill>
                <a:ea typeface="华文中宋" panose="02010600040101010101" pitchFamily="2" charset="-122"/>
              </a:rPr>
              <a:t>A class should have only one reason to change .</a:t>
            </a:r>
          </a:p>
          <a:p>
            <a:pPr lvl="1" algn="l" eaLnBrk="1" hangingPunct="1">
              <a:lnSpc>
                <a:spcPct val="80000"/>
              </a:lnSpc>
              <a:buFont typeface="Wingdings" panose="05000000000000000000" pitchFamily="2" charset="2"/>
              <a:buChar char="n"/>
            </a:pPr>
            <a:r>
              <a:rPr lang="en-US" altLang="zh-CN" dirty="0">
                <a:solidFill>
                  <a:srgbClr val="C00000"/>
                </a:solidFill>
                <a:ea typeface="华文中宋" panose="02010600040101010101" pitchFamily="2" charset="-122"/>
              </a:rPr>
              <a:t>Cohesion </a:t>
            </a:r>
            <a:r>
              <a:rPr lang="en-US" altLang="zh-CN" b="0" dirty="0">
                <a:solidFill>
                  <a:schemeClr val="tx1"/>
                </a:solidFill>
                <a:ea typeface="华文中宋" panose="02010600040101010101" pitchFamily="2" charset="-122"/>
              </a:rPr>
              <a:t>is a term you’ll hear used as a measure of how closely a class or a module supports a single purpose or responsibility .</a:t>
            </a:r>
            <a:endParaRPr lang="zh-CN" altLang="en-US" b="0" dirty="0">
              <a:solidFill>
                <a:schemeClr val="tx1"/>
              </a:solidFill>
              <a:ea typeface="华文中宋" panose="02010600040101010101" pitchFamily="2" charset="-122"/>
            </a:endParaRPr>
          </a:p>
          <a:p>
            <a:pPr lvl="1" eaLnBrk="1" hangingPunct="1">
              <a:lnSpc>
                <a:spcPct val="80000"/>
              </a:lnSpc>
              <a:buFont typeface="Wingdings" panose="05000000000000000000" pitchFamily="2" charset="2"/>
              <a:buChar char="n"/>
            </a:pPr>
            <a:r>
              <a:rPr lang="en-US" altLang="zh-CN" b="0" dirty="0">
                <a:solidFill>
                  <a:schemeClr val="tx1"/>
                </a:solidFill>
                <a:ea typeface="华文中宋" panose="02010600040101010101" pitchFamily="2" charset="-122"/>
              </a:rPr>
              <a:t>Iterator Pattern</a:t>
            </a:r>
            <a:r>
              <a:rPr lang="zh-CN" altLang="en-US" b="0" dirty="0">
                <a:solidFill>
                  <a:schemeClr val="tx1"/>
                </a:solidFill>
                <a:ea typeface="华文中宋" panose="02010600040101010101" pitchFamily="2" charset="-122"/>
              </a:rPr>
              <a:t>告诉我们如何遍历聚合内的元素。</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各种</a:t>
            </a:r>
            <a:r>
              <a:rPr lang="en-US" altLang="zh-CN" dirty="0">
                <a:solidFill>
                  <a:srgbClr val="324A7A"/>
                </a:solidFill>
                <a:latin typeface="Arial Black" panose="020B0A04020102020204" pitchFamily="34" charset="0"/>
                <a:ea typeface="华文中宋" panose="02010600040101010101" pitchFamily="2" charset="-122"/>
              </a:rPr>
              <a:t>Iterator</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由后往前的反向遍历</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由前往后、由后往前的双向遍历</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指定号码，立即跳跃过去遍历</a:t>
            </a:r>
            <a:endParaRPr lang="en-US" altLang="zh-CN" b="0" dirty="0">
              <a:solidFill>
                <a:schemeClr val="tx1"/>
              </a:solidFill>
              <a:ea typeface="华文中宋" panose="02010600040101010101" pitchFamily="2" charset="-122"/>
            </a:endParaRPr>
          </a:p>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Martin Fowler</a:t>
            </a:r>
            <a:r>
              <a:rPr lang="zh-CN" altLang="en-US" dirty="0">
                <a:solidFill>
                  <a:srgbClr val="324A7A"/>
                </a:solidFill>
                <a:latin typeface="Arial Black" panose="020B0A04020102020204" pitchFamily="34" charset="0"/>
                <a:ea typeface="华文中宋" panose="02010600040101010101" pitchFamily="2" charset="-122"/>
              </a:rPr>
              <a:t>说：</a:t>
            </a:r>
            <a:r>
              <a:rPr lang="zh-CN" altLang="en-US" sz="1800" b="0" dirty="0">
                <a:solidFill>
                  <a:srgbClr val="C00000"/>
                </a:solidFill>
                <a:ea typeface="华文中宋" panose="02010600040101010101" pitchFamily="2" charset="-122"/>
              </a:rPr>
              <a:t>建议取消此模式。因为</a:t>
            </a:r>
            <a:r>
              <a:rPr lang="en-US" altLang="zh-CN" sz="1800" b="0" dirty="0">
                <a:solidFill>
                  <a:srgbClr val="C00000"/>
                </a:solidFill>
                <a:ea typeface="华文中宋" panose="02010600040101010101" pitchFamily="2" charset="-122"/>
              </a:rPr>
              <a:t>JAVA</a:t>
            </a:r>
            <a:r>
              <a:rPr lang="zh-CN" altLang="en-US" sz="1800" b="0" dirty="0">
                <a:solidFill>
                  <a:srgbClr val="C00000"/>
                </a:solidFill>
                <a:ea typeface="华文中宋" panose="02010600040101010101" pitchFamily="2" charset="-122"/>
              </a:rPr>
              <a:t>、</a:t>
            </a:r>
            <a:r>
              <a:rPr lang="en-US" altLang="zh-CN" sz="1800" b="0" dirty="0">
                <a:solidFill>
                  <a:srgbClr val="C00000"/>
                </a:solidFill>
                <a:ea typeface="华文中宋" panose="02010600040101010101" pitchFamily="2" charset="-122"/>
              </a:rPr>
              <a:t>C#</a:t>
            </a:r>
            <a:r>
              <a:rPr lang="zh-CN" altLang="en-US" sz="1800" b="0" dirty="0">
                <a:solidFill>
                  <a:srgbClr val="C00000"/>
                </a:solidFill>
                <a:ea typeface="华文中宋" panose="02010600040101010101" pitchFamily="2" charset="-122"/>
              </a:rPr>
              <a:t>等已经在自己的语言中实现了这个模式。因此，此模式的价值也不太大了</a:t>
            </a:r>
            <a:r>
              <a:rPr lang="zh-CN" altLang="en-US" sz="1800" b="0" dirty="0">
                <a:solidFill>
                  <a:schemeClr val="tx1"/>
                </a:solidFill>
                <a:highlight>
                  <a:srgbClr val="FFFF00"/>
                </a:highlight>
                <a:ea typeface="华文中宋" panose="02010600040101010101" pitchFamily="2" charset="-122"/>
              </a:rPr>
              <a:t>（但思想很重要）</a:t>
            </a:r>
            <a:r>
              <a:rPr lang="zh-CN" altLang="en-US" sz="1800" b="0" dirty="0">
                <a:solidFill>
                  <a:srgbClr val="C00000"/>
                </a:solidFill>
                <a:ea typeface="华文中宋" panose="02010600040101010101" pitchFamily="2" charset="-122"/>
              </a:rPr>
              <a:t>。</a:t>
            </a:r>
            <a:endParaRPr lang="en-US" altLang="zh-CN" sz="1800" b="0" dirty="0">
              <a:solidFill>
                <a:srgbClr val="C00000"/>
              </a:solidFill>
              <a:ea typeface="华文中宋" panose="02010600040101010101" pitchFamily="2" charset="-122"/>
            </a:endParaRPr>
          </a:p>
          <a:p>
            <a:pPr lvl="1" eaLnBrk="1" hangingPunct="1">
              <a:lnSpc>
                <a:spcPct val="80000"/>
              </a:lnSpc>
            </a:pPr>
            <a:endParaRPr lang="zh-CN" altLang="en-US" sz="2400" b="0" dirty="0">
              <a:solidFill>
                <a:schemeClr val="tx1"/>
              </a:solidFill>
              <a:latin typeface="Arial Black" panose="020B0A04020102020204" pitchFamily="34" charset="0"/>
              <a:ea typeface="华文中宋" panose="02010600040101010101" pitchFamily="2" charset="-122"/>
            </a:endParaRPr>
          </a:p>
          <a:p>
            <a:pPr eaLnBrk="1" hangingPunct="1">
              <a:lnSpc>
                <a:spcPct val="80000"/>
              </a:lnSpc>
            </a:pPr>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FBB87-3B47-4B10-9BD4-BE0CBB471C1F}"/>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Iterator</a:t>
            </a:r>
            <a:r>
              <a:rPr lang="zh-CN" altLang="en-US" sz="3200" dirty="0">
                <a:latin typeface="Bauhaus 93" pitchFamily="82" charset="0"/>
                <a:ea typeface="华文中宋" panose="02010600040101010101" pitchFamily="2" charset="-122"/>
              </a:rPr>
              <a:t>－迭代器</a:t>
            </a:r>
            <a:endParaRPr lang="zh-CN" altLang="en-US" dirty="0"/>
          </a:p>
        </p:txBody>
      </p:sp>
      <p:sp>
        <p:nvSpPr>
          <p:cNvPr id="3" name="内容占位符 2">
            <a:extLst>
              <a:ext uri="{FF2B5EF4-FFF2-40B4-BE49-F238E27FC236}">
                <a16:creationId xmlns:a16="http://schemas.microsoft.com/office/drawing/2014/main" id="{6B66C77D-EC39-4467-A034-E099030018DA}"/>
              </a:ext>
            </a:extLst>
          </p:cNvPr>
          <p:cNvSpPr>
            <a:spLocks noGrp="1"/>
          </p:cNvSpPr>
          <p:nvPr>
            <p:ph idx="1"/>
          </p:nvPr>
        </p:nvSpPr>
        <p:spPr>
          <a:xfrm>
            <a:off x="452268" y="1196753"/>
            <a:ext cx="11304231" cy="5544616"/>
          </a:xfrm>
        </p:spPr>
        <p:txBody>
          <a:bodyPr/>
          <a:lstStyle/>
          <a:p>
            <a:pPr eaLnBrk="1" hangingPunct="1">
              <a:lnSpc>
                <a:spcPct val="150000"/>
              </a:lnSpc>
            </a:pPr>
            <a:r>
              <a:rPr lang="en-US" altLang="zh-CN" sz="2000" dirty="0">
                <a:solidFill>
                  <a:srgbClr val="324A7A"/>
                </a:solidFill>
                <a:latin typeface="Arial Black" panose="020B0A04020102020204" pitchFamily="34" charset="0"/>
                <a:ea typeface="华文中宋" panose="02010600040101010101" pitchFamily="2" charset="-122"/>
              </a:rPr>
              <a:t>JDK</a:t>
            </a:r>
            <a:r>
              <a:rPr lang="zh-CN" altLang="en-US" sz="2000" dirty="0">
                <a:solidFill>
                  <a:srgbClr val="324A7A"/>
                </a:solidFill>
                <a:latin typeface="Arial Black" panose="020B0A04020102020204" pitchFamily="34" charset="0"/>
                <a:ea typeface="华文中宋" panose="02010600040101010101" pitchFamily="2" charset="-122"/>
              </a:rPr>
              <a:t>中的</a:t>
            </a:r>
            <a:r>
              <a:rPr lang="en-US" altLang="zh-CN" sz="2000" dirty="0">
                <a:solidFill>
                  <a:srgbClr val="324A7A"/>
                </a:solidFill>
                <a:latin typeface="Arial Black" panose="020B0A04020102020204" pitchFamily="34" charset="0"/>
                <a:ea typeface="华文中宋" panose="02010600040101010101" pitchFamily="2" charset="-122"/>
              </a:rPr>
              <a:t>Iterator</a:t>
            </a:r>
          </a:p>
          <a:p>
            <a:pPr lvl="1" eaLnBrk="1" hangingPunct="1">
              <a:buFont typeface="Wingdings" panose="05000000000000000000" pitchFamily="2" charset="2"/>
              <a:buChar char="n"/>
            </a:pPr>
            <a:r>
              <a:rPr lang="en-US" altLang="zh-CN" sz="1800" b="0" dirty="0">
                <a:solidFill>
                  <a:srgbClr val="324A7A"/>
                </a:solidFill>
                <a:ea typeface="华文中宋" panose="02010600040101010101" pitchFamily="2" charset="-122"/>
              </a:rPr>
              <a:t>Collection</a:t>
            </a:r>
            <a:r>
              <a:rPr lang="zh-CN" altLang="en-US" sz="1800" b="0" dirty="0">
                <a:solidFill>
                  <a:srgbClr val="324A7A"/>
                </a:solidFill>
                <a:ea typeface="华文中宋" panose="02010600040101010101" pitchFamily="2" charset="-122"/>
              </a:rPr>
              <a:t>是所有</a:t>
            </a:r>
            <a:r>
              <a:rPr lang="en-US" altLang="zh-CN" sz="1800" b="0" dirty="0">
                <a:solidFill>
                  <a:srgbClr val="324A7A"/>
                </a:solidFill>
                <a:ea typeface="华文中宋" panose="02010600040101010101" pitchFamily="2" charset="-122"/>
              </a:rPr>
              <a:t>Java</a:t>
            </a:r>
            <a:r>
              <a:rPr lang="zh-CN" altLang="en-US" sz="1800" b="0" dirty="0">
                <a:solidFill>
                  <a:srgbClr val="324A7A"/>
                </a:solidFill>
                <a:ea typeface="华文中宋" panose="02010600040101010101" pitchFamily="2" charset="-122"/>
              </a:rPr>
              <a:t>聚合类的根</a:t>
            </a:r>
            <a:r>
              <a:rPr lang="zh-CN" altLang="en-US" sz="1800" b="0" dirty="0">
                <a:solidFill>
                  <a:srgbClr val="FF0000"/>
                </a:solidFill>
                <a:ea typeface="华文中宋" panose="02010600040101010101" pitchFamily="2" charset="-122"/>
              </a:rPr>
              <a:t>接口</a:t>
            </a:r>
            <a:r>
              <a:rPr lang="zh-CN" altLang="en-US" sz="1800" b="0" dirty="0">
                <a:solidFill>
                  <a:srgbClr val="324A7A"/>
                </a:solidFill>
                <a:ea typeface="华文中宋" panose="02010600040101010101" pitchFamily="2" charset="-122"/>
              </a:rPr>
              <a:t>。</a:t>
            </a:r>
            <a:endParaRPr lang="en-US" altLang="zh-CN" sz="1800" b="0" dirty="0">
              <a:solidFill>
                <a:srgbClr val="324A7A"/>
              </a:solidFill>
              <a:ea typeface="华文中宋" panose="02010600040101010101" pitchFamily="2" charset="-122"/>
            </a:endParaRPr>
          </a:p>
          <a:p>
            <a:pPr lvl="1" eaLnBrk="1" hangingPunct="1">
              <a:buFont typeface="Wingdings" panose="05000000000000000000" pitchFamily="2" charset="2"/>
              <a:buChar char="n"/>
            </a:pPr>
            <a:r>
              <a:rPr lang="en-US" altLang="zh-CN" sz="1800" dirty="0">
                <a:solidFill>
                  <a:srgbClr val="324A7A"/>
                </a:solidFill>
                <a:ea typeface="华文中宋" panose="02010600040101010101" pitchFamily="2" charset="-122"/>
              </a:rPr>
              <a:t> </a:t>
            </a:r>
            <a:r>
              <a:rPr lang="en-US" altLang="zh-CN" sz="1800" dirty="0" err="1">
                <a:solidFill>
                  <a:srgbClr val="324A7A"/>
                </a:solidFill>
                <a:ea typeface="华文中宋" panose="02010600040101010101" pitchFamily="2" charset="-122"/>
              </a:rPr>
              <a:t>Java.util.collections</a:t>
            </a:r>
            <a:r>
              <a:rPr lang="en-US" altLang="zh-CN" sz="1800" dirty="0">
                <a:solidFill>
                  <a:srgbClr val="324A7A"/>
                </a:solidFill>
                <a:ea typeface="华文中宋" panose="02010600040101010101" pitchFamily="2" charset="-122"/>
              </a:rPr>
              <a:t> </a:t>
            </a:r>
            <a:r>
              <a:rPr lang="zh-CN" altLang="en-US" sz="1800" dirty="0">
                <a:solidFill>
                  <a:srgbClr val="324A7A"/>
                </a:solidFill>
                <a:ea typeface="华文中宋" panose="02010600040101010101" pitchFamily="2" charset="-122"/>
              </a:rPr>
              <a:t>（它是啥？）。</a:t>
            </a:r>
          </a:p>
          <a:p>
            <a:pPr lvl="1" eaLnBrk="1" hangingPunct="1">
              <a:buFont typeface="Wingdings" panose="05000000000000000000" pitchFamily="2" charset="2"/>
              <a:buChar char="n"/>
            </a:pPr>
            <a:r>
              <a:rPr lang="zh-CN" altLang="en-US" sz="1800" b="0" dirty="0">
                <a:solidFill>
                  <a:srgbClr val="324A7A"/>
                </a:solidFill>
                <a:ea typeface="华文中宋" panose="02010600040101010101" pitchFamily="2" charset="-122"/>
              </a:rPr>
              <a:t>在</a:t>
            </a:r>
            <a:r>
              <a:rPr lang="en-US" altLang="zh-CN" sz="1800" b="0" dirty="0">
                <a:solidFill>
                  <a:srgbClr val="324A7A"/>
                </a:solidFill>
                <a:ea typeface="华文中宋" panose="02010600040101010101" pitchFamily="2" charset="-122"/>
              </a:rPr>
              <a:t>JDK</a:t>
            </a:r>
            <a:r>
              <a:rPr lang="zh-CN" altLang="en-US" sz="1800" b="0" dirty="0">
                <a:solidFill>
                  <a:srgbClr val="324A7A"/>
                </a:solidFill>
                <a:ea typeface="华文中宋" panose="02010600040101010101" pitchFamily="2" charset="-122"/>
              </a:rPr>
              <a:t>类库中，</a:t>
            </a:r>
            <a:r>
              <a:rPr lang="en-US" altLang="zh-CN" sz="1800" b="0" dirty="0">
                <a:solidFill>
                  <a:srgbClr val="324A7A"/>
                </a:solidFill>
                <a:ea typeface="华文中宋" panose="02010600040101010101" pitchFamily="2" charset="-122"/>
              </a:rPr>
              <a:t>Collection</a:t>
            </a:r>
            <a:r>
              <a:rPr lang="zh-CN" altLang="en-US" sz="1800" b="0" dirty="0">
                <a:solidFill>
                  <a:srgbClr val="324A7A"/>
                </a:solidFill>
                <a:ea typeface="华文中宋" panose="02010600040101010101" pitchFamily="2" charset="-122"/>
              </a:rPr>
              <a:t>的</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方法返回一个</a:t>
            </a:r>
            <a:r>
              <a:rPr lang="en-US" altLang="zh-CN" sz="1800" b="0" dirty="0" err="1">
                <a:solidFill>
                  <a:srgbClr val="324A7A"/>
                </a:solidFill>
                <a:ea typeface="华文中宋" panose="02010600040101010101" pitchFamily="2" charset="-122"/>
              </a:rPr>
              <a:t>java.util.Iterator</a:t>
            </a:r>
            <a:r>
              <a:rPr lang="zh-CN" altLang="en-US" sz="1800" b="0" dirty="0">
                <a:solidFill>
                  <a:srgbClr val="324A7A"/>
                </a:solidFill>
                <a:ea typeface="华文中宋" panose="02010600040101010101" pitchFamily="2" charset="-122"/>
              </a:rPr>
              <a:t>类型的对象，而其子接口</a:t>
            </a:r>
            <a:r>
              <a:rPr lang="en-US" altLang="zh-CN" sz="1800" b="0" dirty="0" err="1">
                <a:solidFill>
                  <a:srgbClr val="324A7A"/>
                </a:solidFill>
                <a:ea typeface="华文中宋" panose="02010600040101010101" pitchFamily="2" charset="-122"/>
              </a:rPr>
              <a:t>java.util.List</a:t>
            </a:r>
            <a:r>
              <a:rPr lang="zh-CN" altLang="en-US" sz="1800" b="0" dirty="0">
                <a:solidFill>
                  <a:srgbClr val="324A7A"/>
                </a:solidFill>
                <a:ea typeface="华文中宋" panose="02010600040101010101" pitchFamily="2" charset="-122"/>
              </a:rPr>
              <a:t>的</a:t>
            </a:r>
            <a:r>
              <a:rPr lang="en-US" altLang="zh-CN" sz="1800" b="0" dirty="0" err="1">
                <a:solidFill>
                  <a:srgbClr val="324A7A"/>
                </a:solidFill>
                <a:ea typeface="华文中宋" panose="02010600040101010101" pitchFamily="2" charset="-122"/>
              </a:rPr>
              <a:t>listIterator</a:t>
            </a:r>
            <a:r>
              <a:rPr lang="en-US" altLang="zh-CN" sz="1800" b="0" dirty="0">
                <a:solidFill>
                  <a:srgbClr val="324A7A"/>
                </a:solidFill>
                <a:ea typeface="华文中宋" panose="02010600040101010101" pitchFamily="2" charset="-122"/>
              </a:rPr>
              <a:t>()</a:t>
            </a:r>
            <a:r>
              <a:rPr lang="zh-CN" altLang="en-US" sz="1800" b="0" dirty="0">
                <a:solidFill>
                  <a:srgbClr val="324A7A"/>
                </a:solidFill>
                <a:ea typeface="华文中宋" panose="02010600040101010101" pitchFamily="2" charset="-122"/>
              </a:rPr>
              <a:t>方法返回一个</a:t>
            </a:r>
            <a:r>
              <a:rPr lang="en-US" altLang="zh-CN" sz="1800" b="0" dirty="0" err="1">
                <a:solidFill>
                  <a:srgbClr val="324A7A"/>
                </a:solidFill>
                <a:ea typeface="华文中宋" panose="02010600040101010101" pitchFamily="2" charset="-122"/>
              </a:rPr>
              <a:t>java.util.ListIterator</a:t>
            </a:r>
            <a:r>
              <a:rPr lang="zh-CN" altLang="en-US" sz="1800" b="0" dirty="0">
                <a:solidFill>
                  <a:srgbClr val="324A7A"/>
                </a:solidFill>
                <a:ea typeface="华文中宋" panose="02010600040101010101" pitchFamily="2" charset="-122"/>
              </a:rPr>
              <a:t>类型的对象，</a:t>
            </a:r>
            <a:r>
              <a:rPr lang="en-US" altLang="zh-CN" sz="1800" b="0" dirty="0" err="1">
                <a:solidFill>
                  <a:srgbClr val="324A7A"/>
                </a:solidFill>
                <a:ea typeface="华文中宋" panose="02010600040101010101" pitchFamily="2" charset="-122"/>
              </a:rPr>
              <a:t>ListIterator</a:t>
            </a:r>
            <a:r>
              <a:rPr lang="zh-CN" altLang="en-US" sz="1800" b="0" dirty="0">
                <a:solidFill>
                  <a:srgbClr val="324A7A"/>
                </a:solidFill>
                <a:ea typeface="华文中宋" panose="02010600040101010101" pitchFamily="2" charset="-122"/>
              </a:rPr>
              <a:t>是</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的子类。它们构成了</a:t>
            </a:r>
            <a:r>
              <a:rPr lang="en-US" altLang="zh-CN" sz="1800" b="0" dirty="0">
                <a:solidFill>
                  <a:srgbClr val="324A7A"/>
                </a:solidFill>
                <a:ea typeface="华文中宋" panose="02010600040101010101" pitchFamily="2" charset="-122"/>
              </a:rPr>
              <a:t>Java</a:t>
            </a:r>
            <a:r>
              <a:rPr lang="zh-CN" altLang="en-US" sz="1800" b="0" dirty="0">
                <a:solidFill>
                  <a:srgbClr val="324A7A"/>
                </a:solidFill>
                <a:ea typeface="华文中宋" panose="02010600040101010101" pitchFamily="2" charset="-122"/>
              </a:rPr>
              <a:t>语言对迭代器模式的支持，</a:t>
            </a:r>
            <a:r>
              <a:rPr lang="en-US" altLang="zh-CN" sz="1800" dirty="0">
                <a:solidFill>
                  <a:srgbClr val="324A7A"/>
                </a:solidFill>
                <a:ea typeface="华文中宋" panose="02010600040101010101" pitchFamily="2" charset="-122"/>
              </a:rPr>
              <a:t>Java</a:t>
            </a:r>
            <a:r>
              <a:rPr lang="zh-CN" altLang="en-US" sz="1800" dirty="0">
                <a:solidFill>
                  <a:srgbClr val="324A7A"/>
                </a:solidFill>
                <a:ea typeface="华文中宋" panose="02010600040101010101" pitchFamily="2" charset="-122"/>
              </a:rPr>
              <a:t>语言的</a:t>
            </a:r>
            <a:r>
              <a:rPr lang="en-US" altLang="zh-CN" sz="1800" dirty="0" err="1">
                <a:solidFill>
                  <a:srgbClr val="324A7A"/>
                </a:solidFill>
                <a:ea typeface="华文中宋" panose="02010600040101010101" pitchFamily="2" charset="-122"/>
              </a:rPr>
              <a:t>java.util.Iterator</a:t>
            </a:r>
            <a:r>
              <a:rPr lang="zh-CN" altLang="en-US" sz="1800" dirty="0">
                <a:solidFill>
                  <a:srgbClr val="324A7A"/>
                </a:solidFill>
                <a:ea typeface="华文中宋" panose="02010600040101010101" pitchFamily="2" charset="-122"/>
              </a:rPr>
              <a:t>接口就是迭代器模式的应用</a:t>
            </a:r>
            <a:r>
              <a:rPr lang="zh-CN" altLang="en-US" sz="1800" b="0" dirty="0">
                <a:solidFill>
                  <a:srgbClr val="324A7A"/>
                </a:solidFill>
                <a:ea typeface="华文中宋" panose="02010600040101010101" pitchFamily="2" charset="-122"/>
              </a:rPr>
              <a:t>。 </a:t>
            </a:r>
          </a:p>
          <a:p>
            <a:pPr lvl="1" eaLnBrk="1" hangingPunct="1">
              <a:buFont typeface="Wingdings" panose="05000000000000000000" pitchFamily="2" charset="2"/>
              <a:buChar char="n"/>
            </a:pPr>
            <a:r>
              <a:rPr lang="zh-CN" altLang="en-US" sz="1800" b="0" dirty="0">
                <a:solidFill>
                  <a:srgbClr val="324A7A"/>
                </a:solidFill>
                <a:ea typeface="华文中宋" panose="02010600040101010101" pitchFamily="2" charset="-122"/>
              </a:rPr>
              <a:t>在</a:t>
            </a:r>
            <a:r>
              <a:rPr lang="en-US" altLang="zh-CN" sz="1800" b="0" dirty="0">
                <a:solidFill>
                  <a:srgbClr val="324A7A"/>
                </a:solidFill>
                <a:ea typeface="华文中宋" panose="02010600040101010101" pitchFamily="2" charset="-122"/>
              </a:rPr>
              <a:t>JDK</a:t>
            </a:r>
            <a:r>
              <a:rPr lang="zh-CN" altLang="en-US" sz="1800" b="0" dirty="0">
                <a:solidFill>
                  <a:srgbClr val="324A7A"/>
                </a:solidFill>
                <a:ea typeface="华文中宋" panose="02010600040101010101" pitchFamily="2" charset="-122"/>
              </a:rPr>
              <a:t>中，</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接口具有如下</a:t>
            </a:r>
            <a:r>
              <a:rPr lang="en-US" altLang="zh-CN" sz="1800" b="0" dirty="0">
                <a:solidFill>
                  <a:srgbClr val="324A7A"/>
                </a:solidFill>
                <a:ea typeface="华文中宋" panose="02010600040101010101" pitchFamily="2" charset="-122"/>
              </a:rPr>
              <a:t>3</a:t>
            </a:r>
            <a:r>
              <a:rPr lang="zh-CN" altLang="en-US" sz="1800" b="0" dirty="0">
                <a:solidFill>
                  <a:srgbClr val="324A7A"/>
                </a:solidFill>
                <a:ea typeface="华文中宋" panose="02010600040101010101" pitchFamily="2" charset="-122"/>
              </a:rPr>
              <a:t>个基本方法：</a:t>
            </a:r>
          </a:p>
          <a:p>
            <a:pPr lvl="2" eaLnBrk="1" hangingPunct="1">
              <a:buNone/>
            </a:pPr>
            <a:r>
              <a:rPr lang="en-US" altLang="zh-CN" sz="1800" b="0" dirty="0">
                <a:solidFill>
                  <a:schemeClr val="tx1"/>
                </a:solidFill>
                <a:ea typeface="华文中宋" panose="02010600040101010101" pitchFamily="2" charset="-122"/>
              </a:rPr>
              <a:t>(1) Object next()</a:t>
            </a:r>
            <a:r>
              <a:rPr lang="zh-CN" altLang="en-US" sz="1800" b="0" dirty="0">
                <a:solidFill>
                  <a:schemeClr val="tx1"/>
                </a:solidFill>
                <a:ea typeface="华文中宋" panose="02010600040101010101" pitchFamily="2" charset="-122"/>
              </a:rPr>
              <a:t>：通过反复调用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方法可以逐个访问聚合中的元素。</a:t>
            </a:r>
          </a:p>
          <a:p>
            <a:pPr lvl="2" eaLnBrk="1" hangingPunct="1">
              <a:buNone/>
            </a:pPr>
            <a:r>
              <a:rPr lang="en-US" altLang="zh-CN" sz="1800" b="0" dirty="0">
                <a:solidFill>
                  <a:schemeClr val="tx1"/>
                </a:solidFill>
                <a:ea typeface="华文中宋" panose="02010600040101010101" pitchFamily="2" charset="-122"/>
              </a:rPr>
              <a:t>(2) </a:t>
            </a:r>
            <a:r>
              <a:rPr lang="en-US" altLang="zh-CN" sz="1800" b="0" dirty="0" err="1">
                <a:solidFill>
                  <a:schemeClr val="tx1"/>
                </a:solidFill>
                <a:ea typeface="华文中宋" panose="02010600040101010101" pitchFamily="2" charset="-122"/>
              </a:rPr>
              <a:t>boolean</a:t>
            </a:r>
            <a:r>
              <a:rPr lang="en-US" altLang="zh-CN" sz="1800" b="0" dirty="0">
                <a:solidFill>
                  <a:schemeClr val="tx1"/>
                </a:solidFill>
                <a:ea typeface="华文中宋" panose="02010600040101010101" pitchFamily="2" charset="-122"/>
              </a:rPr>
              <a:t> </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方法用于判断聚合对象中是否还存在下一个元素，为了不抛出异常，必须在调用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之前先调用</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。如果迭代对象仍然拥有可供访问的元素，那么</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返回</a:t>
            </a:r>
            <a:r>
              <a:rPr lang="en-US" altLang="zh-CN" sz="1800" b="0" dirty="0">
                <a:solidFill>
                  <a:schemeClr val="tx1"/>
                </a:solidFill>
                <a:ea typeface="华文中宋" panose="02010600040101010101" pitchFamily="2" charset="-122"/>
              </a:rPr>
              <a:t>true</a:t>
            </a:r>
            <a:r>
              <a:rPr lang="zh-CN" altLang="en-US" sz="1800" b="0" dirty="0">
                <a:solidFill>
                  <a:schemeClr val="tx1"/>
                </a:solidFill>
                <a:ea typeface="华文中宋" panose="02010600040101010101" pitchFamily="2" charset="-122"/>
              </a:rPr>
              <a:t>。</a:t>
            </a:r>
          </a:p>
          <a:p>
            <a:pPr lvl="2" eaLnBrk="1" hangingPunct="1">
              <a:buNone/>
            </a:pPr>
            <a:r>
              <a:rPr lang="en-US" altLang="zh-CN" sz="1800" b="0" dirty="0">
                <a:solidFill>
                  <a:schemeClr val="tx1"/>
                </a:solidFill>
                <a:ea typeface="华文中宋" panose="02010600040101010101" pitchFamily="2" charset="-122"/>
              </a:rPr>
              <a:t>(3) void remove()</a:t>
            </a:r>
            <a:r>
              <a:rPr lang="zh-CN" altLang="en-US" sz="1800" b="0" dirty="0">
                <a:solidFill>
                  <a:schemeClr val="tx1"/>
                </a:solidFill>
                <a:ea typeface="华文中宋" panose="02010600040101010101" pitchFamily="2" charset="-122"/>
              </a:rPr>
              <a:t>：用于删除上次调用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时所返回的元素。 </a:t>
            </a:r>
          </a:p>
          <a:p>
            <a:endParaRPr lang="zh-CN" altLang="en-US" dirty="0"/>
          </a:p>
        </p:txBody>
      </p:sp>
      <p:graphicFrame>
        <p:nvGraphicFramePr>
          <p:cNvPr id="4" name="Group 36">
            <a:extLst>
              <a:ext uri="{FF2B5EF4-FFF2-40B4-BE49-F238E27FC236}">
                <a16:creationId xmlns:a16="http://schemas.microsoft.com/office/drawing/2014/main" id="{67393760-4B49-4CBC-A367-10EDB90F70CA}"/>
              </a:ext>
            </a:extLst>
          </p:cNvPr>
          <p:cNvGraphicFramePr>
            <a:graphicFrameLocks/>
          </p:cNvGraphicFramePr>
          <p:nvPr>
            <p:extLst>
              <p:ext uri="{D42A27DB-BD31-4B8C-83A1-F6EECF244321}">
                <p14:modId xmlns:p14="http://schemas.microsoft.com/office/powerpoint/2010/main" val="4284035077"/>
              </p:ext>
            </p:extLst>
          </p:nvPr>
        </p:nvGraphicFramePr>
        <p:xfrm>
          <a:off x="1970222" y="5445224"/>
          <a:ext cx="9792064" cy="960050"/>
        </p:xfrm>
        <a:graphic>
          <a:graphicData uri="http://schemas.openxmlformats.org/drawingml/2006/table">
            <a:tbl>
              <a:tblPr/>
              <a:tblGrid>
                <a:gridCol w="9792064">
                  <a:extLst>
                    <a:ext uri="{9D8B030D-6E8A-4147-A177-3AD203B41FA5}">
                      <a16:colId xmlns:a16="http://schemas.microsoft.com/office/drawing/2014/main" val="168934925"/>
                    </a:ext>
                  </a:extLst>
                </a:gridCol>
              </a:tblGrid>
              <a:tr h="944811">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 </a:t>
                      </a: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collection.iterator</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//collection</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是已实例化的集合对象</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iterator.next</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跳过第一个元素</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iterator.remove</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删除第一个元素</a:t>
                      </a:r>
                    </a:p>
                  </a:txBody>
                  <a:tcPr marT="45685" marB="456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1720226"/>
                  </a:ext>
                </a:extLst>
              </a:tr>
            </a:tbl>
          </a:graphicData>
        </a:graphic>
      </p:graphicFrame>
      <p:pic>
        <p:nvPicPr>
          <p:cNvPr id="6" name="图片 5">
            <a:extLst>
              <a:ext uri="{FF2B5EF4-FFF2-40B4-BE49-F238E27FC236}">
                <a16:creationId xmlns:a16="http://schemas.microsoft.com/office/drawing/2014/main" id="{3B10E327-5C1E-4E52-8FC6-1DB7EEDD1642}"/>
              </a:ext>
            </a:extLst>
          </p:cNvPr>
          <p:cNvPicPr>
            <a:picLocks noChangeAspect="1"/>
          </p:cNvPicPr>
          <p:nvPr/>
        </p:nvPicPr>
        <p:blipFill>
          <a:blip r:embed="rId3"/>
          <a:stretch>
            <a:fillRect/>
          </a:stretch>
        </p:blipFill>
        <p:spPr>
          <a:xfrm>
            <a:off x="7113087" y="1124744"/>
            <a:ext cx="4896546" cy="10931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threePt" dir="t"/>
          </a:scene3d>
          <a:sp3d>
            <a:bevelT/>
          </a:sp3d>
        </p:spPr>
      </p:pic>
      <p:pic>
        <p:nvPicPr>
          <p:cNvPr id="7" name="图片 6">
            <a:extLst>
              <a:ext uri="{FF2B5EF4-FFF2-40B4-BE49-F238E27FC236}">
                <a16:creationId xmlns:a16="http://schemas.microsoft.com/office/drawing/2014/main" id="{CE040927-5E62-4FAD-8F94-C67AB34C969E}"/>
              </a:ext>
            </a:extLst>
          </p:cNvPr>
          <p:cNvPicPr>
            <a:picLocks noChangeAspect="1"/>
          </p:cNvPicPr>
          <p:nvPr/>
        </p:nvPicPr>
        <p:blipFill>
          <a:blip r:embed="rId4"/>
          <a:stretch>
            <a:fillRect/>
          </a:stretch>
        </p:blipFill>
        <p:spPr>
          <a:xfrm>
            <a:off x="3914951" y="229817"/>
            <a:ext cx="2951303" cy="1297200"/>
          </a:xfrm>
          <a:prstGeom prst="rect">
            <a:avLst/>
          </a:prstGeom>
          <a:effectLst>
            <a:glow rad="228600">
              <a:srgbClr val="C00000">
                <a:alpha val="40000"/>
              </a:srgbClr>
            </a:glow>
          </a:effectLst>
        </p:spPr>
      </p:pic>
    </p:spTree>
    <p:extLst>
      <p:ext uri="{BB962C8B-B14F-4D97-AF65-F5344CB8AC3E}">
        <p14:creationId xmlns:p14="http://schemas.microsoft.com/office/powerpoint/2010/main" val="2989255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9:</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767409" y="141277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、针对</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的例子，将存储</a:t>
            </a:r>
            <a:r>
              <a:rPr lang="en-US" altLang="zh-CN" sz="2000" kern="0" dirty="0">
                <a:solidFill>
                  <a:schemeClr val="bg1"/>
                </a:solidFill>
                <a:latin typeface="微软雅黑" panose="020B0503020204020204" pitchFamily="34" charset="-122"/>
                <a:ea typeface="微软雅黑" panose="020B0503020204020204" pitchFamily="34" charset="-122"/>
              </a:rPr>
              <a:t>Book</a:t>
            </a:r>
            <a:r>
              <a:rPr lang="zh-CN" altLang="en-US" sz="2000" kern="0" dirty="0">
                <a:solidFill>
                  <a:schemeClr val="bg1"/>
                </a:solidFill>
                <a:latin typeface="微软雅黑" panose="020B0503020204020204" pitchFamily="34" charset="-122"/>
                <a:ea typeface="微软雅黑" panose="020B0503020204020204" pitchFamily="34" charset="-122"/>
              </a:rPr>
              <a:t>用的数组换成其他</a:t>
            </a:r>
            <a:r>
              <a:rPr lang="en-US" altLang="zh-CN" sz="2000" kern="0" dirty="0">
                <a:solidFill>
                  <a:schemeClr val="bg1"/>
                </a:solidFill>
                <a:latin typeface="微软雅黑" panose="020B0503020204020204" pitchFamily="34" charset="-122"/>
                <a:ea typeface="微软雅黑" panose="020B0503020204020204" pitchFamily="34" charset="-122"/>
              </a:rPr>
              <a:t>Collection</a:t>
            </a:r>
            <a:r>
              <a:rPr lang="zh-CN" altLang="en-US" sz="2000" kern="0" dirty="0">
                <a:solidFill>
                  <a:schemeClr val="bg1"/>
                </a:solidFill>
                <a:latin typeface="微软雅黑" panose="020B0503020204020204" pitchFamily="34" charset="-122"/>
                <a:ea typeface="微软雅黑" panose="020B0503020204020204" pitchFamily="34" charset="-122"/>
              </a:rPr>
              <a:t>并运行</a:t>
            </a:r>
            <a:r>
              <a:rPr lang="zh-CN" altLang="en-US" sz="2000" b="0" dirty="0">
                <a:solidFill>
                  <a:schemeClr val="bg1"/>
                </a:solidFill>
                <a:latin typeface="Arial Black" panose="020B0A04020102020204" pitchFamily="34" charset="0"/>
                <a:ea typeface="华文中宋" panose="02010600040101010101" pitchFamily="2" charset="-122"/>
              </a:rPr>
              <a:t>。</a:t>
            </a:r>
            <a:endParaRPr lang="en-US" altLang="zh-CN" sz="2000" b="0" dirty="0">
              <a:solidFill>
                <a:schemeClr val="bg1"/>
              </a:solidFill>
              <a:latin typeface="Arial Black" panose="020B0A04020102020204" pitchFamily="34" charset="0"/>
              <a:ea typeface="华文中宋" panose="02010600040101010101" pitchFamily="2" charset="-122"/>
            </a:endParaRPr>
          </a:p>
          <a:p>
            <a:pPr marL="0" indent="0">
              <a:lnSpc>
                <a:spcPct val="150000"/>
              </a:lnSpc>
              <a:buNone/>
            </a:pPr>
            <a:r>
              <a:rPr lang="en-US" altLang="zh-CN" sz="2000" b="0" dirty="0">
                <a:solidFill>
                  <a:schemeClr val="bg1"/>
                </a:solidFill>
                <a:latin typeface="Arial Black" panose="020B0A04020102020204" pitchFamily="34" charset="0"/>
                <a:ea typeface="华文中宋" panose="02010600040101010101" pitchFamily="2" charset="-122"/>
              </a:rPr>
              <a:t>2</a:t>
            </a:r>
            <a:r>
              <a:rPr lang="zh-CN" altLang="en-US" sz="2000" kern="0" dirty="0">
                <a:solidFill>
                  <a:schemeClr val="bg1"/>
                </a:solidFill>
                <a:latin typeface="微软雅黑" panose="020B0503020204020204" pitchFamily="34" charset="-122"/>
                <a:ea typeface="微软雅黑" panose="020B0503020204020204" pitchFamily="34" charset="-122"/>
              </a:rPr>
              <a:t>、针对</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的例子，设计一个</a:t>
            </a:r>
            <a:r>
              <a:rPr lang="en-US" altLang="zh-CN" sz="2000" kern="0" dirty="0">
                <a:solidFill>
                  <a:schemeClr val="bg1"/>
                </a:solidFill>
                <a:latin typeface="微软雅黑" panose="020B0503020204020204" pitchFamily="34" charset="-122"/>
                <a:ea typeface="微软雅黑" panose="020B0503020204020204" pitchFamily="34" charset="-122"/>
              </a:rPr>
              <a:t>Specified</a:t>
            </a:r>
            <a:r>
              <a:rPr lang="zh-CN" altLang="en-US" sz="2000" kern="0" dirty="0">
                <a:solidFill>
                  <a:schemeClr val="bg1"/>
                </a:solidFill>
                <a:latin typeface="微软雅黑" panose="020B0503020204020204" pitchFamily="34" charset="-122"/>
                <a:ea typeface="微软雅黑" panose="020B0503020204020204" pitchFamily="34" charset="-122"/>
              </a:rPr>
              <a:t>的</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并运行。</a:t>
            </a: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14036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Template Method</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18414" y="2348880"/>
            <a:ext cx="10512144" cy="3816424"/>
          </a:xfrm>
        </p:spPr>
        <p:txBody>
          <a:bodyPr/>
          <a:lstStyle/>
          <a:p>
            <a:r>
              <a:rPr lang="zh-CN" altLang="en-US" b="0" dirty="0">
                <a:solidFill>
                  <a:schemeClr val="tx1"/>
                </a:solidFill>
                <a:latin typeface="华文楷体" panose="02010600040101010101" pitchFamily="2" charset="-122"/>
                <a:ea typeface="华文楷体" panose="02010600040101010101" pitchFamily="2" charset="-122"/>
              </a:rPr>
              <a:t>算法的整体步骤很固定，但其中个别部分易变时，这时候可以使用模板方法模式，将容易变的部分抽象出来，供子类实现。</a:t>
            </a:r>
          </a:p>
          <a:p>
            <a:r>
              <a:rPr lang="zh-CN" altLang="en-US" b="0" dirty="0">
                <a:solidFill>
                  <a:schemeClr val="tx1"/>
                </a:solidFill>
                <a:latin typeface="华文楷体" panose="02010600040101010101" pitchFamily="2" charset="-122"/>
                <a:ea typeface="华文楷体" panose="02010600040101010101" pitchFamily="2" charset="-122"/>
              </a:rPr>
              <a:t>当多个子类存在公共的行为时，可以将其提取出来并集中到一个公共父类中以避免代码重复。</a:t>
            </a:r>
          </a:p>
          <a:p>
            <a:r>
              <a:rPr lang="zh-CN" altLang="en-US" b="0" dirty="0">
                <a:solidFill>
                  <a:schemeClr val="tx1"/>
                </a:solidFill>
                <a:latin typeface="华文楷体" panose="02010600040101010101" pitchFamily="2" charset="-122"/>
                <a:ea typeface="华文楷体" panose="02010600040101010101" pitchFamily="2" charset="-122"/>
              </a:rPr>
              <a:t>当需要控制子类的扩展时。</a:t>
            </a:r>
            <a:endParaRPr lang="en-US" altLang="zh-CN" b="0" dirty="0">
              <a:solidFill>
                <a:schemeClr val="tx1"/>
              </a:solidFill>
              <a:latin typeface="华文楷体" panose="02010600040101010101" pitchFamily="2" charset="-122"/>
              <a:ea typeface="华文楷体" panose="02010600040101010101" pitchFamily="2" charset="-122"/>
            </a:endParaRPr>
          </a:p>
          <a:p>
            <a:r>
              <a:rPr lang="zh-CN" altLang="en-US" b="0" dirty="0">
                <a:solidFill>
                  <a:schemeClr val="tx1"/>
                </a:solidFill>
                <a:latin typeface="华文楷体" panose="02010600040101010101" pitchFamily="2" charset="-122"/>
                <a:ea typeface="华文楷体" panose="02010600040101010101" pitchFamily="2" charset="-122"/>
              </a:rPr>
              <a:t>钩子（函数）操作。</a:t>
            </a:r>
          </a:p>
          <a:p>
            <a:endParaRPr lang="zh-CN" altLang="en-US" dirty="0"/>
          </a:p>
        </p:txBody>
      </p:sp>
      <p:pic>
        <p:nvPicPr>
          <p:cNvPr id="5" name="图片 4">
            <a:extLst>
              <a:ext uri="{FF2B5EF4-FFF2-40B4-BE49-F238E27FC236}">
                <a16:creationId xmlns:a16="http://schemas.microsoft.com/office/drawing/2014/main" id="{CBFEFF84-E674-4370-9E9C-07D8CB11AAD1}"/>
              </a:ext>
            </a:extLst>
          </p:cNvPr>
          <p:cNvPicPr>
            <a:picLocks noChangeAspect="1"/>
          </p:cNvPicPr>
          <p:nvPr/>
        </p:nvPicPr>
        <p:blipFill>
          <a:blip r:embed="rId2"/>
          <a:stretch>
            <a:fillRect/>
          </a:stretch>
        </p:blipFill>
        <p:spPr>
          <a:xfrm>
            <a:off x="663679" y="922805"/>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94C38C01-E422-4121-8CA0-C45D3ED74337}"/>
              </a:ext>
            </a:extLst>
          </p:cNvPr>
          <p:cNvPicPr>
            <a:picLocks noChangeAspect="1"/>
          </p:cNvPicPr>
          <p:nvPr/>
        </p:nvPicPr>
        <p:blipFill>
          <a:blip r:embed="rId3"/>
          <a:stretch>
            <a:fillRect/>
          </a:stretch>
        </p:blipFill>
        <p:spPr>
          <a:xfrm>
            <a:off x="686094" y="1416113"/>
            <a:ext cx="11304230" cy="723905"/>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18994257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Iterator</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492895"/>
            <a:ext cx="11161240" cy="3960441"/>
          </a:xfrm>
        </p:spPr>
        <p:txBody>
          <a:bodyPr/>
          <a:lstStyle/>
          <a:p>
            <a:r>
              <a:rPr lang="zh-CN" altLang="en-US" sz="2000" b="0" dirty="0">
                <a:solidFill>
                  <a:schemeClr val="tx1"/>
                </a:solidFill>
                <a:latin typeface="华文楷体" panose="02010600040101010101" pitchFamily="2" charset="-122"/>
                <a:ea typeface="华文楷体" panose="02010600040101010101" pitchFamily="2" charset="-122"/>
              </a:rPr>
              <a:t>访问一个聚合对象的内容而无须暴露它的内部表示</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（就是结构）</a:t>
            </a:r>
            <a:r>
              <a:rPr lang="zh-CN" altLang="en-US" sz="2000" b="0" dirty="0">
                <a:solidFill>
                  <a:schemeClr val="tx1"/>
                </a:solidFill>
                <a:latin typeface="华文楷体" panose="02010600040101010101" pitchFamily="2" charset="-122"/>
                <a:ea typeface="华文楷体" panose="02010600040101010101" pitchFamily="2" charset="-122"/>
              </a:rPr>
              <a:t>。</a:t>
            </a:r>
          </a:p>
          <a:p>
            <a:r>
              <a:rPr lang="zh-CN" altLang="en-US" sz="2000" b="0" dirty="0">
                <a:solidFill>
                  <a:schemeClr val="tx1"/>
                </a:solidFill>
                <a:latin typeface="华文楷体" panose="02010600040101010101" pitchFamily="2" charset="-122"/>
                <a:ea typeface="华文楷体" panose="02010600040101010101" pitchFamily="2" charset="-122"/>
              </a:rPr>
              <a:t>遍历任务交由迭代器完成，这简化了聚合类</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（专业的人做专业的事）</a:t>
            </a:r>
            <a:r>
              <a:rPr lang="zh-CN" altLang="en-US" sz="2000" b="0" dirty="0">
                <a:solidFill>
                  <a:schemeClr val="tx1"/>
                </a:solidFill>
                <a:latin typeface="华文楷体" panose="02010600040101010101" pitchFamily="2" charset="-122"/>
                <a:ea typeface="华文楷体" panose="02010600040101010101" pitchFamily="2" charset="-122"/>
              </a:rPr>
              <a:t>。</a:t>
            </a:r>
          </a:p>
          <a:p>
            <a:r>
              <a:rPr lang="zh-CN" altLang="en-US" sz="2000" b="0" dirty="0">
                <a:solidFill>
                  <a:schemeClr val="tx1"/>
                </a:solidFill>
                <a:latin typeface="华文楷体" panose="02010600040101010101" pitchFamily="2" charset="-122"/>
                <a:ea typeface="华文楷体" panose="02010600040101010101" pitchFamily="2" charset="-122"/>
              </a:rPr>
              <a:t>它支持以不同方式遍历一个聚合，甚至可以自定义迭代器的子类以支持新的遍历。</a:t>
            </a:r>
          </a:p>
          <a:p>
            <a:r>
              <a:rPr lang="zh-CN" altLang="en-US" sz="2000" b="0" dirty="0">
                <a:solidFill>
                  <a:schemeClr val="tx1"/>
                </a:solidFill>
                <a:latin typeface="华文楷体" panose="02010600040101010101" pitchFamily="2" charset="-122"/>
                <a:ea typeface="华文楷体" panose="02010600040101010101" pitchFamily="2" charset="-122"/>
              </a:rPr>
              <a:t>增加新的聚合类和迭代器类都很方便，无须修改原有代码。</a:t>
            </a:r>
          </a:p>
          <a:p>
            <a:r>
              <a:rPr lang="zh-CN" altLang="en-US" sz="2000" b="0" dirty="0">
                <a:solidFill>
                  <a:schemeClr val="tx1"/>
                </a:solidFill>
                <a:latin typeface="华文楷体" panose="02010600040101010101" pitchFamily="2" charset="-122"/>
                <a:ea typeface="华文楷体" panose="02010600040101010101" pitchFamily="2" charset="-122"/>
              </a:rPr>
              <a:t>封装性良好，为遍历不同的聚合结构提供一个统一的接口。</a:t>
            </a:r>
          </a:p>
          <a:p>
            <a:r>
              <a:rPr lang="zh-CN" altLang="en-US" sz="2000" b="0" dirty="0">
                <a:solidFill>
                  <a:schemeClr val="tx1"/>
                </a:solidFill>
                <a:latin typeface="华文楷体" panose="02010600040101010101" pitchFamily="2" charset="-122"/>
                <a:ea typeface="华文楷体" panose="02010600040101010101" pitchFamily="2" charset="-122"/>
              </a:rPr>
              <a:t>由于聚合与迭代器的关系非常密切，所以大多数语言在实现聚合类时都提供了迭代器类，因此大数情况下使用语言中已有的聚合类的迭代器就已经够了。</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2000" b="0" dirty="0">
                <a:solidFill>
                  <a:schemeClr val="tx1"/>
                </a:solidFill>
                <a:latin typeface="华文楷体" panose="02010600040101010101" pitchFamily="2" charset="-122"/>
                <a:ea typeface="华文楷体" panose="02010600040101010101" pitchFamily="2" charset="-122"/>
              </a:rPr>
              <a:t>在日常开发中，我们几乎不会自己写迭代器。</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除非需要定制一个自己实现的数据结构对应的迭代器</a:t>
            </a:r>
            <a:r>
              <a:rPr lang="zh-CN" altLang="en-US" sz="2000" b="0" dirty="0">
                <a:solidFill>
                  <a:schemeClr val="tx1"/>
                </a:solidFill>
                <a:latin typeface="华文楷体" panose="02010600040101010101" pitchFamily="2" charset="-122"/>
                <a:ea typeface="华文楷体" panose="02010600040101010101" pitchFamily="2" charset="-122"/>
              </a:rPr>
              <a:t>，否则，开源框架提供的 </a:t>
            </a:r>
            <a:r>
              <a:rPr lang="en-US" altLang="zh-CN" sz="2000" b="0" dirty="0">
                <a:solidFill>
                  <a:schemeClr val="tx1"/>
                </a:solidFill>
                <a:latin typeface="华文楷体" panose="02010600040101010101" pitchFamily="2" charset="-122"/>
                <a:ea typeface="华文楷体" panose="02010600040101010101" pitchFamily="2" charset="-122"/>
              </a:rPr>
              <a:t>API </a:t>
            </a:r>
            <a:r>
              <a:rPr lang="zh-CN" altLang="en-US" sz="2000" b="0" dirty="0">
                <a:solidFill>
                  <a:schemeClr val="tx1"/>
                </a:solidFill>
                <a:latin typeface="华文楷体" panose="02010600040101010101" pitchFamily="2" charset="-122"/>
                <a:ea typeface="华文楷体" panose="02010600040101010101" pitchFamily="2" charset="-122"/>
              </a:rPr>
              <a:t>够用了。</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2000" b="0" dirty="0">
                <a:solidFill>
                  <a:schemeClr val="tx1"/>
                </a:solidFill>
                <a:latin typeface="华文楷体" panose="02010600040101010101" pitchFamily="2" charset="-122"/>
                <a:ea typeface="华文楷体" panose="02010600040101010101" pitchFamily="2" charset="-122"/>
              </a:rPr>
              <a:t>这个模式用处已经不大了，因为常见的语言已经帮你实现了此模式。</a:t>
            </a:r>
            <a:endParaRPr lang="en-US" altLang="zh-CN" sz="2000"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97D2E5A4-03C2-40B6-8F87-01C07FAA914D}"/>
              </a:ext>
            </a:extLst>
          </p:cNvPr>
          <p:cNvPicPr>
            <a:picLocks noChangeAspect="1"/>
          </p:cNvPicPr>
          <p:nvPr/>
        </p:nvPicPr>
        <p:blipFill>
          <a:blip r:embed="rId3"/>
          <a:stretch>
            <a:fillRect/>
          </a:stretch>
        </p:blipFill>
        <p:spPr>
          <a:xfrm>
            <a:off x="663679" y="1557729"/>
            <a:ext cx="11304231" cy="719143"/>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1574422317"/>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内容占位符 2">
            <a:extLst>
              <a:ext uri="{FF2B5EF4-FFF2-40B4-BE49-F238E27FC236}">
                <a16:creationId xmlns:a16="http://schemas.microsoft.com/office/drawing/2014/main" id="{36CFB6E5-3532-47DB-8D78-9EFA02F4B839}"/>
              </a:ext>
            </a:extLst>
          </p:cNvPr>
          <p:cNvSpPr>
            <a:spLocks noGrp="1" noChangeArrowheads="1"/>
          </p:cNvSpPr>
          <p:nvPr>
            <p:ph idx="4294967295"/>
          </p:nvPr>
        </p:nvSpPr>
        <p:spPr>
          <a:xfrm>
            <a:off x="767408" y="1052736"/>
            <a:ext cx="10972800" cy="5065712"/>
          </a:xfrm>
        </p:spPr>
        <p:txBody>
          <a:bodyPr/>
          <a:lstStyle/>
          <a:p>
            <a:pPr marL="0" indent="0">
              <a:buNone/>
            </a:pPr>
            <a:endParaRPr lang="en-US" altLang="zh-CN" dirty="0">
              <a:solidFill>
                <a:srgbClr val="002060"/>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只有初恋般的热情和宗教般的意志，人才有可能成就某种事业。</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只有不丧失普通劳动者的感觉，我们才有可能把握社会历史进程的主流，才有可能创造出真正有价值的艺术品。</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我个人认为这个世界是普通人的世界，普通人的世界当然是一个平凡的世界，但也是一个永远伟大的世界。</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endParaRPr lang="en-US" altLang="zh-CN"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en-US" altLang="zh-CN" dirty="0">
                <a:solidFill>
                  <a:srgbClr val="324A7A"/>
                </a:solidFill>
                <a:latin typeface="华文中宋" panose="02010600040101010101" pitchFamily="2" charset="-122"/>
                <a:ea typeface="华文中宋" panose="02010600040101010101" pitchFamily="2" charset="-122"/>
              </a:rPr>
              <a:t>…… </a:t>
            </a:r>
            <a:r>
              <a:rPr lang="zh-CN" altLang="en-US" dirty="0">
                <a:solidFill>
                  <a:srgbClr val="324A7A"/>
                </a:solidFill>
                <a:latin typeface="华文中宋" panose="02010600040101010101" pitchFamily="2" charset="-122"/>
                <a:ea typeface="华文中宋" panose="02010600040101010101" pitchFamily="2" charset="-122"/>
              </a:rPr>
              <a:t>路遥</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zh-CN" altLang="en-US" dirty="0">
              <a:solidFill>
                <a:srgbClr val="00206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687891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131ABF1-9B4E-4827-9888-F9689EC4EB5F}"/>
              </a:ext>
            </a:extLst>
          </p:cNvPr>
          <p:cNvSpPr>
            <a:spLocks noGrp="1" noChangeArrowheads="1"/>
          </p:cNvSpPr>
          <p:nvPr>
            <p:ph type="title"/>
          </p:nvPr>
        </p:nvSpPr>
        <p:spPr/>
        <p:txBody>
          <a:bodyPr/>
          <a:lstStyle/>
          <a:p>
            <a:pPr eaLnBrk="1" hangingPunct="1"/>
            <a:r>
              <a:rPr lang="en-US" altLang="zh-CN" sz="3400">
                <a:latin typeface="Arial Black" panose="020B0A04020102020204" pitchFamily="34" charset="0"/>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13315" name="Rectangle 3">
            <a:extLst>
              <a:ext uri="{FF2B5EF4-FFF2-40B4-BE49-F238E27FC236}">
                <a16:creationId xmlns:a16="http://schemas.microsoft.com/office/drawing/2014/main" id="{3DCA30D7-BF8F-40CD-9A21-C221CF5C021E}"/>
              </a:ext>
            </a:extLst>
          </p:cNvPr>
          <p:cNvSpPr>
            <a:spLocks noGrp="1" noChangeArrowheads="1"/>
          </p:cNvSpPr>
          <p:nvPr>
            <p:ph type="body" idx="1"/>
          </p:nvPr>
        </p:nvSpPr>
        <p:spPr>
          <a:xfrm>
            <a:off x="695400" y="949624"/>
            <a:ext cx="11161240" cy="5503712"/>
          </a:xfrm>
        </p:spPr>
        <p:txBody>
          <a:bodyPr/>
          <a:lstStyle/>
          <a:p>
            <a:pPr eaLnBrk="1" hangingPunct="1">
              <a:lnSpc>
                <a:spcPct val="80000"/>
              </a:lnSpc>
            </a:pPr>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lnSpc>
                <a:spcPct val="80000"/>
              </a:lnSpc>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80000"/>
              </a:lnSpc>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从建筑学转移到软件设计模式</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Developing software is hard.</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Developing reusable software is even harder.</a:t>
            </a:r>
            <a:endParaRPr lang="zh-CN" altLang="en-US" sz="1800" dirty="0">
              <a:solidFill>
                <a:srgbClr val="324A7A"/>
              </a:solidFill>
              <a:ea typeface="华文中宋" panose="02010600040101010101" pitchFamily="2" charset="-122"/>
            </a:endParaRP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Question</a:t>
            </a:r>
          </a:p>
          <a:p>
            <a:pPr lvl="3" eaLnBrk="1" hangingPunct="1">
              <a:lnSpc>
                <a:spcPct val="80000"/>
              </a:lnSpc>
            </a:pPr>
            <a:r>
              <a:rPr lang="zh-CN" altLang="en-US" dirty="0">
                <a:latin typeface="华文楷体" panose="02010600040101010101" pitchFamily="2" charset="-122"/>
                <a:ea typeface="华文楷体" panose="02010600040101010101" pitchFamily="2" charset="-122"/>
              </a:rPr>
              <a:t>软件中是否有不断重复出现、可以用某种相同方式解决的问题？</a:t>
            </a:r>
          </a:p>
          <a:p>
            <a:pPr lvl="3" eaLnBrk="1" hangingPunct="1">
              <a:lnSpc>
                <a:spcPct val="80000"/>
              </a:lnSpc>
            </a:pPr>
            <a:r>
              <a:rPr lang="zh-CN" altLang="en-US" dirty="0">
                <a:latin typeface="华文楷体" panose="02010600040101010101" pitchFamily="2" charset="-122"/>
                <a:ea typeface="华文楷体" panose="02010600040101010101" pitchFamily="2" charset="-122"/>
              </a:rPr>
              <a:t>是否可能用“ 按照模式、首先识别出模式然后在模式的基础上创建特定的解决方案”的方法来设计软件？</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GOF</a:t>
            </a:r>
            <a:r>
              <a:rPr lang="zh-CN" altLang="en-US" sz="1800" dirty="0">
                <a:solidFill>
                  <a:srgbClr val="324A7A"/>
                </a:solidFill>
                <a:ea typeface="华文中宋" panose="02010600040101010101" pitchFamily="2" charset="-122"/>
              </a:rPr>
              <a:t>：四人团、四人帮。</a:t>
            </a:r>
            <a:r>
              <a:rPr lang="en-US" altLang="zh-CN" sz="1800" dirty="0">
                <a:solidFill>
                  <a:srgbClr val="324A7A"/>
                </a:solidFill>
                <a:ea typeface="华文中宋" panose="02010600040101010101" pitchFamily="2" charset="-122"/>
              </a:rPr>
              <a:t>Gamma</a:t>
            </a:r>
            <a:r>
              <a:rPr lang="zh-CN" altLang="en-US" sz="1800" dirty="0">
                <a:solidFill>
                  <a:srgbClr val="324A7A"/>
                </a:solidFill>
                <a:ea typeface="华文中宋" panose="02010600040101010101" pitchFamily="2" charset="-122"/>
              </a:rPr>
              <a:t>、</a:t>
            </a:r>
            <a:r>
              <a:rPr lang="en-US" altLang="zh-CN" sz="1800" dirty="0">
                <a:solidFill>
                  <a:srgbClr val="324A7A"/>
                </a:solidFill>
                <a:ea typeface="华文中宋" panose="02010600040101010101" pitchFamily="2" charset="-122"/>
              </a:rPr>
              <a:t>Helm</a:t>
            </a:r>
            <a:r>
              <a:rPr lang="zh-CN" altLang="en-US" sz="1800" dirty="0">
                <a:solidFill>
                  <a:srgbClr val="324A7A"/>
                </a:solidFill>
                <a:ea typeface="华文中宋" panose="02010600040101010101" pitchFamily="2" charset="-122"/>
              </a:rPr>
              <a:t>、</a:t>
            </a:r>
            <a:r>
              <a:rPr lang="en-US" altLang="zh-CN" sz="1800" dirty="0">
                <a:solidFill>
                  <a:srgbClr val="324A7A"/>
                </a:solidFill>
                <a:ea typeface="华文中宋" panose="02010600040101010101" pitchFamily="2" charset="-122"/>
              </a:rPr>
              <a:t>Johnson</a:t>
            </a:r>
            <a:r>
              <a:rPr lang="zh-CN" altLang="en-US" sz="1800" dirty="0">
                <a:solidFill>
                  <a:srgbClr val="324A7A"/>
                </a:solidFill>
                <a:ea typeface="华文中宋" panose="02010600040101010101" pitchFamily="2" charset="-122"/>
              </a:rPr>
              <a:t>、</a:t>
            </a:r>
            <a:r>
              <a:rPr lang="en-US" altLang="zh-CN" sz="1800" dirty="0" err="1">
                <a:solidFill>
                  <a:srgbClr val="324A7A"/>
                </a:solidFill>
                <a:ea typeface="华文中宋" panose="02010600040101010101" pitchFamily="2" charset="-122"/>
              </a:rPr>
              <a:t>Vlissides</a:t>
            </a:r>
            <a:endParaRPr lang="en-US" altLang="zh-CN" sz="1800" dirty="0">
              <a:solidFill>
                <a:srgbClr val="324A7A"/>
              </a:solidFill>
              <a:ea typeface="华文中宋" panose="02010600040101010101" pitchFamily="2" charset="-122"/>
            </a:endParaRPr>
          </a:p>
          <a:p>
            <a:pPr lvl="3" eaLnBrk="1" hangingPunct="1">
              <a:lnSpc>
                <a:spcPct val="80000"/>
              </a:lnSpc>
            </a:pPr>
            <a:r>
              <a:rPr lang="en-US" altLang="zh-CN" dirty="0">
                <a:latin typeface="华文楷体" panose="02010600040101010101" pitchFamily="2" charset="-122"/>
                <a:ea typeface="华文楷体" panose="02010600040101010101" pitchFamily="2" charset="-122"/>
              </a:rPr>
              <a:t>Gamma, E., </a:t>
            </a:r>
            <a:r>
              <a:rPr lang="en-US" altLang="zh-CN" dirty="0" err="1">
                <a:latin typeface="华文楷体" panose="02010600040101010101" pitchFamily="2" charset="-122"/>
                <a:ea typeface="华文楷体" panose="02010600040101010101" pitchFamily="2" charset="-122"/>
              </a:rPr>
              <a:t>Heml</a:t>
            </a:r>
            <a:r>
              <a:rPr lang="en-US" altLang="zh-CN" dirty="0">
                <a:latin typeface="华文楷体" panose="02010600040101010101" pitchFamily="2" charset="-122"/>
                <a:ea typeface="华文楷体" panose="02010600040101010101" pitchFamily="2" charset="-122"/>
              </a:rPr>
              <a:t>, R., Johnson, R., </a:t>
            </a:r>
            <a:r>
              <a:rPr lang="en-US" altLang="zh-CN" dirty="0" err="1">
                <a:latin typeface="华文楷体" panose="02010600040101010101" pitchFamily="2" charset="-122"/>
                <a:ea typeface="华文楷体" panose="02010600040101010101" pitchFamily="2" charset="-122"/>
              </a:rPr>
              <a:t>Vlissides</a:t>
            </a:r>
            <a:r>
              <a:rPr lang="en-US" altLang="zh-CN" dirty="0">
                <a:latin typeface="华文楷体" panose="02010600040101010101" pitchFamily="2" charset="-122"/>
                <a:ea typeface="华文楷体" panose="02010600040101010101" pitchFamily="2" charset="-122"/>
              </a:rPr>
              <a:t>, j., Design Patterns: Elements of Reusable Object-Oriented Software, Reading Mass.: Addison-Wesley. </a:t>
            </a:r>
            <a:r>
              <a:rPr lang="zh-CN" altLang="en-US" dirty="0">
                <a:latin typeface="华文楷体" panose="02010600040101010101" pitchFamily="2" charset="-122"/>
                <a:ea typeface="华文楷体" panose="02010600040101010101" pitchFamily="2" charset="-122"/>
              </a:rPr>
              <a:t>中文版：</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设计模式： 可复用面向对象软件的基础</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，李英军等译， 机械工业出版社， </a:t>
            </a:r>
            <a:r>
              <a:rPr lang="en-US" altLang="zh-CN" dirty="0">
                <a:latin typeface="华文楷体" panose="02010600040101010101" pitchFamily="2" charset="-122"/>
                <a:ea typeface="华文楷体" panose="02010600040101010101" pitchFamily="2" charset="-122"/>
              </a:rPr>
              <a:t>2000 </a:t>
            </a:r>
            <a:r>
              <a:rPr lang="zh-CN" altLang="en-US" dirty="0">
                <a:latin typeface="华文楷体" panose="02010600040101010101" pitchFamily="2" charset="-122"/>
                <a:ea typeface="华文楷体" panose="02010600040101010101" pitchFamily="2" charset="-122"/>
              </a:rPr>
              <a:t>年。</a:t>
            </a:r>
          </a:p>
          <a:p>
            <a:pPr lvl="4" eaLnBrk="1" hangingPunct="1">
              <a:lnSpc>
                <a:spcPct val="150000"/>
              </a:lnSpc>
            </a:pPr>
            <a:r>
              <a:rPr lang="zh-CN" altLang="en-US" sz="1600" dirty="0">
                <a:latin typeface="华文中宋" panose="02010600040101010101" pitchFamily="2" charset="-122"/>
                <a:ea typeface="华文中宋" panose="02010600040101010101" pitchFamily="2" charset="-122"/>
              </a:rPr>
              <a:t> 它将设计模式的思想应用于软件设计。</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它描述了收录和描述设计模式的一个结构。</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它收录了</a:t>
            </a:r>
            <a:r>
              <a:rPr lang="en-US" altLang="zh-CN" sz="1600" dirty="0">
                <a:latin typeface="华文中宋" panose="02010600040101010101" pitchFamily="2" charset="-122"/>
                <a:ea typeface="华文中宋" panose="02010600040101010101" pitchFamily="2" charset="-122"/>
              </a:rPr>
              <a:t>23 </a:t>
            </a:r>
            <a:r>
              <a:rPr lang="zh-CN" altLang="en-US" sz="1600" dirty="0">
                <a:latin typeface="华文中宋" panose="02010600040101010101" pitchFamily="2" charset="-122"/>
                <a:ea typeface="华文中宋" panose="02010600040101010101" pitchFamily="2" charset="-122"/>
              </a:rPr>
              <a:t>个模式。</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它在这些模式的基础上提出了面向对象策略及方法的原则。</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Proven solutions include patterns and frameworks.</a:t>
            </a:r>
            <a:endParaRPr lang="zh-CN" altLang="en-US" sz="1800" dirty="0">
              <a:solidFill>
                <a:srgbClr val="324A7A"/>
              </a:solidFill>
              <a:ea typeface="华文中宋" panose="02010600040101010101" pitchFamily="2" charset="-122"/>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A4B14280-79C1-4673-B2A8-940CF02A3C9D}"/>
              </a:ext>
            </a:extLst>
          </p:cNvPr>
          <p:cNvSpPr>
            <a:spLocks noGrp="1" noChangeArrowheads="1"/>
          </p:cNvSpPr>
          <p:nvPr>
            <p:ph type="body" idx="1"/>
          </p:nvPr>
        </p:nvSpPr>
        <p:spPr>
          <a:xfrm>
            <a:off x="299356" y="764704"/>
            <a:ext cx="11593288" cy="5832645"/>
          </a:xfrm>
        </p:spPr>
        <p:txBody>
          <a:bodyPr/>
          <a:lstStyle/>
          <a:p>
            <a:pPr eaLnBrk="1" hangingPunct="1"/>
            <a:r>
              <a:rPr lang="zh-CN" altLang="en-US" kern="1200" dirty="0">
                <a:solidFill>
                  <a:srgbClr val="324A7A"/>
                </a:solidFill>
                <a:latin typeface="Arial Black" panose="020B0A04020102020204" pitchFamily="34" charset="0"/>
                <a:ea typeface="华文中宋" panose="02010600040101010101" pitchFamily="2" charset="-122"/>
              </a:rPr>
              <a:t>定义</a:t>
            </a:r>
            <a:endParaRPr lang="en-US" altLang="zh-CN" kern="1200"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负责生产一个对象。</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定义一个创建对象的接口，让子类决定实例化哪个类，使得一个类的实例化延迟到其子类。</a:t>
            </a:r>
            <a:endParaRPr lang="en-US" altLang="zh-CN" sz="1800" b="0" dirty="0">
              <a:solidFill>
                <a:schemeClr val="tx1"/>
              </a:solidFill>
              <a:latin typeface="Arial Black" panose="020B0A04020102020204" pitchFamily="34" charset="0"/>
              <a:ea typeface="华文中宋" panose="02010600040101010101" pitchFamily="2" charset="-122"/>
            </a:endParaRPr>
          </a:p>
          <a:p>
            <a:pPr marL="628635" lvl="1" indent="0" eaLnBrk="1" hangingPunct="1">
              <a:buNone/>
            </a:pPr>
            <a:r>
              <a:rPr lang="en-US" altLang="zh-CN" sz="1800" dirty="0">
                <a:solidFill>
                  <a:schemeClr val="tx1"/>
                </a:solidFill>
              </a:rPr>
              <a:t>Define an interface for creating an object, but let subclasses decide which subclass to instantiate. Factory Method lets a class </a:t>
            </a:r>
            <a:r>
              <a:rPr lang="en-US" altLang="zh-CN" sz="1800" dirty="0">
                <a:solidFill>
                  <a:srgbClr val="C00000"/>
                </a:solidFill>
                <a:effectLst>
                  <a:outerShdw blurRad="38100" dist="38100" dir="2700000" algn="tl">
                    <a:srgbClr val="000000">
                      <a:alpha val="43137"/>
                    </a:srgbClr>
                  </a:outerShdw>
                </a:effectLst>
              </a:rPr>
              <a:t>defer</a:t>
            </a:r>
            <a:r>
              <a:rPr lang="en-US" altLang="zh-CN" sz="1800" dirty="0">
                <a:solidFill>
                  <a:schemeClr val="tx1"/>
                </a:solidFill>
              </a:rPr>
              <a:t> instantiation to subclasses. </a:t>
            </a:r>
          </a:p>
          <a:p>
            <a:pPr marL="628635" lvl="1" indent="0" eaLnBrk="1" hangingPunct="1">
              <a:buNone/>
            </a:pPr>
            <a:r>
              <a:rPr lang="zh-CN" altLang="en-US" sz="1800" dirty="0">
                <a:solidFill>
                  <a:srgbClr val="C00000"/>
                </a:solidFill>
                <a:latin typeface="Arial Black" panose="020B0A04020102020204" pitchFamily="34" charset="0"/>
                <a:ea typeface="华文中宋" panose="02010600040101010101" pitchFamily="2" charset="-122"/>
              </a:rPr>
              <a:t>这句话说的是哪个模式？</a:t>
            </a:r>
            <a:r>
              <a:rPr lang="en-US" altLang="zh-CN" sz="1800" dirty="0">
                <a:solidFill>
                  <a:schemeClr val="tx1"/>
                </a:solidFill>
                <a:highlight>
                  <a:srgbClr val="FFFF00"/>
                </a:highlight>
              </a:rPr>
              <a:t>Define the skeleton of an algorithm in an operation, </a:t>
            </a:r>
            <a:r>
              <a:rPr lang="en-US" altLang="zh-CN" sz="1800" dirty="0">
                <a:solidFill>
                  <a:srgbClr val="C00000"/>
                </a:solidFill>
                <a:effectLst>
                  <a:outerShdw blurRad="38100" dist="38100" dir="2700000" algn="tl">
                    <a:srgbClr val="000000">
                      <a:alpha val="43137"/>
                    </a:srgbClr>
                  </a:outerShdw>
                </a:effectLst>
                <a:highlight>
                  <a:srgbClr val="FFFF00"/>
                </a:highlight>
              </a:rPr>
              <a:t>deferring</a:t>
            </a:r>
            <a:r>
              <a:rPr lang="en-US" altLang="zh-CN" sz="1800" dirty="0">
                <a:solidFill>
                  <a:srgbClr val="C00000"/>
                </a:solidFill>
                <a:highlight>
                  <a:srgbClr val="FFFF00"/>
                </a:highlight>
              </a:rPr>
              <a:t> </a:t>
            </a:r>
            <a:r>
              <a:rPr lang="en-US" altLang="zh-CN" sz="1800" dirty="0">
                <a:solidFill>
                  <a:schemeClr val="tx1"/>
                </a:solidFill>
                <a:highlight>
                  <a:srgbClr val="FFFF00"/>
                </a:highlight>
              </a:rPr>
              <a:t>some steps to subclasses</a:t>
            </a:r>
            <a:r>
              <a:rPr lang="zh-CN" altLang="en-US" sz="1800" dirty="0">
                <a:solidFill>
                  <a:schemeClr val="tx1"/>
                </a:solidFill>
                <a:highlight>
                  <a:srgbClr val="FFFF00"/>
                </a:highlight>
              </a:rPr>
              <a:t>，</a:t>
            </a:r>
            <a:r>
              <a:rPr lang="en-US" altLang="zh-CN" sz="1800" dirty="0">
                <a:solidFill>
                  <a:schemeClr val="tx1"/>
                </a:solidFill>
                <a:highlight>
                  <a:srgbClr val="FFFF00"/>
                </a:highlight>
              </a:rPr>
              <a:t>lets subclasses redefine certain steps of an algorithm without changing the algorithm's structure</a:t>
            </a:r>
            <a:r>
              <a:rPr lang="en-US" altLang="zh-CN" sz="1800" dirty="0">
                <a:highlight>
                  <a:srgbClr val="FFFF00"/>
                </a:highlight>
              </a:rPr>
              <a:t>. </a:t>
            </a:r>
            <a:endParaRPr lang="zh-CN" altLang="en-US" sz="1800"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别名：</a:t>
            </a:r>
            <a:r>
              <a:rPr lang="zh-CN" altLang="en-US" sz="1800" b="0" dirty="0">
                <a:solidFill>
                  <a:schemeClr val="tx1"/>
                </a:solidFill>
                <a:latin typeface="Arial Black" panose="020B0A04020102020204" pitchFamily="34" charset="0"/>
                <a:ea typeface="华文中宋" panose="02010600040101010101" pitchFamily="2" charset="-122"/>
              </a:rPr>
              <a:t>虚构造器（</a:t>
            </a:r>
            <a:r>
              <a:rPr lang="en-US" altLang="zh-CN" sz="1800" b="0" dirty="0">
                <a:solidFill>
                  <a:schemeClr val="tx1"/>
                </a:solidFill>
                <a:latin typeface="Arial Black" panose="020B0A04020102020204" pitchFamily="34" charset="0"/>
                <a:ea typeface="华文中宋" panose="02010600040101010101" pitchFamily="2" charset="-122"/>
              </a:rPr>
              <a:t>Virtual Constructor</a:t>
            </a:r>
            <a:r>
              <a:rPr lang="zh-CN" altLang="en-US" sz="1800" b="0" dirty="0">
                <a:solidFill>
                  <a:schemeClr val="tx1"/>
                </a:solidFill>
                <a:latin typeface="Arial Black" panose="020B0A04020102020204" pitchFamily="34" charset="0"/>
                <a:ea typeface="华文中宋" panose="02010600040101010101" pitchFamily="2" charset="-122"/>
              </a:rPr>
              <a:t>）</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动机</a:t>
            </a:r>
            <a:r>
              <a:rPr lang="zh-CN" altLang="en-US" sz="1800" b="0" dirty="0">
                <a:solidFill>
                  <a:schemeClr val="tx1"/>
                </a:solidFill>
                <a:latin typeface="Arial Black" panose="020B0A04020102020204" pitchFamily="34" charset="0"/>
                <a:ea typeface="华文中宋" panose="02010600040101010101" pitchFamily="2" charset="-122"/>
              </a:rPr>
              <a:t>：框架使用抽象类定义和维护对象之间的关系，这些对象的创建通常也由框架负责。</a:t>
            </a:r>
            <a:endParaRPr lang="en-US" altLang="zh-CN" sz="1800" b="0" dirty="0">
              <a:solidFill>
                <a:schemeClr val="tx1"/>
              </a:solidFill>
              <a:latin typeface="Arial Black" panose="020B0A04020102020204" pitchFamily="34" charset="0"/>
              <a:ea typeface="华文中宋" panose="02010600040101010101" pitchFamily="2" charset="-122"/>
            </a:endParaRPr>
          </a:p>
          <a:p>
            <a:pPr eaLnBrk="1" hangingPunct="1"/>
            <a:r>
              <a:rPr lang="zh-CN" altLang="en-US" sz="2000" kern="1200" dirty="0">
                <a:solidFill>
                  <a:srgbClr val="324A7A"/>
                </a:solidFill>
                <a:latin typeface="Arial Black" panose="020B0A04020102020204" pitchFamily="34" charset="0"/>
                <a:ea typeface="华文中宋" panose="02010600040101010101" pitchFamily="2" charset="-122"/>
              </a:rPr>
              <a:t>适用性</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当一个类不知道它所创建的对象的类的时候</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当一个类希望由它的子类来指定它所创建的对象的时候</a:t>
            </a:r>
          </a:p>
          <a:p>
            <a:pPr eaLnBrk="1" hangingPunct="1"/>
            <a:r>
              <a:rPr lang="zh-CN" altLang="en-US" sz="2000" kern="1200" dirty="0">
                <a:solidFill>
                  <a:srgbClr val="324A7A"/>
                </a:solidFill>
                <a:latin typeface="Arial Black" panose="020B0A04020102020204" pitchFamily="34" charset="0"/>
                <a:ea typeface="华文中宋" panose="02010600040101010101" pitchFamily="2" charset="-122"/>
              </a:rPr>
              <a:t>结构、参与者、代码示例：</a:t>
            </a:r>
            <a:r>
              <a:rPr lang="en-US" altLang="zh-CN" sz="2000" kern="1200" dirty="0">
                <a:solidFill>
                  <a:srgbClr val="324A7A"/>
                </a:solidFill>
                <a:latin typeface="Arial Black" panose="020B0A04020102020204" pitchFamily="34" charset="0"/>
                <a:ea typeface="华文中宋" panose="02010600040101010101" pitchFamily="2" charset="-122"/>
              </a:rPr>
              <a:t>See Example</a:t>
            </a:r>
          </a:p>
          <a:p>
            <a:pPr eaLnBrk="1" hangingPunct="1"/>
            <a:r>
              <a:rPr lang="en-US" altLang="zh-CN" sz="2000" kern="1200" dirty="0">
                <a:solidFill>
                  <a:srgbClr val="324A7A"/>
                </a:solidFill>
                <a:latin typeface="Arial Black" panose="020B0A04020102020204" pitchFamily="34" charset="0"/>
                <a:ea typeface="华文中宋" panose="02010600040101010101" pitchFamily="2" charset="-122"/>
              </a:rPr>
              <a:t>Factory Method Pattern</a:t>
            </a:r>
            <a:r>
              <a:rPr lang="zh-CN" altLang="en-US" sz="2000" kern="1200" dirty="0">
                <a:solidFill>
                  <a:srgbClr val="324A7A"/>
                </a:solidFill>
                <a:latin typeface="Arial Black" panose="020B0A04020102020204" pitchFamily="34" charset="0"/>
                <a:ea typeface="华文中宋" panose="02010600040101010101" pitchFamily="2" charset="-122"/>
              </a:rPr>
              <a:t>在父类规定对象的创建方法，</a:t>
            </a:r>
            <a:endParaRPr lang="en-US" altLang="zh-CN" sz="2000" kern="1200" dirty="0">
              <a:solidFill>
                <a:srgbClr val="324A7A"/>
              </a:solidFill>
              <a:latin typeface="Arial Black" panose="020B0A04020102020204" pitchFamily="34" charset="0"/>
              <a:ea typeface="华文中宋" panose="02010600040101010101" pitchFamily="2" charset="-122"/>
            </a:endParaRPr>
          </a:p>
          <a:p>
            <a:pPr marL="0" indent="0" eaLnBrk="1" hangingPunct="1">
              <a:buNone/>
            </a:pPr>
            <a:r>
              <a:rPr lang="zh-CN" altLang="en-US" sz="2000" kern="1200" dirty="0">
                <a:solidFill>
                  <a:srgbClr val="324A7A"/>
                </a:solidFill>
                <a:latin typeface="Arial Black" panose="020B0A04020102020204" pitchFamily="34" charset="0"/>
                <a:ea typeface="华文中宋" panose="02010600040101010101" pitchFamily="2" charset="-122"/>
              </a:rPr>
              <a:t>     但并没有深入到较具体的类名，</a:t>
            </a:r>
            <a:r>
              <a:rPr lang="zh-CN" altLang="en-US" sz="2000" b="0" dirty="0">
                <a:solidFill>
                  <a:srgbClr val="C00000"/>
                </a:solidFill>
                <a:highlight>
                  <a:srgbClr val="FFFF00"/>
                </a:highlight>
                <a:latin typeface="Arial Black" panose="020B0A04020102020204" pitchFamily="34" charset="0"/>
                <a:ea typeface="华文中宋" panose="02010600040101010101" pitchFamily="2" charset="-122"/>
              </a:rPr>
              <a:t>所有具体的完整内容都放在子类。</a:t>
            </a:r>
          </a:p>
          <a:p>
            <a:pPr eaLnBrk="1" hangingPunct="1"/>
            <a:endParaRPr lang="en-US" altLang="zh-CN" dirty="0">
              <a:latin typeface="Arial Black" panose="020B0A04020102020204" pitchFamily="34" charset="0"/>
              <a:ea typeface="华文中宋" panose="02010600040101010101" pitchFamily="2" charset="-122"/>
            </a:endParaRPr>
          </a:p>
          <a:p>
            <a:pPr lvl="2" eaLnBrk="1" hangingPunct="1"/>
            <a:endParaRPr lang="zh-CN" altLang="en-US" sz="1800" dirty="0">
              <a:latin typeface="Arial Black" panose="020B0A04020102020204" pitchFamily="34" charset="0"/>
              <a:ea typeface="华文中宋" panose="02010600040101010101" pitchFamily="2" charset="-122"/>
            </a:endParaRPr>
          </a:p>
        </p:txBody>
      </p:sp>
      <p:pic>
        <p:nvPicPr>
          <p:cNvPr id="4" name="Picture 4">
            <a:extLst>
              <a:ext uri="{FF2B5EF4-FFF2-40B4-BE49-F238E27FC236}">
                <a16:creationId xmlns:a16="http://schemas.microsoft.com/office/drawing/2014/main" id="{26D54462-137D-491E-839E-8F178B80F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968209" y="3977682"/>
            <a:ext cx="4223792" cy="2880318"/>
          </a:xfrm>
          <a:prstGeom prst="rect">
            <a:avLst/>
          </a:prstGeom>
          <a:noFill/>
        </p:spPr>
      </p:pic>
      <p:sp>
        <p:nvSpPr>
          <p:cNvPr id="7" name="Rectangle 2">
            <a:extLst>
              <a:ext uri="{FF2B5EF4-FFF2-40B4-BE49-F238E27FC236}">
                <a16:creationId xmlns:a16="http://schemas.microsoft.com/office/drawing/2014/main" id="{601381C5-A7A3-4C3A-B380-A640DEED537D}"/>
              </a:ext>
            </a:extLst>
          </p:cNvPr>
          <p:cNvSpPr>
            <a:spLocks noGrp="1" noChangeArrowheads="1"/>
          </p:cNvSpPr>
          <p:nvPr>
            <p:ph type="title"/>
          </p:nvPr>
        </p:nvSpPr>
        <p:spPr>
          <a:xfrm>
            <a:off x="0" y="179390"/>
            <a:ext cx="12192000" cy="688975"/>
          </a:xfrm>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mc:AlternateContent xmlns:mc="http://schemas.openxmlformats.org/markup-compatibility/2006" xmlns:p14="http://schemas.microsoft.com/office/powerpoint/2010/main">
        <mc:Choice Requires="p14">
          <p:contentPart p14:bwMode="auto" r:id="rId3">
            <p14:nvContentPartPr>
              <p14:cNvPr id="13" name="墨迹 12">
                <a:extLst>
                  <a:ext uri="{FF2B5EF4-FFF2-40B4-BE49-F238E27FC236}">
                    <a16:creationId xmlns:a16="http://schemas.microsoft.com/office/drawing/2014/main" id="{E784F5C1-E826-46E2-9B7A-3E64A0314C5D}"/>
                  </a:ext>
                </a:extLst>
              </p14:cNvPr>
              <p14:cNvContentPartPr/>
              <p14:nvPr/>
            </p14:nvContentPartPr>
            <p14:xfrm>
              <a:off x="799737" y="4027059"/>
              <a:ext cx="7344000" cy="1729440"/>
            </p14:xfrm>
          </p:contentPart>
        </mc:Choice>
        <mc:Fallback xmlns="">
          <p:pic>
            <p:nvPicPr>
              <p:cNvPr id="13" name="墨迹 12">
                <a:extLst>
                  <a:ext uri="{FF2B5EF4-FFF2-40B4-BE49-F238E27FC236}">
                    <a16:creationId xmlns:a16="http://schemas.microsoft.com/office/drawing/2014/main" id="{E784F5C1-E826-46E2-9B7A-3E64A0314C5D}"/>
                  </a:ext>
                </a:extLst>
              </p:cNvPr>
              <p:cNvPicPr/>
              <p:nvPr/>
            </p:nvPicPr>
            <p:blipFill>
              <a:blip r:embed="rId4"/>
              <a:stretch>
                <a:fillRect/>
              </a:stretch>
            </p:blipFill>
            <p:spPr>
              <a:xfrm>
                <a:off x="791097" y="4018419"/>
                <a:ext cx="7361641" cy="1747080"/>
              </a:xfrm>
              <a:prstGeom prst="rect">
                <a:avLst/>
              </a:prstGeom>
            </p:spPr>
          </p:pic>
        </mc:Fallback>
      </mc:AlternateContent>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EF0A2649-7101-40EB-B864-6A2C2DF815A0}"/>
              </a:ext>
            </a:extLst>
          </p:cNvPr>
          <p:cNvSpPr>
            <a:spLocks noGrp="1" noChangeArrowheads="1"/>
          </p:cNvSpPr>
          <p:nvPr>
            <p:ph type="body" sz="half" idx="1"/>
          </p:nvPr>
        </p:nvSpPr>
        <p:spPr>
          <a:xfrm>
            <a:off x="407368" y="909541"/>
            <a:ext cx="11521280" cy="5471787"/>
          </a:xfrm>
        </p:spPr>
        <p:txBody>
          <a:bodyPr/>
          <a:lstStyle/>
          <a:p>
            <a:pPr eaLnBrk="1" hangingPunct="1"/>
            <a:r>
              <a:rPr lang="en-US" altLang="zh-CN" kern="1200" dirty="0">
                <a:solidFill>
                  <a:srgbClr val="324A7A"/>
                </a:solidFill>
                <a:latin typeface="Arial Black" panose="020B0A04020102020204" pitchFamily="34" charset="0"/>
                <a:ea typeface="华文中宋" panose="02010600040101010101" pitchFamily="2" charset="-122"/>
              </a:rPr>
              <a:t>Example</a:t>
            </a:r>
            <a:r>
              <a:rPr lang="zh-CN" altLang="en-US" sz="2100" dirty="0">
                <a:latin typeface="Arial Black" panose="020B0A04020102020204" pitchFamily="34" charset="0"/>
                <a:ea typeface="华文中宋" panose="02010600040101010101" pitchFamily="2" charset="-122"/>
              </a:rPr>
              <a:t>：</a:t>
            </a:r>
            <a:r>
              <a:rPr lang="zh-CN" altLang="en-US" kern="1200" dirty="0">
                <a:solidFill>
                  <a:srgbClr val="324A7A"/>
                </a:solidFill>
                <a:latin typeface="Arial Black" panose="020B0A04020102020204" pitchFamily="34" charset="0"/>
                <a:ea typeface="华文中宋" panose="02010600040101010101" pitchFamily="2" charset="-122"/>
              </a:rPr>
              <a:t>建立一个生产身份证的工厂</a:t>
            </a:r>
          </a:p>
          <a:p>
            <a:pPr lvl="1" eaLnBrk="1" hangingPunct="1"/>
            <a:r>
              <a:rPr lang="en-US" altLang="zh-CN" sz="1800" dirty="0">
                <a:latin typeface="Arial Black" panose="020B0A04020102020204" pitchFamily="34" charset="0"/>
                <a:hlinkClick r:id="rId3" action="ppaction://hlinkfile"/>
              </a:rPr>
              <a:t>Factory.java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4" action="ppaction://hlinkfile"/>
              </a:rPr>
              <a:t>Product.java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5" action="ppaction://hlinkfile"/>
              </a:rPr>
              <a:t>IDCardFactory.java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6" action="ppaction://hlinkfile"/>
              </a:rPr>
              <a:t>IDCard.java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Main.java</a:t>
            </a:r>
            <a:endParaRPr lang="en-US" altLang="zh-CN" sz="1800" dirty="0">
              <a:latin typeface="Arial Black" panose="020B0A04020102020204" pitchFamily="34" charset="0"/>
            </a:endParaRPr>
          </a:p>
          <a:p>
            <a:pPr eaLnBrk="1" hangingPunct="1"/>
            <a:r>
              <a:rPr lang="en-US" altLang="zh-CN" kern="1200" dirty="0">
                <a:solidFill>
                  <a:srgbClr val="324A7A"/>
                </a:solidFill>
                <a:latin typeface="Arial Black" panose="020B0A04020102020204" pitchFamily="34" charset="0"/>
                <a:ea typeface="华文中宋" panose="02010600040101010101" pitchFamily="2" charset="-122"/>
              </a:rPr>
              <a:t>Factory Method Pattern</a:t>
            </a:r>
            <a:r>
              <a:rPr lang="zh-CN" altLang="en-US" kern="1200" dirty="0">
                <a:solidFill>
                  <a:srgbClr val="324A7A"/>
                </a:solidFill>
                <a:latin typeface="Arial Black" panose="020B0A04020102020204" pitchFamily="34" charset="0"/>
                <a:ea typeface="华文中宋" panose="02010600040101010101" pitchFamily="2" charset="-122"/>
              </a:rPr>
              <a:t>的类图</a:t>
            </a: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Fcatory</a:t>
            </a:r>
            <a:r>
              <a:rPr lang="en-US" altLang="zh-CN" sz="1600" b="0" dirty="0">
                <a:solidFill>
                  <a:schemeClr val="tx1"/>
                </a:solidFill>
                <a:latin typeface="Arial Black" panose="020B0A04020102020204" pitchFamily="34" charset="0"/>
                <a:ea typeface="华文中宋" panose="02010600040101010101" pitchFamily="2" charset="-122"/>
              </a:rPr>
              <a:t> </a:t>
            </a:r>
            <a:r>
              <a:rPr lang="zh-CN" altLang="en-US" sz="1600" b="0" dirty="0">
                <a:solidFill>
                  <a:schemeClr val="tx1"/>
                </a:solidFill>
                <a:latin typeface="Arial Black" panose="020B0A04020102020204" pitchFamily="34" charset="0"/>
                <a:ea typeface="华文中宋" panose="02010600040101010101" pitchFamily="2" charset="-122"/>
              </a:rPr>
              <a:t>是产生</a:t>
            </a: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的抽象类，具体内容由</a:t>
            </a:r>
            <a:r>
              <a:rPr lang="en-US" altLang="zh-CN" sz="1600" b="0" dirty="0" err="1">
                <a:solidFill>
                  <a:schemeClr val="tx1"/>
                </a:solidFill>
                <a:latin typeface="Arial Black" panose="020B0A04020102020204" pitchFamily="34" charset="0"/>
                <a:ea typeface="华文中宋" panose="02010600040101010101" pitchFamily="2" charset="-122"/>
              </a:rPr>
              <a:t>ConcreteFactory</a:t>
            </a:r>
            <a:r>
              <a:rPr lang="zh-CN" altLang="en-US" sz="1600" b="0" dirty="0">
                <a:solidFill>
                  <a:schemeClr val="tx1"/>
                </a:solidFill>
                <a:latin typeface="Arial Black" panose="020B0A04020102020204" pitchFamily="34" charset="0"/>
                <a:ea typeface="华文中宋" panose="02010600040101010101" pitchFamily="2" charset="-122"/>
              </a:rPr>
              <a:t>决定。</a:t>
            </a:r>
            <a:r>
              <a:rPr lang="en-US" altLang="zh-CN" sz="1600" b="0" dirty="0">
                <a:solidFill>
                  <a:schemeClr val="tx1"/>
                </a:solidFill>
                <a:latin typeface="Arial Black" panose="020B0A04020102020204" pitchFamily="34" charset="0"/>
                <a:ea typeface="华文中宋" panose="02010600040101010101" pitchFamily="2" charset="-122"/>
              </a:rPr>
              <a:t>Factory</a:t>
            </a:r>
            <a:r>
              <a:rPr lang="zh-CN" altLang="en-US" sz="1600" b="0" dirty="0">
                <a:solidFill>
                  <a:schemeClr val="tx1"/>
                </a:solidFill>
                <a:latin typeface="Arial Black" panose="020B0A04020102020204" pitchFamily="34" charset="0"/>
                <a:ea typeface="华文中宋" panose="02010600040101010101" pitchFamily="2" charset="-122"/>
              </a:rPr>
              <a:t>对于实际产生的</a:t>
            </a: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一无所知，唯一知道的就是调用</a:t>
            </a: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和产生新对象的方法。</a:t>
            </a:r>
            <a:r>
              <a:rPr lang="zh-CN" altLang="en-US" sz="1600" b="0" dirty="0">
                <a:solidFill>
                  <a:srgbClr val="A61D38"/>
                </a:solidFill>
                <a:highlight>
                  <a:srgbClr val="FFFF00"/>
                </a:highlight>
                <a:latin typeface="Arial Black" panose="020B0A04020102020204" pitchFamily="34" charset="0"/>
                <a:ea typeface="华文中宋" panose="02010600040101010101" pitchFamily="2" charset="-122"/>
              </a:rPr>
              <a:t>该类描述的是框架。</a:t>
            </a:r>
            <a:endParaRPr lang="en-US" altLang="zh-CN" sz="1600" b="0" dirty="0">
              <a:solidFill>
                <a:srgbClr val="A61D38"/>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规定了此</a:t>
            </a:r>
            <a:r>
              <a:rPr lang="en-US" altLang="zh-CN" sz="1600" b="0" dirty="0">
                <a:solidFill>
                  <a:schemeClr val="tx1"/>
                </a:solidFill>
                <a:latin typeface="Arial Black" panose="020B0A04020102020204" pitchFamily="34" charset="0"/>
                <a:ea typeface="华文中宋" panose="02010600040101010101" pitchFamily="2" charset="-122"/>
              </a:rPr>
              <a:t>Pattern</a:t>
            </a:r>
            <a:r>
              <a:rPr lang="zh-CN" altLang="en-US" sz="1600" b="0" dirty="0">
                <a:solidFill>
                  <a:schemeClr val="tx1"/>
                </a:solidFill>
                <a:latin typeface="Arial Black" panose="020B0A04020102020204" pitchFamily="34" charset="0"/>
                <a:ea typeface="华文中宋" panose="02010600040101010101" pitchFamily="2" charset="-122"/>
              </a:rPr>
              <a:t>所产生的对象实例应有的接口，具体内容则由子类</a:t>
            </a: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参与者决定，</a:t>
            </a:r>
            <a:r>
              <a:rPr lang="zh-CN" altLang="en-US" sz="1600" b="0" dirty="0">
                <a:solidFill>
                  <a:srgbClr val="C00000"/>
                </a:solidFill>
                <a:highlight>
                  <a:srgbClr val="FFFF00"/>
                </a:highlight>
                <a:latin typeface="Arial Black" panose="020B0A04020102020204" pitchFamily="34" charset="0"/>
                <a:ea typeface="华文中宋" panose="02010600040101010101" pitchFamily="2" charset="-122"/>
              </a:rPr>
              <a:t>该类描述的是框架。</a:t>
            </a:r>
            <a:endParaRPr lang="en-US" altLang="zh-CN" sz="1600" b="0" dirty="0">
              <a:solidFill>
                <a:srgbClr val="C00000"/>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ConcreteCreator</a:t>
            </a:r>
            <a:r>
              <a:rPr lang="zh-CN" altLang="en-US" sz="1600" b="0" dirty="0">
                <a:solidFill>
                  <a:schemeClr val="tx1"/>
                </a:solidFill>
                <a:latin typeface="Arial Black" panose="020B0A04020102020204" pitchFamily="34" charset="0"/>
                <a:ea typeface="华文中宋" panose="02010600040101010101" pitchFamily="2" charset="-122"/>
              </a:rPr>
              <a:t>（</a:t>
            </a:r>
            <a:r>
              <a:rPr lang="en-US" altLang="zh-CN" sz="1600" b="0" dirty="0">
                <a:solidFill>
                  <a:schemeClr val="tx1"/>
                </a:solidFill>
                <a:latin typeface="Arial Black" panose="020B0A04020102020204" pitchFamily="34" charset="0"/>
                <a:ea typeface="华文中宋" panose="02010600040101010101" pitchFamily="2" charset="-122"/>
              </a:rPr>
              <a:t>OR </a:t>
            </a:r>
            <a:r>
              <a:rPr lang="en-US" altLang="zh-CN" sz="1600" b="0" dirty="0" err="1">
                <a:solidFill>
                  <a:schemeClr val="tx1"/>
                </a:solidFill>
                <a:latin typeface="Arial Black" panose="020B0A04020102020204" pitchFamily="34" charset="0"/>
                <a:ea typeface="华文中宋" panose="02010600040101010101" pitchFamily="2" charset="-122"/>
              </a:rPr>
              <a:t>ConcreteFactory</a:t>
            </a:r>
            <a:r>
              <a:rPr lang="zh-CN" altLang="en-US" sz="1600" b="0" dirty="0">
                <a:solidFill>
                  <a:schemeClr val="tx1"/>
                </a:solidFill>
                <a:latin typeface="Arial Black" panose="020B0A04020102020204" pitchFamily="34" charset="0"/>
                <a:ea typeface="华文中宋" panose="02010600040101010101" pitchFamily="2" charset="-122"/>
              </a:rPr>
              <a:t>），实际处理内容的部分，规定了制造实际产品的类。</a:t>
            </a:r>
            <a:endParaRPr lang="zh-CN" altLang="en-US" sz="1600" b="0" dirty="0">
              <a:solidFill>
                <a:srgbClr val="C00000"/>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，实际处理内容的部分，规定了产品的样式。</a:t>
            </a:r>
          </a:p>
          <a:p>
            <a:pPr lvl="1" eaLnBrk="1" hangingPunct="1"/>
            <a:endParaRPr lang="zh-CN" altLang="en-US" sz="1600" dirty="0"/>
          </a:p>
          <a:p>
            <a:pPr lvl="1" eaLnBrk="1" hangingPunct="1"/>
            <a:endParaRPr lang="zh-CN" altLang="en-US" sz="1800" dirty="0">
              <a:latin typeface="Arial Black" panose="020B0A04020102020204" pitchFamily="34" charset="0"/>
            </a:endParaRPr>
          </a:p>
        </p:txBody>
      </p:sp>
      <p:pic>
        <p:nvPicPr>
          <p:cNvPr id="6" name="Picture 4">
            <a:extLst>
              <a:ext uri="{FF2B5EF4-FFF2-40B4-BE49-F238E27FC236}">
                <a16:creationId xmlns:a16="http://schemas.microsoft.com/office/drawing/2014/main" id="{88940807-BF66-416E-9D56-A83AD6334C8C}"/>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096000" y="1196752"/>
            <a:ext cx="6048672" cy="2560637"/>
          </a:xfrm>
          <a:noFill/>
        </p:spPr>
      </p:pic>
      <p:pic>
        <p:nvPicPr>
          <p:cNvPr id="2" name="图片 1">
            <a:extLst>
              <a:ext uri="{FF2B5EF4-FFF2-40B4-BE49-F238E27FC236}">
                <a16:creationId xmlns:a16="http://schemas.microsoft.com/office/drawing/2014/main" id="{F2A00DAC-64D9-4C89-AE32-8A7E779E831F}"/>
              </a:ext>
            </a:extLst>
          </p:cNvPr>
          <p:cNvPicPr>
            <a:picLocks noChangeAspect="1"/>
          </p:cNvPicPr>
          <p:nvPr/>
        </p:nvPicPr>
        <p:blipFill>
          <a:blip r:embed="rId9"/>
          <a:stretch>
            <a:fillRect/>
          </a:stretch>
        </p:blipFill>
        <p:spPr>
          <a:xfrm>
            <a:off x="7032104" y="2204864"/>
            <a:ext cx="214628" cy="485951"/>
          </a:xfrm>
          <a:prstGeom prst="rect">
            <a:avLst/>
          </a:prstGeom>
        </p:spPr>
      </p:pic>
      <p:sp>
        <p:nvSpPr>
          <p:cNvPr id="8" name="Rectangle 2">
            <a:extLst>
              <a:ext uri="{FF2B5EF4-FFF2-40B4-BE49-F238E27FC236}">
                <a16:creationId xmlns:a16="http://schemas.microsoft.com/office/drawing/2014/main" id="{7688439A-9443-4BD8-A9C0-8D693D28A81A}"/>
              </a:ext>
            </a:extLst>
          </p:cNvPr>
          <p:cNvSpPr>
            <a:spLocks noGrp="1" noChangeArrowheads="1"/>
          </p:cNvSpPr>
          <p:nvPr>
            <p:ph type="title"/>
          </p:nvPr>
        </p:nvSpPr>
        <p:spPr>
          <a:xfrm>
            <a:off x="0" y="179390"/>
            <a:ext cx="12192000" cy="688975"/>
          </a:xfrm>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2CCD334-F187-4673-A3D8-BAF9968D98F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3352" y="980728"/>
            <a:ext cx="4392488" cy="2376264"/>
          </a:xfrm>
          <a:noFill/>
        </p:spPr>
      </p:pic>
      <p:pic>
        <p:nvPicPr>
          <p:cNvPr id="7" name="图片 6">
            <a:extLst>
              <a:ext uri="{FF2B5EF4-FFF2-40B4-BE49-F238E27FC236}">
                <a16:creationId xmlns:a16="http://schemas.microsoft.com/office/drawing/2014/main" id="{E9A18C21-AA63-4863-AB34-689E37296B40}"/>
              </a:ext>
            </a:extLst>
          </p:cNvPr>
          <p:cNvPicPr>
            <a:picLocks noChangeAspect="1"/>
          </p:cNvPicPr>
          <p:nvPr/>
        </p:nvPicPr>
        <p:blipFill>
          <a:blip r:embed="rId4"/>
          <a:stretch>
            <a:fillRect/>
          </a:stretch>
        </p:blipFill>
        <p:spPr>
          <a:xfrm>
            <a:off x="276937" y="3757927"/>
            <a:ext cx="4304763" cy="1590476"/>
          </a:xfrm>
          <a:prstGeom prst="rect">
            <a:avLst/>
          </a:prstGeom>
        </p:spPr>
      </p:pic>
      <p:pic>
        <p:nvPicPr>
          <p:cNvPr id="8" name="图片 7">
            <a:extLst>
              <a:ext uri="{FF2B5EF4-FFF2-40B4-BE49-F238E27FC236}">
                <a16:creationId xmlns:a16="http://schemas.microsoft.com/office/drawing/2014/main" id="{2627622D-987C-4147-B0F6-2D13AB1EAF59}"/>
              </a:ext>
            </a:extLst>
          </p:cNvPr>
          <p:cNvPicPr>
            <a:picLocks noChangeAspect="1"/>
          </p:cNvPicPr>
          <p:nvPr/>
        </p:nvPicPr>
        <p:blipFill>
          <a:blip r:embed="rId5"/>
          <a:stretch>
            <a:fillRect/>
          </a:stretch>
        </p:blipFill>
        <p:spPr>
          <a:xfrm>
            <a:off x="276939" y="5585509"/>
            <a:ext cx="2428571" cy="723811"/>
          </a:xfrm>
          <a:prstGeom prst="rect">
            <a:avLst/>
          </a:prstGeom>
        </p:spPr>
      </p:pic>
      <p:pic>
        <p:nvPicPr>
          <p:cNvPr id="9" name="图片 8">
            <a:extLst>
              <a:ext uri="{FF2B5EF4-FFF2-40B4-BE49-F238E27FC236}">
                <a16:creationId xmlns:a16="http://schemas.microsoft.com/office/drawing/2014/main" id="{9716E05C-C8E6-42F1-A279-F6C49DC78235}"/>
              </a:ext>
            </a:extLst>
          </p:cNvPr>
          <p:cNvPicPr>
            <a:picLocks noChangeAspect="1"/>
          </p:cNvPicPr>
          <p:nvPr/>
        </p:nvPicPr>
        <p:blipFill>
          <a:blip r:embed="rId6"/>
          <a:stretch>
            <a:fillRect/>
          </a:stretch>
        </p:blipFill>
        <p:spPr>
          <a:xfrm>
            <a:off x="4778793" y="1052736"/>
            <a:ext cx="3809524" cy="2123811"/>
          </a:xfrm>
          <a:prstGeom prst="rect">
            <a:avLst/>
          </a:prstGeom>
        </p:spPr>
      </p:pic>
      <p:pic>
        <p:nvPicPr>
          <p:cNvPr id="10" name="图片 9">
            <a:extLst>
              <a:ext uri="{FF2B5EF4-FFF2-40B4-BE49-F238E27FC236}">
                <a16:creationId xmlns:a16="http://schemas.microsoft.com/office/drawing/2014/main" id="{04D3E613-E735-4969-AAE2-1E1CE908270E}"/>
              </a:ext>
            </a:extLst>
          </p:cNvPr>
          <p:cNvPicPr>
            <a:picLocks noChangeAspect="1"/>
          </p:cNvPicPr>
          <p:nvPr/>
        </p:nvPicPr>
        <p:blipFill>
          <a:blip r:embed="rId7"/>
          <a:stretch>
            <a:fillRect/>
          </a:stretch>
        </p:blipFill>
        <p:spPr>
          <a:xfrm>
            <a:off x="4800764" y="3717032"/>
            <a:ext cx="3523809" cy="2304763"/>
          </a:xfrm>
          <a:prstGeom prst="rect">
            <a:avLst/>
          </a:prstGeom>
        </p:spPr>
      </p:pic>
      <p:pic>
        <p:nvPicPr>
          <p:cNvPr id="11" name="图片 10">
            <a:extLst>
              <a:ext uri="{FF2B5EF4-FFF2-40B4-BE49-F238E27FC236}">
                <a16:creationId xmlns:a16="http://schemas.microsoft.com/office/drawing/2014/main" id="{C7C50761-9551-454B-BD08-4FE8AB4EB800}"/>
              </a:ext>
            </a:extLst>
          </p:cNvPr>
          <p:cNvPicPr>
            <a:picLocks noChangeAspect="1"/>
          </p:cNvPicPr>
          <p:nvPr/>
        </p:nvPicPr>
        <p:blipFill>
          <a:blip r:embed="rId8"/>
          <a:stretch>
            <a:fillRect/>
          </a:stretch>
        </p:blipFill>
        <p:spPr>
          <a:xfrm>
            <a:off x="8740870" y="1080080"/>
            <a:ext cx="3371429" cy="1800000"/>
          </a:xfrm>
          <a:prstGeom prst="rect">
            <a:avLst/>
          </a:prstGeom>
        </p:spPr>
      </p:pic>
      <p:cxnSp>
        <p:nvCxnSpPr>
          <p:cNvPr id="14" name="直接连接符 13">
            <a:extLst>
              <a:ext uri="{FF2B5EF4-FFF2-40B4-BE49-F238E27FC236}">
                <a16:creationId xmlns:a16="http://schemas.microsoft.com/office/drawing/2014/main" id="{6E95D73E-2E42-4FE3-B61C-4065A9CDF72A}"/>
              </a:ext>
            </a:extLst>
          </p:cNvPr>
          <p:cNvCxnSpPr/>
          <p:nvPr/>
        </p:nvCxnSpPr>
        <p:spPr bwMode="auto">
          <a:xfrm flipH="1">
            <a:off x="4581701"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6242B1E1-D68E-478B-B6C7-7467A17259C3}"/>
              </a:ext>
            </a:extLst>
          </p:cNvPr>
          <p:cNvCxnSpPr/>
          <p:nvPr/>
        </p:nvCxnSpPr>
        <p:spPr bwMode="auto">
          <a:xfrm flipH="1">
            <a:off x="8590453"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pic>
        <p:nvPicPr>
          <p:cNvPr id="13" name="图片 12">
            <a:extLst>
              <a:ext uri="{FF2B5EF4-FFF2-40B4-BE49-F238E27FC236}">
                <a16:creationId xmlns:a16="http://schemas.microsoft.com/office/drawing/2014/main" id="{F467B0A6-5248-465D-8DBA-8006F33C55A2}"/>
              </a:ext>
            </a:extLst>
          </p:cNvPr>
          <p:cNvPicPr>
            <a:picLocks noChangeAspect="1"/>
          </p:cNvPicPr>
          <p:nvPr/>
        </p:nvPicPr>
        <p:blipFill>
          <a:blip r:embed="rId9"/>
          <a:stretch>
            <a:fillRect/>
          </a:stretch>
        </p:blipFill>
        <p:spPr>
          <a:xfrm>
            <a:off x="911425" y="1871666"/>
            <a:ext cx="214628" cy="485951"/>
          </a:xfrm>
          <a:prstGeom prst="rect">
            <a:avLst/>
          </a:prstGeom>
        </p:spPr>
      </p:pic>
      <p:pic>
        <p:nvPicPr>
          <p:cNvPr id="4" name="图片 3">
            <a:extLst>
              <a:ext uri="{FF2B5EF4-FFF2-40B4-BE49-F238E27FC236}">
                <a16:creationId xmlns:a16="http://schemas.microsoft.com/office/drawing/2014/main" id="{1D8BABF8-F43D-4FEA-8FDF-9E6C9E4E44FF}"/>
              </a:ext>
            </a:extLst>
          </p:cNvPr>
          <p:cNvPicPr>
            <a:picLocks noChangeAspect="1"/>
          </p:cNvPicPr>
          <p:nvPr/>
        </p:nvPicPr>
        <p:blipFill>
          <a:blip r:embed="rId10"/>
          <a:stretch>
            <a:fillRect/>
          </a:stretch>
        </p:blipFill>
        <p:spPr>
          <a:xfrm>
            <a:off x="8693208" y="3720882"/>
            <a:ext cx="3419091" cy="1292294"/>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a:extLst>
                  <a:ext uri="{FF2B5EF4-FFF2-40B4-BE49-F238E27FC236}">
                    <a16:creationId xmlns:a16="http://schemas.microsoft.com/office/drawing/2014/main" id="{781B5903-8A5C-4B3F-AB3D-E4C7638BB33C}"/>
                  </a:ext>
                </a:extLst>
              </p14:cNvPr>
              <p14:cNvContentPartPr/>
              <p14:nvPr/>
            </p14:nvContentPartPr>
            <p14:xfrm>
              <a:off x="4651377" y="704486"/>
              <a:ext cx="1633680" cy="531000"/>
            </p14:xfrm>
          </p:contentPart>
        </mc:Choice>
        <mc:Fallback xmlns="">
          <p:pic>
            <p:nvPicPr>
              <p:cNvPr id="3" name="墨迹 2">
                <a:extLst>
                  <a:ext uri="{FF2B5EF4-FFF2-40B4-BE49-F238E27FC236}">
                    <a16:creationId xmlns:a16="http://schemas.microsoft.com/office/drawing/2014/main" id="{781B5903-8A5C-4B3F-AB3D-E4C7638BB33C}"/>
                  </a:ext>
                </a:extLst>
              </p:cNvPr>
              <p:cNvPicPr/>
              <p:nvPr/>
            </p:nvPicPr>
            <p:blipFill>
              <a:blip r:embed="rId12"/>
              <a:stretch>
                <a:fillRect/>
              </a:stretch>
            </p:blipFill>
            <p:spPr>
              <a:xfrm>
                <a:off x="4642377" y="695846"/>
                <a:ext cx="16513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墨迹 4">
                <a:extLst>
                  <a:ext uri="{FF2B5EF4-FFF2-40B4-BE49-F238E27FC236}">
                    <a16:creationId xmlns:a16="http://schemas.microsoft.com/office/drawing/2014/main" id="{E467E5EE-C6F6-4AEE-B245-CA90DFB0EC74}"/>
                  </a:ext>
                </a:extLst>
              </p14:cNvPr>
              <p14:cNvContentPartPr/>
              <p14:nvPr/>
            </p14:nvContentPartPr>
            <p14:xfrm>
              <a:off x="4829217" y="3480086"/>
              <a:ext cx="1298520" cy="417960"/>
            </p14:xfrm>
          </p:contentPart>
        </mc:Choice>
        <mc:Fallback xmlns="">
          <p:pic>
            <p:nvPicPr>
              <p:cNvPr id="5" name="墨迹 4">
                <a:extLst>
                  <a:ext uri="{FF2B5EF4-FFF2-40B4-BE49-F238E27FC236}">
                    <a16:creationId xmlns:a16="http://schemas.microsoft.com/office/drawing/2014/main" id="{E467E5EE-C6F6-4AEE-B245-CA90DFB0EC74}"/>
                  </a:ext>
                </a:extLst>
              </p:cNvPr>
              <p:cNvPicPr/>
              <p:nvPr/>
            </p:nvPicPr>
            <p:blipFill>
              <a:blip r:embed="rId14"/>
              <a:stretch>
                <a:fillRect/>
              </a:stretch>
            </p:blipFill>
            <p:spPr>
              <a:xfrm>
                <a:off x="4820217" y="3471446"/>
                <a:ext cx="131616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9931F623-E786-45F6-8D23-E2AFE8CA10A9}"/>
                  </a:ext>
                </a:extLst>
              </p14:cNvPr>
              <p14:cNvContentPartPr/>
              <p14:nvPr/>
            </p14:nvContentPartPr>
            <p14:xfrm>
              <a:off x="347577" y="3448046"/>
              <a:ext cx="1764000" cy="568080"/>
            </p14:xfrm>
          </p:contentPart>
        </mc:Choice>
        <mc:Fallback xmlns="">
          <p:pic>
            <p:nvPicPr>
              <p:cNvPr id="12" name="墨迹 11">
                <a:extLst>
                  <a:ext uri="{FF2B5EF4-FFF2-40B4-BE49-F238E27FC236}">
                    <a16:creationId xmlns:a16="http://schemas.microsoft.com/office/drawing/2014/main" id="{9931F623-E786-45F6-8D23-E2AFE8CA10A9}"/>
                  </a:ext>
                </a:extLst>
              </p:cNvPr>
              <p:cNvPicPr/>
              <p:nvPr/>
            </p:nvPicPr>
            <p:blipFill>
              <a:blip r:embed="rId16"/>
              <a:stretch>
                <a:fillRect/>
              </a:stretch>
            </p:blipFill>
            <p:spPr>
              <a:xfrm>
                <a:off x="293577" y="3340046"/>
                <a:ext cx="187164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8FDC2C13-64EF-4E26-B1A8-C33F52FB1D6A}"/>
                  </a:ext>
                </a:extLst>
              </p14:cNvPr>
              <p14:cNvContentPartPr/>
              <p14:nvPr/>
            </p14:nvContentPartPr>
            <p14:xfrm>
              <a:off x="8873817" y="1183286"/>
              <a:ext cx="1458000" cy="82800"/>
            </p14:xfrm>
          </p:contentPart>
        </mc:Choice>
        <mc:Fallback xmlns="">
          <p:pic>
            <p:nvPicPr>
              <p:cNvPr id="17" name="墨迹 16">
                <a:extLst>
                  <a:ext uri="{FF2B5EF4-FFF2-40B4-BE49-F238E27FC236}">
                    <a16:creationId xmlns:a16="http://schemas.microsoft.com/office/drawing/2014/main" id="{8FDC2C13-64EF-4E26-B1A8-C33F52FB1D6A}"/>
                  </a:ext>
                </a:extLst>
              </p:cNvPr>
              <p:cNvPicPr/>
              <p:nvPr/>
            </p:nvPicPr>
            <p:blipFill>
              <a:blip r:embed="rId18"/>
              <a:stretch>
                <a:fillRect/>
              </a:stretch>
            </p:blipFill>
            <p:spPr>
              <a:xfrm>
                <a:off x="8819817" y="1075646"/>
                <a:ext cx="1565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7B1D4693-448F-46FE-AF7A-9022FD370C07}"/>
                  </a:ext>
                </a:extLst>
              </p14:cNvPr>
              <p14:cNvContentPartPr/>
              <p14:nvPr/>
            </p14:nvContentPartPr>
            <p14:xfrm>
              <a:off x="261897" y="5158046"/>
              <a:ext cx="1931040" cy="647640"/>
            </p14:xfrm>
          </p:contentPart>
        </mc:Choice>
        <mc:Fallback xmlns="">
          <p:pic>
            <p:nvPicPr>
              <p:cNvPr id="18" name="墨迹 17">
                <a:extLst>
                  <a:ext uri="{FF2B5EF4-FFF2-40B4-BE49-F238E27FC236}">
                    <a16:creationId xmlns:a16="http://schemas.microsoft.com/office/drawing/2014/main" id="{7B1D4693-448F-46FE-AF7A-9022FD370C07}"/>
                  </a:ext>
                </a:extLst>
              </p:cNvPr>
              <p:cNvPicPr/>
              <p:nvPr/>
            </p:nvPicPr>
            <p:blipFill>
              <a:blip r:embed="rId20"/>
              <a:stretch>
                <a:fillRect/>
              </a:stretch>
            </p:blipFill>
            <p:spPr>
              <a:xfrm>
                <a:off x="207897" y="5050406"/>
                <a:ext cx="2038680" cy="86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D578FA59-4BC5-4897-B077-FA085D637EA6}"/>
                  </a:ext>
                </a:extLst>
              </p14:cNvPr>
              <p14:cNvContentPartPr/>
              <p14:nvPr/>
            </p14:nvContentPartPr>
            <p14:xfrm>
              <a:off x="4930017" y="1309646"/>
              <a:ext cx="1124280" cy="84240"/>
            </p14:xfrm>
          </p:contentPart>
        </mc:Choice>
        <mc:Fallback xmlns="">
          <p:pic>
            <p:nvPicPr>
              <p:cNvPr id="19" name="墨迹 18">
                <a:extLst>
                  <a:ext uri="{FF2B5EF4-FFF2-40B4-BE49-F238E27FC236}">
                    <a16:creationId xmlns:a16="http://schemas.microsoft.com/office/drawing/2014/main" id="{D578FA59-4BC5-4897-B077-FA085D637EA6}"/>
                  </a:ext>
                </a:extLst>
              </p:cNvPr>
              <p:cNvPicPr/>
              <p:nvPr/>
            </p:nvPicPr>
            <p:blipFill>
              <a:blip r:embed="rId22"/>
              <a:stretch>
                <a:fillRect/>
              </a:stretch>
            </p:blipFill>
            <p:spPr>
              <a:xfrm>
                <a:off x="4876017" y="1202006"/>
                <a:ext cx="12319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F193201F-8AFD-4DED-B7A1-29DBA6BE0BCA}"/>
                  </a:ext>
                </a:extLst>
              </p14:cNvPr>
              <p14:cNvContentPartPr/>
              <p14:nvPr/>
            </p14:nvContentPartPr>
            <p14:xfrm>
              <a:off x="5090577" y="4007486"/>
              <a:ext cx="1130040" cy="82800"/>
            </p14:xfrm>
          </p:contentPart>
        </mc:Choice>
        <mc:Fallback xmlns="">
          <p:pic>
            <p:nvPicPr>
              <p:cNvPr id="20" name="墨迹 19">
                <a:extLst>
                  <a:ext uri="{FF2B5EF4-FFF2-40B4-BE49-F238E27FC236}">
                    <a16:creationId xmlns:a16="http://schemas.microsoft.com/office/drawing/2014/main" id="{F193201F-8AFD-4DED-B7A1-29DBA6BE0BCA}"/>
                  </a:ext>
                </a:extLst>
              </p:cNvPr>
              <p:cNvPicPr/>
              <p:nvPr/>
            </p:nvPicPr>
            <p:blipFill>
              <a:blip r:embed="rId24"/>
              <a:stretch>
                <a:fillRect/>
              </a:stretch>
            </p:blipFill>
            <p:spPr>
              <a:xfrm>
                <a:off x="5036577" y="3899486"/>
                <a:ext cx="1237680" cy="298440"/>
              </a:xfrm>
              <a:prstGeom prst="rect">
                <a:avLst/>
              </a:prstGeom>
            </p:spPr>
          </p:pic>
        </mc:Fallback>
      </mc:AlternateContent>
      <p:sp>
        <p:nvSpPr>
          <p:cNvPr id="23" name="Rectangle 2">
            <a:extLst>
              <a:ext uri="{FF2B5EF4-FFF2-40B4-BE49-F238E27FC236}">
                <a16:creationId xmlns:a16="http://schemas.microsoft.com/office/drawing/2014/main" id="{5D1A017F-2EF1-4839-9618-3C12D1CF3D1B}"/>
              </a:ext>
            </a:extLst>
          </p:cNvPr>
          <p:cNvSpPr txBox="1">
            <a:spLocks noChangeArrowheads="1"/>
          </p:cNvSpPr>
          <p:nvPr/>
        </p:nvSpPr>
        <p:spPr bwMode="auto">
          <a:xfrm>
            <a:off x="152400" y="3317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3400" kern="0">
                <a:latin typeface="Bauhaus 93" pitchFamily="82" charset="0"/>
                <a:ea typeface="华文中宋" panose="02010600040101010101" pitchFamily="2" charset="-122"/>
              </a:rPr>
              <a:t>Factory Method</a:t>
            </a:r>
            <a:r>
              <a:rPr lang="zh-CN" altLang="en-US" sz="3400" kern="0">
                <a:latin typeface="Bauhaus 93" pitchFamily="82" charset="0"/>
                <a:ea typeface="华文中宋" panose="02010600040101010101" pitchFamily="2" charset="-122"/>
              </a:rPr>
              <a:t>（工厂方法）</a:t>
            </a:r>
            <a:endParaRPr lang="zh-CN" altLang="en-US" sz="3400" kern="0" dirty="0">
              <a:latin typeface="Bauhaus 93" pitchFamily="82" charset="0"/>
              <a:ea typeface="华文中宋" panose="02010600040101010101" pitchFamily="2" charset="-122"/>
            </a:endParaRPr>
          </a:p>
        </p:txBody>
      </p:sp>
    </p:spTree>
    <p:extLst>
      <p:ext uri="{BB962C8B-B14F-4D97-AF65-F5344CB8AC3E}">
        <p14:creationId xmlns:p14="http://schemas.microsoft.com/office/powerpoint/2010/main" val="628829589"/>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2C2E3003-674F-46DA-9504-7ACFF4F141B8}"/>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p:sp>
        <p:nvSpPr>
          <p:cNvPr id="100355" name="Rectangle 3">
            <a:extLst>
              <a:ext uri="{FF2B5EF4-FFF2-40B4-BE49-F238E27FC236}">
                <a16:creationId xmlns:a16="http://schemas.microsoft.com/office/drawing/2014/main" id="{3AE2F1F7-C43A-450C-B300-B32D4C7E1364}"/>
              </a:ext>
            </a:extLst>
          </p:cNvPr>
          <p:cNvSpPr>
            <a:spLocks noGrp="1" noChangeArrowheads="1"/>
          </p:cNvSpPr>
          <p:nvPr>
            <p:ph type="body" idx="1"/>
          </p:nvPr>
        </p:nvSpPr>
        <p:spPr>
          <a:xfrm>
            <a:off x="479376" y="949626"/>
            <a:ext cx="11233248" cy="5647727"/>
          </a:xfrm>
        </p:spPr>
        <p:txBody>
          <a:bodyPr/>
          <a:lstStyle/>
          <a:p>
            <a:pPr eaLnBrk="1" hangingPunct="1">
              <a:lnSpc>
                <a:spcPct val="80000"/>
              </a:lnSpc>
            </a:pPr>
            <a:r>
              <a:rPr lang="zh-CN" altLang="en-US" sz="2800" kern="1200"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sz="2400" dirty="0">
                <a:solidFill>
                  <a:schemeClr val="tx1"/>
                </a:solidFill>
                <a:latin typeface="Arial Black" panose="020B0A04020102020204" pitchFamily="34" charset="0"/>
                <a:ea typeface="华文中宋" panose="02010600040101010101" pitchFamily="2" charset="-122"/>
              </a:rPr>
              <a:t>框架与内容</a:t>
            </a:r>
          </a:p>
          <a:p>
            <a:pPr lvl="2" eaLnBrk="1" hangingPunct="1">
              <a:lnSpc>
                <a:spcPct val="150000"/>
              </a:lnSpc>
            </a:pPr>
            <a:r>
              <a:rPr lang="zh-CN" altLang="en-US" sz="2000" dirty="0">
                <a:solidFill>
                  <a:schemeClr val="tx1"/>
                </a:solidFill>
                <a:latin typeface="Arial Black" panose="020B0A04020102020204" pitchFamily="34" charset="0"/>
                <a:ea typeface="华文中宋" panose="02010600040101010101" pitchFamily="2" charset="-122"/>
              </a:rPr>
              <a:t>分别属于</a:t>
            </a:r>
            <a:r>
              <a:rPr lang="en-US" altLang="zh-CN" sz="2000" dirty="0">
                <a:solidFill>
                  <a:schemeClr val="tx1"/>
                </a:solidFill>
                <a:latin typeface="Arial Black" panose="020B0A04020102020204" pitchFamily="34" charset="0"/>
                <a:ea typeface="华文中宋" panose="02010600040101010101" pitchFamily="2" charset="-122"/>
              </a:rPr>
              <a:t>framework</a:t>
            </a:r>
            <a:r>
              <a:rPr lang="zh-CN" altLang="en-US" sz="2000" dirty="0">
                <a:solidFill>
                  <a:schemeClr val="tx1"/>
                </a:solidFill>
                <a:latin typeface="Arial Black" panose="020B0A04020102020204" pitchFamily="34" charset="0"/>
                <a:ea typeface="华文中宋" panose="02010600040101010101" pitchFamily="2" charset="-122"/>
              </a:rPr>
              <a:t>包和</a:t>
            </a:r>
            <a:r>
              <a:rPr lang="en-US" altLang="zh-CN" sz="2000" dirty="0" err="1">
                <a:solidFill>
                  <a:schemeClr val="tx1"/>
                </a:solidFill>
                <a:latin typeface="Arial Black" panose="020B0A04020102020204" pitchFamily="34" charset="0"/>
                <a:ea typeface="华文中宋" panose="02010600040101010101" pitchFamily="2" charset="-122"/>
              </a:rPr>
              <a:t>idcard</a:t>
            </a:r>
            <a:r>
              <a:rPr lang="zh-CN" altLang="en-US" sz="2000" dirty="0">
                <a:solidFill>
                  <a:schemeClr val="tx1"/>
                </a:solidFill>
                <a:latin typeface="Arial Black" panose="020B0A04020102020204" pitchFamily="34" charset="0"/>
                <a:ea typeface="华文中宋" panose="02010600040101010101" pitchFamily="2" charset="-122"/>
              </a:rPr>
              <a:t>包</a:t>
            </a:r>
          </a:p>
          <a:p>
            <a:pPr lvl="2" eaLnBrk="1" hangingPunct="1">
              <a:lnSpc>
                <a:spcPct val="150000"/>
              </a:lnSpc>
            </a:pPr>
            <a:r>
              <a:rPr lang="zh-CN" altLang="en-US" sz="2000" dirty="0">
                <a:solidFill>
                  <a:schemeClr val="tx1"/>
                </a:solidFill>
                <a:latin typeface="Arial Black" panose="020B0A04020102020204" pitchFamily="34" charset="0"/>
                <a:ea typeface="华文中宋" panose="02010600040101010101" pitchFamily="2" charset="-122"/>
              </a:rPr>
              <a:t>可否利用同一个框架建立不同的 “工厂”和“产品”？</a:t>
            </a:r>
          </a:p>
          <a:p>
            <a:pPr lvl="3" eaLnBrk="1" hangingPunct="1">
              <a:lnSpc>
                <a:spcPct val="80000"/>
              </a:lnSpc>
            </a:pPr>
            <a:r>
              <a:rPr lang="zh-CN" altLang="en-US" dirty="0">
                <a:latin typeface="Arial Black" panose="020B0A04020102020204" pitchFamily="34" charset="0"/>
                <a:ea typeface="华文中宋" panose="02010600040101010101" pitchFamily="2" charset="-122"/>
              </a:rPr>
              <a:t>怎样去生产</a:t>
            </a:r>
            <a:r>
              <a:rPr lang="en-US" altLang="zh-CN" dirty="0">
                <a:latin typeface="Arial Black" panose="020B0A04020102020204" pitchFamily="34" charset="0"/>
                <a:ea typeface="华文中宋" panose="02010600040101010101" pitchFamily="2" charset="-122"/>
              </a:rPr>
              <a:t>TV</a:t>
            </a:r>
            <a:r>
              <a:rPr lang="zh-CN" altLang="en-US" dirty="0">
                <a:latin typeface="Arial Black" panose="020B0A04020102020204" pitchFamily="34" charset="0"/>
                <a:ea typeface="华文中宋" panose="02010600040101010101" pitchFamily="2" charset="-122"/>
              </a:rPr>
              <a:t>？</a:t>
            </a:r>
          </a:p>
          <a:p>
            <a:pPr lvl="4" eaLnBrk="1" hangingPunct="1">
              <a:lnSpc>
                <a:spcPct val="80000"/>
              </a:lnSpc>
            </a:pPr>
            <a:r>
              <a:rPr lang="zh-CN" altLang="en-US" dirty="0">
                <a:latin typeface="华文楷体" panose="02010600040101010101" pitchFamily="2" charset="-122"/>
                <a:ea typeface="华文楷体" panose="02010600040101010101" pitchFamily="2" charset="-122"/>
              </a:rPr>
              <a:t>建立</a:t>
            </a:r>
            <a:r>
              <a:rPr lang="en-US" altLang="zh-CN" dirty="0">
                <a:latin typeface="华文楷体" panose="02010600040101010101" pitchFamily="2" charset="-122"/>
                <a:ea typeface="华文楷体" panose="02010600040101010101" pitchFamily="2" charset="-122"/>
              </a:rPr>
              <a:t>TV</a:t>
            </a:r>
            <a:r>
              <a:rPr lang="zh-CN" altLang="en-US" dirty="0">
                <a:latin typeface="华文楷体" panose="02010600040101010101" pitchFamily="2" charset="-122"/>
                <a:ea typeface="华文楷体" panose="02010600040101010101" pitchFamily="2" charset="-122"/>
              </a:rPr>
              <a:t>的包，并导入</a:t>
            </a:r>
            <a:r>
              <a:rPr lang="en-US" altLang="zh-CN" dirty="0">
                <a:latin typeface="华文楷体" panose="02010600040101010101" pitchFamily="2" charset="-122"/>
                <a:ea typeface="华文楷体" panose="02010600040101010101" pitchFamily="2" charset="-122"/>
              </a:rPr>
              <a:t>framework</a:t>
            </a:r>
            <a:r>
              <a:rPr lang="zh-CN" altLang="en-US" dirty="0">
                <a:latin typeface="华文楷体" panose="02010600040101010101" pitchFamily="2" charset="-122"/>
                <a:ea typeface="华文楷体" panose="02010600040101010101" pitchFamily="2" charset="-122"/>
              </a:rPr>
              <a:t>即可</a:t>
            </a:r>
          </a:p>
          <a:p>
            <a:pPr lvl="3" eaLnBrk="1" hangingPunct="1">
              <a:lnSpc>
                <a:spcPct val="80000"/>
              </a:lnSpc>
            </a:pPr>
            <a:r>
              <a:rPr lang="zh-CN" altLang="en-US" dirty="0">
                <a:latin typeface="Arial Black" panose="020B0A04020102020204" pitchFamily="34" charset="0"/>
                <a:ea typeface="华文中宋" panose="02010600040101010101" pitchFamily="2" charset="-122"/>
              </a:rPr>
              <a:t>注意到了没有？</a:t>
            </a:r>
            <a:endParaRPr lang="zh-CN" altLang="en-US" sz="2800" dirty="0">
              <a:latin typeface="Arial Black" panose="020B0A04020102020204" pitchFamily="34" charset="0"/>
              <a:ea typeface="华文中宋" panose="02010600040101010101" pitchFamily="2" charset="-122"/>
            </a:endParaRPr>
          </a:p>
          <a:p>
            <a:pPr lvl="4" eaLnBrk="1" hangingPunct="1">
              <a:lnSpc>
                <a:spcPct val="80000"/>
              </a:lnSpc>
            </a:pPr>
            <a:r>
              <a:rPr lang="en-US" altLang="zh-CN" dirty="0">
                <a:latin typeface="华文楷体" panose="02010600040101010101" pitchFamily="2" charset="-122"/>
                <a:ea typeface="华文楷体" panose="02010600040101010101" pitchFamily="2" charset="-122"/>
              </a:rPr>
              <a:t>framework </a:t>
            </a:r>
            <a:r>
              <a:rPr lang="zh-CN" altLang="en-US" dirty="0">
                <a:latin typeface="华文楷体" panose="02010600040101010101" pitchFamily="2" charset="-122"/>
                <a:ea typeface="华文楷体" panose="02010600040101010101" pitchFamily="2" charset="-122"/>
              </a:rPr>
              <a:t>没有导入</a:t>
            </a:r>
            <a:r>
              <a:rPr lang="en-US" altLang="zh-CN" dirty="0" err="1">
                <a:latin typeface="华文楷体" panose="02010600040101010101" pitchFamily="2" charset="-122"/>
                <a:ea typeface="华文楷体" panose="02010600040101010101" pitchFamily="2" charset="-122"/>
              </a:rPr>
              <a:t>idcard</a:t>
            </a:r>
            <a:r>
              <a:rPr lang="zh-CN" altLang="en-US" dirty="0">
                <a:latin typeface="华文楷体" panose="02010600040101010101" pitchFamily="2" charset="-122"/>
                <a:ea typeface="华文楷体" panose="02010600040101010101" pitchFamily="2" charset="-122"/>
              </a:rPr>
              <a:t>包，在</a:t>
            </a:r>
            <a:r>
              <a:rPr lang="en-US" altLang="zh-CN" dirty="0" err="1">
                <a:latin typeface="华文楷体" panose="02010600040101010101" pitchFamily="2" charset="-122"/>
                <a:ea typeface="华文楷体" panose="02010600040101010101" pitchFamily="2" charset="-122"/>
              </a:rPr>
              <a:t>idcard</a:t>
            </a:r>
            <a:r>
              <a:rPr lang="zh-CN" altLang="en-US" dirty="0">
                <a:latin typeface="华文楷体" panose="02010600040101010101" pitchFamily="2" charset="-122"/>
                <a:ea typeface="华文楷体" panose="02010600040101010101" pitchFamily="2" charset="-122"/>
              </a:rPr>
              <a:t>包中导入了</a:t>
            </a:r>
            <a:r>
              <a:rPr lang="en-US" altLang="zh-CN" dirty="0">
                <a:latin typeface="华文楷体" panose="02010600040101010101" pitchFamily="2" charset="-122"/>
                <a:ea typeface="华文楷体" panose="02010600040101010101" pitchFamily="2" charset="-122"/>
              </a:rPr>
              <a:t>framework</a:t>
            </a:r>
            <a:r>
              <a:rPr lang="zh-CN" altLang="en-US" dirty="0">
                <a:latin typeface="华文楷体" panose="02010600040101010101" pitchFamily="2" charset="-122"/>
                <a:ea typeface="华文楷体" panose="02010600040101010101" pitchFamily="2" charset="-122"/>
              </a:rPr>
              <a:t>包</a:t>
            </a:r>
          </a:p>
          <a:p>
            <a:pPr lvl="4" eaLnBrk="1" hangingPunct="1">
              <a:lnSpc>
                <a:spcPct val="80000"/>
              </a:lnSpc>
            </a:pPr>
            <a:r>
              <a:rPr lang="en-US" altLang="zh-CN" dirty="0">
                <a:latin typeface="华文楷体" panose="02010600040101010101" pitchFamily="2" charset="-122"/>
                <a:ea typeface="华文楷体" panose="02010600040101010101" pitchFamily="2" charset="-122"/>
              </a:rPr>
              <a:t>Product</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Factory</a:t>
            </a:r>
            <a:r>
              <a:rPr lang="zh-CN" altLang="en-US" dirty="0">
                <a:latin typeface="华文楷体" panose="02010600040101010101" pitchFamily="2" charset="-122"/>
                <a:ea typeface="华文楷体" panose="02010600040101010101" pitchFamily="2" charset="-122"/>
              </a:rPr>
              <a:t>中没有任何具体的类名</a:t>
            </a:r>
          </a:p>
          <a:p>
            <a:pPr lvl="4" eaLnBrk="1" hangingPunct="1">
              <a:lnSpc>
                <a:spcPct val="80000"/>
              </a:lnSpc>
            </a:pPr>
            <a:r>
              <a:rPr lang="zh-CN" altLang="en-US" dirty="0">
                <a:latin typeface="华文楷体" panose="02010600040101010101" pitchFamily="2" charset="-122"/>
                <a:ea typeface="华文楷体" panose="02010600040101010101" pitchFamily="2" charset="-122"/>
              </a:rPr>
              <a:t>因此，如果要用同一个框架产生新类时，完全不用做任何修改。</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在一个</a:t>
            </a:r>
            <a:r>
              <a:rPr lang="en-US" altLang="zh-CN" b="0" dirty="0">
                <a:solidFill>
                  <a:schemeClr val="tx1"/>
                </a:solidFill>
                <a:latin typeface="Arial Black" panose="020B0A04020102020204" pitchFamily="34" charset="0"/>
                <a:ea typeface="华文中宋" panose="02010600040101010101" pitchFamily="2" charset="-122"/>
              </a:rPr>
              <a:t>Pattern</a:t>
            </a:r>
            <a:r>
              <a:rPr lang="zh-CN" altLang="en-US" b="0" dirty="0">
                <a:solidFill>
                  <a:schemeClr val="tx1"/>
                </a:solidFill>
                <a:latin typeface="Arial Black" panose="020B0A04020102020204" pitchFamily="34" charset="0"/>
                <a:ea typeface="华文中宋" panose="02010600040101010101" pitchFamily="2" charset="-122"/>
              </a:rPr>
              <a:t>中不同的类和接口负责不同的功能，运行时又保持彼此间的互动关系。要注意类和接口之间的互动关系上</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仅有白雪公主的戏没法演</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sz="2400" b="0" dirty="0">
                <a:solidFill>
                  <a:schemeClr val="tx1"/>
                </a:solidFill>
                <a:latin typeface="Arial Black" panose="020B0A04020102020204" pitchFamily="34" charset="0"/>
                <a:ea typeface="华文中宋" panose="0201060004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52716102-B3DF-4626-A966-54E3144FB442}"/>
                  </a:ext>
                </a:extLst>
              </p14:cNvPr>
              <p14:cNvContentPartPr/>
              <p14:nvPr/>
            </p14:nvContentPartPr>
            <p14:xfrm>
              <a:off x="2856057" y="1791099"/>
              <a:ext cx="1627560" cy="853200"/>
            </p14:xfrm>
          </p:contentPart>
        </mc:Choice>
        <mc:Fallback xmlns="">
          <p:pic>
            <p:nvPicPr>
              <p:cNvPr id="4" name="墨迹 3">
                <a:extLst>
                  <a:ext uri="{FF2B5EF4-FFF2-40B4-BE49-F238E27FC236}">
                    <a16:creationId xmlns:a16="http://schemas.microsoft.com/office/drawing/2014/main" id="{52716102-B3DF-4626-A966-54E3144FB442}"/>
                  </a:ext>
                </a:extLst>
              </p:cNvPr>
              <p:cNvPicPr/>
              <p:nvPr/>
            </p:nvPicPr>
            <p:blipFill>
              <a:blip r:embed="rId4"/>
              <a:stretch>
                <a:fillRect/>
              </a:stretch>
            </p:blipFill>
            <p:spPr>
              <a:xfrm>
                <a:off x="2802417" y="1683459"/>
                <a:ext cx="173520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E18F6EBD-9344-433E-8E63-3E09E609F659}"/>
                  </a:ext>
                </a:extLst>
              </p14:cNvPr>
              <p14:cNvContentPartPr/>
              <p14:nvPr/>
            </p14:nvContentPartPr>
            <p14:xfrm>
              <a:off x="4938297" y="1623699"/>
              <a:ext cx="1579320" cy="1006200"/>
            </p14:xfrm>
          </p:contentPart>
        </mc:Choice>
        <mc:Fallback xmlns="">
          <p:pic>
            <p:nvPicPr>
              <p:cNvPr id="5" name="墨迹 4">
                <a:extLst>
                  <a:ext uri="{FF2B5EF4-FFF2-40B4-BE49-F238E27FC236}">
                    <a16:creationId xmlns:a16="http://schemas.microsoft.com/office/drawing/2014/main" id="{E18F6EBD-9344-433E-8E63-3E09E609F659}"/>
                  </a:ext>
                </a:extLst>
              </p:cNvPr>
              <p:cNvPicPr/>
              <p:nvPr/>
            </p:nvPicPr>
            <p:blipFill>
              <a:blip r:embed="rId6"/>
              <a:stretch>
                <a:fillRect/>
              </a:stretch>
            </p:blipFill>
            <p:spPr>
              <a:xfrm>
                <a:off x="4884657" y="1516059"/>
                <a:ext cx="1686960" cy="1221840"/>
              </a:xfrm>
              <a:prstGeom prst="rect">
                <a:avLst/>
              </a:prstGeom>
            </p:spPr>
          </p:pic>
        </mc:Fallback>
      </mc:AlternateContent>
    </p:spTree>
    <p:extLst>
      <p:ext uri="{BB962C8B-B14F-4D97-AF65-F5344CB8AC3E}">
        <p14:creationId xmlns:p14="http://schemas.microsoft.com/office/powerpoint/2010/main" val="300057079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590ED-3CEC-4A00-8646-45214043379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E1834345-4E96-4132-9A43-03114F426F87}"/>
              </a:ext>
            </a:extLst>
          </p:cNvPr>
          <p:cNvSpPr>
            <a:spLocks noGrp="1"/>
          </p:cNvSpPr>
          <p:nvPr>
            <p:ph type="body" sz="half" idx="1"/>
          </p:nvPr>
        </p:nvSpPr>
        <p:spPr/>
        <p:txBody>
          <a:bodyPr/>
          <a:lstStyle/>
          <a:p>
            <a:pPr eaLnBrk="1" hangingPunct="1"/>
            <a:r>
              <a:rPr lang="zh-CN" altLang="en-US" dirty="0">
                <a:solidFill>
                  <a:srgbClr val="324A7A"/>
                </a:solidFill>
              </a:rPr>
              <a:t>工厂方法模式中的角色</a:t>
            </a: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Factory：抽象工厂</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Product：抽象产品</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ConcreteFactory：具体工厂</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ConcreteProduct：具体产品</a:t>
            </a:r>
            <a:endParaRPr lang="en-US" altLang="en-US" dirty="0">
              <a:solidFill>
                <a:schemeClr val="tx1"/>
              </a:solidFill>
              <a:latin typeface="华文中宋" panose="02010600040101010101" pitchFamily="2" charset="-122"/>
              <a:ea typeface="华文中宋" panose="02010600040101010101" pitchFamily="2" charset="-122"/>
            </a:endParaRPr>
          </a:p>
          <a:p>
            <a:endParaRPr lang="zh-CN" altLang="en-US" dirty="0"/>
          </a:p>
        </p:txBody>
      </p:sp>
      <p:graphicFrame>
        <p:nvGraphicFramePr>
          <p:cNvPr id="5" name="Group 14">
            <a:extLst>
              <a:ext uri="{FF2B5EF4-FFF2-40B4-BE49-F238E27FC236}">
                <a16:creationId xmlns:a16="http://schemas.microsoft.com/office/drawing/2014/main" id="{20801015-96D4-4008-B15D-EFAB34AE1D98}"/>
              </a:ext>
            </a:extLst>
          </p:cNvPr>
          <p:cNvGraphicFramePr>
            <a:graphicFrameLocks noGrp="1"/>
          </p:cNvGraphicFramePr>
          <p:nvPr>
            <p:ph sz="half" idx="2"/>
            <p:extLst>
              <p:ext uri="{D42A27DB-BD31-4B8C-83A1-F6EECF244321}">
                <p14:modId xmlns:p14="http://schemas.microsoft.com/office/powerpoint/2010/main" val="4049337110"/>
              </p:ext>
            </p:extLst>
          </p:nvPr>
        </p:nvGraphicFramePr>
        <p:xfrm>
          <a:off x="4367808" y="1179631"/>
          <a:ext cx="6192688" cy="1066800"/>
        </p:xfrm>
        <a:graphic>
          <a:graphicData uri="http://schemas.openxmlformats.org/drawingml/2006/table">
            <a:tbl>
              <a:tblPr/>
              <a:tblGrid>
                <a:gridCol w="6192688">
                  <a:extLst>
                    <a:ext uri="{9D8B030D-6E8A-4147-A177-3AD203B41FA5}">
                      <a16:colId xmlns:a16="http://schemas.microsoft.com/office/drawing/2014/main" val="20000"/>
                    </a:ext>
                  </a:extLst>
                </a:gridCol>
              </a:tblGrid>
              <a:tr h="1066800">
                <a:tc>
                  <a:txBody>
                    <a:bodyPr/>
                    <a:lstStyle/>
                    <a:p>
                      <a:pPr marL="342900" marR="0" lvl="0" indent="-66675"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public abstract class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PayMethodFactory</a:t>
                      </a:r>
                      <a:endPar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    public abstract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AbstractPay</a:t>
                      </a: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getPayMethod</a:t>
                      </a: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13">
            <a:extLst>
              <a:ext uri="{FF2B5EF4-FFF2-40B4-BE49-F238E27FC236}">
                <a16:creationId xmlns:a16="http://schemas.microsoft.com/office/drawing/2014/main" id="{9FEE5D60-BF2F-42F0-9AB3-172CA05ACD49}"/>
              </a:ext>
            </a:extLst>
          </p:cNvPr>
          <p:cNvGraphicFramePr>
            <a:graphicFrameLocks/>
          </p:cNvGraphicFramePr>
          <p:nvPr>
            <p:extLst>
              <p:ext uri="{D42A27DB-BD31-4B8C-83A1-F6EECF244321}">
                <p14:modId xmlns:p14="http://schemas.microsoft.com/office/powerpoint/2010/main" val="159012590"/>
              </p:ext>
            </p:extLst>
          </p:nvPr>
        </p:nvGraphicFramePr>
        <p:xfrm>
          <a:off x="5087888" y="2490757"/>
          <a:ext cx="6984776" cy="2090902"/>
        </p:xfrm>
        <a:graphic>
          <a:graphicData uri="http://schemas.openxmlformats.org/drawingml/2006/table">
            <a:tbl>
              <a:tblPr/>
              <a:tblGrid>
                <a:gridCol w="6984776">
                  <a:extLst>
                    <a:ext uri="{9D8B030D-6E8A-4147-A177-3AD203B41FA5}">
                      <a16:colId xmlns:a16="http://schemas.microsoft.com/office/drawing/2014/main" val="20000"/>
                    </a:ext>
                  </a:extLst>
                </a:gridCol>
              </a:tblGrid>
              <a:tr h="2090901">
                <a:tc>
                  <a:txBody>
                    <a:bodyPr/>
                    <a:lstStyle/>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public class </a:t>
                      </a:r>
                      <a:r>
                        <a:rPr kumimoji="0" lang="en-US" altLang="zh-CN" sz="1600" b="0" i="0" u="none" strike="noStrike" cap="none" normalizeH="0" baseline="0" dirty="0" err="1">
                          <a:ln>
                            <a:noFill/>
                          </a:ln>
                          <a:solidFill>
                            <a:srgbClr val="080808"/>
                          </a:solidFill>
                          <a:effectLst/>
                          <a:latin typeface="Arial" charset="0"/>
                          <a:ea typeface="隶书" pitchFamily="49" charset="-122"/>
                        </a:rPr>
                        <a:t>CashPayFactory</a:t>
                      </a:r>
                      <a:r>
                        <a:rPr kumimoji="0" lang="en-US" altLang="zh-CN" sz="1600" b="0" i="0" u="none" strike="noStrike" cap="none" normalizeH="0" baseline="0" dirty="0">
                          <a:ln>
                            <a:noFill/>
                          </a:ln>
                          <a:solidFill>
                            <a:srgbClr val="080808"/>
                          </a:solidFill>
                          <a:effectLst/>
                          <a:latin typeface="Arial" charset="0"/>
                          <a:ea typeface="隶书" pitchFamily="49" charset="-122"/>
                        </a:rPr>
                        <a:t> extends </a:t>
                      </a:r>
                      <a:r>
                        <a:rPr kumimoji="0" lang="en-US" altLang="zh-CN" sz="1600" b="0" i="0" u="none" strike="noStrike" cap="none" normalizeH="0" baseline="0" dirty="0" err="1">
                          <a:ln>
                            <a:noFill/>
                          </a:ln>
                          <a:solidFill>
                            <a:srgbClr val="080808"/>
                          </a:solidFill>
                          <a:effectLst/>
                          <a:latin typeface="Arial" charset="0"/>
                          <a:ea typeface="隶书" pitchFamily="49" charset="-122"/>
                        </a:rPr>
                        <a:t>PayMethodFactory</a:t>
                      </a:r>
                      <a:endParaRPr kumimoji="0" lang="en-US" altLang="zh-CN" sz="1600" b="0" i="0" u="none" strike="noStrike" cap="none" normalizeH="0" baseline="0" dirty="0">
                        <a:ln>
                          <a:noFill/>
                        </a:ln>
                        <a:solidFill>
                          <a:srgbClr val="080808"/>
                        </a:solidFill>
                        <a:effectLst/>
                        <a:latin typeface="Arial" charset="0"/>
                        <a:ea typeface="隶书" pitchFamily="49" charset="-122"/>
                      </a:endParaRP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public </a:t>
                      </a:r>
                      <a:r>
                        <a:rPr kumimoji="0" lang="en-US" altLang="zh-CN" sz="1600" b="0" i="0" u="none" strike="noStrike" cap="none" normalizeH="0" baseline="0" dirty="0" err="1">
                          <a:ln>
                            <a:noFill/>
                          </a:ln>
                          <a:solidFill>
                            <a:srgbClr val="080808"/>
                          </a:solidFill>
                          <a:effectLst/>
                          <a:latin typeface="Arial" charset="0"/>
                          <a:ea typeface="隶书" pitchFamily="49" charset="-122"/>
                        </a:rPr>
                        <a:t>AbstractPay</a:t>
                      </a:r>
                      <a:r>
                        <a:rPr kumimoji="0" lang="en-US" altLang="zh-CN" sz="1600" b="0" i="0" u="none" strike="noStrike" cap="none" normalizeH="0" baseline="0" dirty="0">
                          <a:ln>
                            <a:noFill/>
                          </a:ln>
                          <a:solidFill>
                            <a:srgbClr val="080808"/>
                          </a:solidFill>
                          <a:effectLst/>
                          <a:latin typeface="Arial" charset="0"/>
                          <a:ea typeface="隶书" pitchFamily="49" charset="-122"/>
                        </a:rPr>
                        <a:t> </a:t>
                      </a:r>
                      <a:r>
                        <a:rPr kumimoji="0" lang="en-US" altLang="zh-CN" sz="1600" b="0" i="0" u="none" strike="noStrike" cap="none" normalizeH="0" baseline="0" dirty="0" err="1">
                          <a:ln>
                            <a:noFill/>
                          </a:ln>
                          <a:solidFill>
                            <a:srgbClr val="080808"/>
                          </a:solidFill>
                          <a:effectLst/>
                          <a:latin typeface="Arial" charset="0"/>
                          <a:ea typeface="隶书" pitchFamily="49" charset="-122"/>
                        </a:rPr>
                        <a:t>getPayMethod</a:t>
                      </a: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return new </a:t>
                      </a:r>
                      <a:r>
                        <a:rPr kumimoji="0" lang="en-US" altLang="zh-CN" sz="1600" b="0" i="0" u="none" strike="noStrike" cap="none" normalizeH="0" baseline="0" dirty="0" err="1">
                          <a:ln>
                            <a:noFill/>
                          </a:ln>
                          <a:solidFill>
                            <a:srgbClr val="080808"/>
                          </a:solidFill>
                          <a:effectLst/>
                          <a:latin typeface="Arial" charset="0"/>
                          <a:ea typeface="隶书" pitchFamily="49" charset="-122"/>
                        </a:rPr>
                        <a:t>CashPay</a:t>
                      </a: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a:t>
                      </a:r>
                      <a:r>
                        <a:rPr kumimoji="0" lang="en-US" altLang="zh-CN" sz="1600" b="0" i="0" u="none" strike="noStrike" cap="none" normalizeH="0" baseline="0" dirty="0">
                          <a:ln>
                            <a:noFill/>
                          </a:ln>
                          <a:solidFill>
                            <a:srgbClr val="080808"/>
                          </a:solidFill>
                          <a:effectLst/>
                          <a:latin typeface="Tahoma" pitchFamily="34"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15">
            <a:extLst>
              <a:ext uri="{FF2B5EF4-FFF2-40B4-BE49-F238E27FC236}">
                <a16:creationId xmlns:a16="http://schemas.microsoft.com/office/drawing/2014/main" id="{1DE0FD7D-A6C9-4D09-88DB-626284ED93F8}"/>
              </a:ext>
            </a:extLst>
          </p:cNvPr>
          <p:cNvGraphicFramePr>
            <a:graphicFrameLocks/>
          </p:cNvGraphicFramePr>
          <p:nvPr>
            <p:extLst>
              <p:ext uri="{D42A27DB-BD31-4B8C-83A1-F6EECF244321}">
                <p14:modId xmlns:p14="http://schemas.microsoft.com/office/powerpoint/2010/main" val="797358340"/>
              </p:ext>
            </p:extLst>
          </p:nvPr>
        </p:nvGraphicFramePr>
        <p:xfrm>
          <a:off x="1487488" y="4984732"/>
          <a:ext cx="8077200" cy="1217766"/>
        </p:xfrm>
        <a:graphic>
          <a:graphicData uri="http://schemas.openxmlformats.org/drawingml/2006/table">
            <a:tbl>
              <a:tblPr/>
              <a:tblGrid>
                <a:gridCol w="8077200">
                  <a:extLst>
                    <a:ext uri="{9D8B030D-6E8A-4147-A177-3AD203B41FA5}">
                      <a16:colId xmlns:a16="http://schemas.microsoft.com/office/drawing/2014/main" val="20000"/>
                    </a:ext>
                  </a:extLst>
                </a:gridCol>
              </a:tblGrid>
              <a:tr h="1201737">
                <a:tc>
                  <a:txBody>
                    <a:bodyPr/>
                    <a:lstStyle/>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Arial" charset="0"/>
                          <a:ea typeface="隶书" pitchFamily="49" charset="-122"/>
                        </a:rPr>
                        <a:t>factory=new </a:t>
                      </a:r>
                      <a:r>
                        <a:rPr kumimoji="0" lang="en-US" altLang="zh-CN" sz="1900" b="0" i="0" u="none" strike="noStrike" cap="none" normalizeH="0" baseline="0" dirty="0" err="1">
                          <a:ln>
                            <a:noFill/>
                          </a:ln>
                          <a:solidFill>
                            <a:srgbClr val="080808"/>
                          </a:solidFill>
                          <a:effectLst/>
                          <a:latin typeface="Arial" charset="0"/>
                          <a:ea typeface="隶书" pitchFamily="49" charset="-122"/>
                        </a:rPr>
                        <a:t>CashPayFactory</a:t>
                      </a:r>
                      <a:r>
                        <a:rPr kumimoji="0" lang="en-US" altLang="zh-CN" sz="19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err="1">
                          <a:ln>
                            <a:noFill/>
                          </a:ln>
                          <a:solidFill>
                            <a:srgbClr val="080808"/>
                          </a:solidFill>
                          <a:effectLst/>
                          <a:latin typeface="Arial" charset="0"/>
                          <a:ea typeface="隶书" pitchFamily="49" charset="-122"/>
                        </a:rPr>
                        <a:t>payMethod</a:t>
                      </a:r>
                      <a:r>
                        <a:rPr kumimoji="0" lang="en-US" altLang="zh-CN" sz="1900" b="0" i="0" u="none" strike="noStrike" cap="none" normalizeH="0" baseline="0" dirty="0">
                          <a:ln>
                            <a:noFill/>
                          </a:ln>
                          <a:solidFill>
                            <a:srgbClr val="080808"/>
                          </a:solidFill>
                          <a:effectLst/>
                          <a:latin typeface="Arial" charset="0"/>
                          <a:ea typeface="隶书" pitchFamily="49" charset="-122"/>
                        </a:rPr>
                        <a:t> =</a:t>
                      </a:r>
                      <a:r>
                        <a:rPr kumimoji="0" lang="en-US" altLang="zh-CN" sz="1900" b="0" i="0" u="none" strike="noStrike" cap="none" normalizeH="0" baseline="0" dirty="0" err="1">
                          <a:ln>
                            <a:noFill/>
                          </a:ln>
                          <a:solidFill>
                            <a:srgbClr val="080808"/>
                          </a:solidFill>
                          <a:effectLst/>
                          <a:latin typeface="Arial" charset="0"/>
                          <a:ea typeface="隶书" pitchFamily="49" charset="-122"/>
                        </a:rPr>
                        <a:t>factory.getPayMethod</a:t>
                      </a:r>
                      <a:r>
                        <a:rPr kumimoji="0" lang="en-US" altLang="zh-CN" sz="19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err="1">
                          <a:ln>
                            <a:noFill/>
                          </a:ln>
                          <a:solidFill>
                            <a:srgbClr val="080808"/>
                          </a:solidFill>
                          <a:effectLst/>
                          <a:latin typeface="Arial" charset="0"/>
                          <a:ea typeface="隶书" pitchFamily="49" charset="-122"/>
                        </a:rPr>
                        <a:t>payMethod.pay</a:t>
                      </a:r>
                      <a:r>
                        <a:rPr kumimoji="0" lang="en-US" altLang="zh-CN" sz="1900" b="0" i="0" u="none" strike="noStrike" cap="none" normalizeH="0" baseline="0" dirty="0">
                          <a:ln>
                            <a:noFill/>
                          </a:ln>
                          <a:solidFill>
                            <a:srgbClr val="080808"/>
                          </a:solidFill>
                          <a:effectLst/>
                          <a:latin typeface="Arial" charset="0"/>
                          <a:ea typeface="隶书" pitchFamily="49" charset="-122"/>
                        </a:rPr>
                        <a:t>(); </a:t>
                      </a:r>
                    </a:p>
                  </a:txBody>
                  <a:tcPr marT="45733" marB="457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9" name="连接符: 曲线 8">
            <a:extLst>
              <a:ext uri="{FF2B5EF4-FFF2-40B4-BE49-F238E27FC236}">
                <a16:creationId xmlns:a16="http://schemas.microsoft.com/office/drawing/2014/main" id="{8840EA29-130A-467B-8A4F-5021FCF45F02}"/>
              </a:ext>
            </a:extLst>
          </p:cNvPr>
          <p:cNvCxnSpPr>
            <a:cxnSpLocks/>
            <a:endCxn id="5" idx="1"/>
          </p:cNvCxnSpPr>
          <p:nvPr/>
        </p:nvCxnSpPr>
        <p:spPr bwMode="auto">
          <a:xfrm flipV="1">
            <a:off x="2423592" y="1713031"/>
            <a:ext cx="1944216" cy="203802"/>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11" name="连接符: 曲线 10">
            <a:extLst>
              <a:ext uri="{FF2B5EF4-FFF2-40B4-BE49-F238E27FC236}">
                <a16:creationId xmlns:a16="http://schemas.microsoft.com/office/drawing/2014/main" id="{7754993E-0E33-460C-BBFF-3C87863D7AB7}"/>
              </a:ext>
            </a:extLst>
          </p:cNvPr>
          <p:cNvCxnSpPr>
            <a:cxnSpLocks/>
          </p:cNvCxnSpPr>
          <p:nvPr/>
        </p:nvCxnSpPr>
        <p:spPr bwMode="auto">
          <a:xfrm>
            <a:off x="2351584" y="2708920"/>
            <a:ext cx="2736304" cy="72008"/>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25829147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2E44B-E0C7-4E17-85F9-53809F5D88B0}"/>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7CBA243F-6CF6-4AE4-9596-C974BFC7D459}"/>
              </a:ext>
            </a:extLst>
          </p:cNvPr>
          <p:cNvSpPr>
            <a:spLocks noGrp="1"/>
          </p:cNvSpPr>
          <p:nvPr>
            <p:ph type="body" sz="half" idx="1"/>
          </p:nvPr>
        </p:nvSpPr>
        <p:spPr>
          <a:xfrm>
            <a:off x="395541" y="1130200"/>
            <a:ext cx="5384800" cy="5065712"/>
          </a:xfrm>
        </p:spPr>
        <p:txBody>
          <a:bodyPr/>
          <a:lstStyle/>
          <a:p>
            <a:pPr eaLnBrk="1" hangingPunct="1"/>
            <a:r>
              <a:rPr lang="zh-CN" altLang="en-US" dirty="0">
                <a:solidFill>
                  <a:srgbClr val="324A7A"/>
                </a:solidFill>
              </a:rPr>
              <a:t>电视机工厂</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将原有的工厂进行分割，为每种品牌的电视机提供一个子工厂，海尔工厂专门负责生产海尔电视机，海信工厂专门负责生产海信电视机。如果需要生产</a:t>
            </a:r>
            <a:r>
              <a:rPr lang="en-US" altLang="zh-CN" b="0" dirty="0">
                <a:solidFill>
                  <a:schemeClr val="tx1"/>
                </a:solidFill>
                <a:latin typeface="华文中宋" panose="02010600040101010101" pitchFamily="2" charset="-122"/>
                <a:ea typeface="华文中宋" panose="02010600040101010101" pitchFamily="2" charset="-122"/>
              </a:rPr>
              <a:t>TCL</a:t>
            </a:r>
            <a:r>
              <a:rPr lang="zh-CN" altLang="en-US" b="0" dirty="0">
                <a:solidFill>
                  <a:schemeClr val="tx1"/>
                </a:solidFill>
                <a:latin typeface="华文中宋" panose="02010600040101010101" pitchFamily="2" charset="-122"/>
                <a:ea typeface="华文中宋" panose="02010600040101010101" pitchFamily="2" charset="-122"/>
              </a:rPr>
              <a:t>电视机或创维电视机，只需要对应增加一个新的</a:t>
            </a:r>
            <a:r>
              <a:rPr lang="en-US" altLang="zh-CN" b="0" dirty="0">
                <a:solidFill>
                  <a:schemeClr val="tx1"/>
                </a:solidFill>
                <a:latin typeface="华文中宋" panose="02010600040101010101" pitchFamily="2" charset="-122"/>
                <a:ea typeface="华文中宋" panose="02010600040101010101" pitchFamily="2" charset="-122"/>
              </a:rPr>
              <a:t>TCL</a:t>
            </a:r>
            <a:r>
              <a:rPr lang="zh-CN" altLang="en-US" b="0" dirty="0">
                <a:solidFill>
                  <a:schemeClr val="tx1"/>
                </a:solidFill>
                <a:latin typeface="华文中宋" panose="02010600040101010101" pitchFamily="2" charset="-122"/>
                <a:ea typeface="华文中宋" panose="02010600040101010101" pitchFamily="2" charset="-122"/>
              </a:rPr>
              <a:t>工厂或创维工厂即可，原有的工厂无须做任何修改，使得整个系统具有更加的灵活性和可扩展性。 </a:t>
            </a:r>
          </a:p>
          <a:p>
            <a:endParaRPr lang="zh-CN" altLang="en-US" dirty="0"/>
          </a:p>
        </p:txBody>
      </p:sp>
      <p:sp>
        <p:nvSpPr>
          <p:cNvPr id="4" name="内容占位符 3">
            <a:extLst>
              <a:ext uri="{FF2B5EF4-FFF2-40B4-BE49-F238E27FC236}">
                <a16:creationId xmlns:a16="http://schemas.microsoft.com/office/drawing/2014/main" id="{D37FC626-6F32-453E-B8A0-1E388C5D86EB}"/>
              </a:ext>
            </a:extLst>
          </p:cNvPr>
          <p:cNvSpPr>
            <a:spLocks noGrp="1"/>
          </p:cNvSpPr>
          <p:nvPr>
            <p:ph sz="half" idx="2"/>
          </p:nvPr>
        </p:nvSpPr>
        <p:spPr/>
        <p:txBody>
          <a:bodyPr/>
          <a:lstStyle/>
          <a:p>
            <a:pPr eaLnBrk="1" hangingPunct="1"/>
            <a:r>
              <a:rPr lang="zh-CN" altLang="en-US" dirty="0">
                <a:solidFill>
                  <a:srgbClr val="324A7A"/>
                </a:solidFill>
              </a:rPr>
              <a:t>日志记录器</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某系统日志记录器要求支持多种日志记录方式，如文件记录、数据库记录等，现使用工厂方法模式设计该系统。</a:t>
            </a:r>
          </a:p>
          <a:p>
            <a:endParaRPr lang="zh-CN" altLang="en-US" dirty="0"/>
          </a:p>
        </p:txBody>
      </p:sp>
      <p:pic>
        <p:nvPicPr>
          <p:cNvPr id="5" name="Picture 4">
            <a:extLst>
              <a:ext uri="{FF2B5EF4-FFF2-40B4-BE49-F238E27FC236}">
                <a16:creationId xmlns:a16="http://schemas.microsoft.com/office/drawing/2014/main" id="{81080780-A0AC-4444-99AA-DC561F002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787" y="2780928"/>
            <a:ext cx="5942348" cy="3897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86859E76-870D-4A27-A0D5-5400BEF17210}"/>
              </a:ext>
            </a:extLst>
          </p:cNvPr>
          <p:cNvCxnSpPr/>
          <p:nvPr/>
        </p:nvCxnSpPr>
        <p:spPr bwMode="auto">
          <a:xfrm>
            <a:off x="6009217" y="1125538"/>
            <a:ext cx="0" cy="5732463"/>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514971621"/>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5C868-16E3-4644-9234-B63C0675FFA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34A67887-DAA9-4C5B-A101-6EAA5BB9249F}"/>
              </a:ext>
            </a:extLst>
          </p:cNvPr>
          <p:cNvSpPr>
            <a:spLocks noGrp="1"/>
          </p:cNvSpPr>
          <p:nvPr>
            <p:ph type="body" sz="half" idx="1"/>
          </p:nvPr>
        </p:nvSpPr>
        <p:spPr>
          <a:xfrm>
            <a:off x="35007" y="1125539"/>
            <a:ext cx="7272808" cy="5313363"/>
          </a:xfrm>
        </p:spPr>
        <p:txBody>
          <a:bodyPr/>
          <a:lstStyle/>
          <a:p>
            <a:pPr eaLnBrk="1" hangingPunct="1">
              <a:lnSpc>
                <a:spcPct val="100000"/>
              </a:lnSpc>
            </a:pPr>
            <a:r>
              <a:rPr lang="zh-CN" altLang="en-US" dirty="0">
                <a:solidFill>
                  <a:srgbClr val="324A7A"/>
                </a:solidFill>
              </a:rPr>
              <a:t>优点</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在工厂方法模式中，工厂方法用来创建客户所需要的产品，同时还向客户隐藏了哪种具体产品类将被实例化这一细节，用户只需要关心所需产品对应的工厂，无须关心创建细节，甚至无须知道具体产品类的类名</a:t>
            </a:r>
            <a:r>
              <a:rPr kumimoji="1"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（这是框架定义的事情）</a:t>
            </a:r>
            <a:r>
              <a:rPr kumimoji="1" lang="zh-CN" altLang="en-US" sz="18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基于工厂角色和产品角色的多态性设计是工厂方法模式的关键。它能够使工厂可以自主确定创建何种产品对象，而如何创建这个对象的细节则完全封装在具体工厂内部。</a:t>
            </a:r>
            <a:endParaRPr kumimoji="1"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系统中加入新产品时，无须修改抽象工厂和抽象产品提供的接口，也无须修改其他的具体工厂和具体产品，而只要添加一个具体工厂和具体产品就可以了。这样，系统的可扩展性也就变得非常好，符合“</a:t>
            </a:r>
            <a:r>
              <a:rPr kumimoji="1" lang="zh-CN" altLang="en-US" sz="1800" b="0" dirty="0">
                <a:solidFill>
                  <a:srgbClr val="FF0000"/>
                </a:solidFill>
                <a:highlight>
                  <a:srgbClr val="FFFF00"/>
                </a:highlight>
                <a:latin typeface="华文中宋" panose="02010600040101010101" pitchFamily="2" charset="-122"/>
                <a:ea typeface="华文中宋" panose="02010600040101010101" pitchFamily="2" charset="-122"/>
              </a:rPr>
              <a:t>开闭原则</a:t>
            </a:r>
            <a:r>
              <a:rPr kumimoji="1" lang="zh-CN" altLang="en-US" sz="1800" b="0" dirty="0">
                <a:solidFill>
                  <a:schemeClr val="tx1"/>
                </a:solidFill>
                <a:latin typeface="华文中宋" panose="02010600040101010101" pitchFamily="2" charset="-122"/>
                <a:ea typeface="华文中宋" panose="02010600040101010101" pitchFamily="2" charset="-122"/>
              </a:rPr>
              <a:t>”。</a:t>
            </a:r>
            <a:endParaRPr lang="zh-CN" altLang="en-US" sz="2800" b="0" dirty="0">
              <a:solidFill>
                <a:schemeClr val="tx1"/>
              </a:solidFill>
              <a:latin typeface="华文中宋" panose="02010600040101010101" pitchFamily="2" charset="-122"/>
              <a:ea typeface="华文中宋" panose="02010600040101010101" pitchFamily="2" charset="-122"/>
            </a:endParaRPr>
          </a:p>
        </p:txBody>
      </p:sp>
      <p:sp>
        <p:nvSpPr>
          <p:cNvPr id="5" name="文本占位符 2">
            <a:extLst>
              <a:ext uri="{FF2B5EF4-FFF2-40B4-BE49-F238E27FC236}">
                <a16:creationId xmlns:a16="http://schemas.microsoft.com/office/drawing/2014/main" id="{81F0C9D4-FC84-4018-8E71-5E0AB249C1C5}"/>
              </a:ext>
            </a:extLst>
          </p:cNvPr>
          <p:cNvSpPr txBox="1">
            <a:spLocks/>
          </p:cNvSpPr>
          <p:nvPr/>
        </p:nvSpPr>
        <p:spPr bwMode="auto">
          <a:xfrm>
            <a:off x="7307815" y="1101066"/>
            <a:ext cx="4320480" cy="530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eaLnBrk="1" hangingPunct="1">
              <a:lnSpc>
                <a:spcPct val="100000"/>
              </a:lnSpc>
            </a:pPr>
            <a:r>
              <a:rPr lang="zh-CN" altLang="en-US" dirty="0">
                <a:solidFill>
                  <a:srgbClr val="324A7A"/>
                </a:solidFill>
              </a:rPr>
              <a:t>缺点</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在添加新产品时，需要编写新的具体产品类，而且还要提供与之对应的具体工厂类，系统中</a:t>
            </a:r>
            <a:r>
              <a:rPr kumimoji="1" lang="zh-CN" altLang="en-US" sz="1800" b="0" dirty="0">
                <a:solidFill>
                  <a:srgbClr val="C00000"/>
                </a:solidFill>
                <a:latin typeface="华文中宋" panose="02010600040101010101" pitchFamily="2" charset="-122"/>
                <a:ea typeface="华文中宋" panose="02010600040101010101" pitchFamily="2" charset="-122"/>
              </a:rPr>
              <a:t>类的个数将成对（双）增加</a:t>
            </a:r>
            <a:r>
              <a:rPr kumimoji="1" lang="zh-CN" altLang="en-US" sz="1800" b="0" dirty="0">
                <a:solidFill>
                  <a:schemeClr val="tx1"/>
                </a:solidFill>
                <a:latin typeface="华文中宋" panose="02010600040101010101" pitchFamily="2" charset="-122"/>
                <a:ea typeface="华文中宋" panose="02010600040101010101" pitchFamily="2" charset="-122"/>
              </a:rPr>
              <a:t>，在一定程度上增加了系统的复杂度，有更多的类需要编译和运行，会给系统带来一些额外的开销。</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由于考虑到系统的可扩展性，需要引入抽象层，在</a:t>
            </a:r>
            <a:r>
              <a:rPr kumimoji="1" lang="zh-CN" altLang="en-US" sz="1800" b="0" dirty="0">
                <a:solidFill>
                  <a:srgbClr val="C00000"/>
                </a:solidFill>
                <a:latin typeface="华文中宋" panose="02010600040101010101" pitchFamily="2" charset="-122"/>
                <a:ea typeface="华文中宋" panose="02010600040101010101" pitchFamily="2" charset="-122"/>
              </a:rPr>
              <a:t>客户端代码中均使用抽象层进行定义</a:t>
            </a:r>
            <a:r>
              <a:rPr kumimoji="1" lang="zh-CN" altLang="en-US" sz="1800" b="0" dirty="0">
                <a:solidFill>
                  <a:schemeClr val="tx1"/>
                </a:solidFill>
                <a:latin typeface="华文中宋" panose="02010600040101010101" pitchFamily="2" charset="-122"/>
                <a:ea typeface="华文中宋" panose="02010600040101010101" pitchFamily="2" charset="-122"/>
              </a:rPr>
              <a:t>，增加了系统的抽象性和理解难度。</a:t>
            </a:r>
          </a:p>
        </p:txBody>
      </p:sp>
      <p:cxnSp>
        <p:nvCxnSpPr>
          <p:cNvPr id="6" name="直接连接符 5">
            <a:extLst>
              <a:ext uri="{FF2B5EF4-FFF2-40B4-BE49-F238E27FC236}">
                <a16:creationId xmlns:a16="http://schemas.microsoft.com/office/drawing/2014/main" id="{FFF63AAE-E5AF-4BF9-9273-F4EEEADF23CF}"/>
              </a:ext>
            </a:extLst>
          </p:cNvPr>
          <p:cNvCxnSpPr/>
          <p:nvPr/>
        </p:nvCxnSpPr>
        <p:spPr bwMode="auto">
          <a:xfrm>
            <a:off x="7392144" y="1125538"/>
            <a:ext cx="0" cy="5732463"/>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38228954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B1BDE-EC08-4E52-891F-A057747BB20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448ACA07-D6AA-4F38-A3EC-F5B1FFC4982E}"/>
              </a:ext>
            </a:extLst>
          </p:cNvPr>
          <p:cNvSpPr>
            <a:spLocks noGrp="1"/>
          </p:cNvSpPr>
          <p:nvPr>
            <p:ph type="body" sz="half" idx="1"/>
          </p:nvPr>
        </p:nvSpPr>
        <p:spPr>
          <a:xfrm>
            <a:off x="695912" y="836712"/>
            <a:ext cx="10800175" cy="5065712"/>
          </a:xfrm>
        </p:spPr>
        <p:txBody>
          <a:bodyPr/>
          <a:lstStyle/>
          <a:p>
            <a:pPr eaLnBrk="1" hangingPunct="1">
              <a:lnSpc>
                <a:spcPct val="100000"/>
              </a:lnSpc>
            </a:pPr>
            <a:r>
              <a:rPr lang="zh-CN" altLang="en-US" dirty="0">
                <a:solidFill>
                  <a:srgbClr val="324A7A"/>
                </a:solidFill>
              </a:rPr>
              <a:t>何时使用工厂方法模式？</a:t>
            </a:r>
            <a:endParaRPr lang="en-US" altLang="zh-CN" dirty="0">
              <a:solidFill>
                <a:srgbClr val="324A7A"/>
              </a:solidFill>
            </a:endParaRP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一个类不知道它所需要的对象的类：</a:t>
            </a:r>
            <a:r>
              <a:rPr kumimoji="1" lang="zh-CN" altLang="en-US" b="0" dirty="0">
                <a:solidFill>
                  <a:schemeClr val="tx1"/>
                </a:solidFill>
                <a:ea typeface="华文中宋" panose="02010600040101010101" pitchFamily="2" charset="-122"/>
              </a:rPr>
              <a:t>在工厂方法模式中，客户端不需要知道具体产品类的类名，只需要知道所对应的工厂即可，具体的产品对象由具体工厂类创建。</a:t>
            </a: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一个类通过其子类来指定创建哪个对象：</a:t>
            </a:r>
            <a:r>
              <a:rPr kumimoji="1" lang="zh-CN" altLang="en-US" b="0" dirty="0">
                <a:solidFill>
                  <a:schemeClr val="tx1"/>
                </a:solidFill>
                <a:ea typeface="华文中宋" panose="02010600040101010101" pitchFamily="2" charset="-122"/>
              </a:rPr>
              <a:t>在工厂方法模式中，对于抽象工厂类只需要提供一个创建产品的接口，而由其子类来确定具体要创建的对象，利用面向对象的多态性和</a:t>
            </a:r>
            <a:r>
              <a:rPr kumimoji="1" lang="zh-CN" altLang="en-US" dirty="0">
                <a:solidFill>
                  <a:srgbClr val="A61D38"/>
                </a:solidFill>
                <a:highlight>
                  <a:srgbClr val="FFFF00"/>
                </a:highlight>
                <a:ea typeface="华文中宋" panose="02010600040101010101" pitchFamily="2" charset="-122"/>
              </a:rPr>
              <a:t>里氏代换原则</a:t>
            </a:r>
            <a:r>
              <a:rPr kumimoji="1" lang="zh-CN" altLang="en-US" b="0" dirty="0">
                <a:solidFill>
                  <a:schemeClr val="tx1"/>
                </a:solidFill>
                <a:ea typeface="华文中宋" panose="02010600040101010101" pitchFamily="2" charset="-122"/>
              </a:rPr>
              <a:t>，在程序运行时，子类对象将覆盖父类对象，从而使得系统更容易扩展。</a:t>
            </a: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将创建对象的任务委托给多个工厂子类中的某一个，</a:t>
            </a:r>
            <a:r>
              <a:rPr kumimoji="1" lang="zh-CN" altLang="en-US" dirty="0">
                <a:solidFill>
                  <a:srgbClr val="324A7A"/>
                </a:solidFill>
                <a:highlight>
                  <a:srgbClr val="FFFF00"/>
                </a:highlight>
                <a:ea typeface="华文中宋" panose="02010600040101010101" pitchFamily="2" charset="-122"/>
              </a:rPr>
              <a:t>甚至</a:t>
            </a:r>
            <a:r>
              <a:rPr kumimoji="1" lang="zh-CN" altLang="en-US" dirty="0">
                <a:solidFill>
                  <a:srgbClr val="324A7A"/>
                </a:solidFill>
                <a:ea typeface="华文中宋" panose="02010600040101010101" pitchFamily="2" charset="-122"/>
              </a:rPr>
              <a:t>客户端在使用时可以无须关心是哪一个工厂子类创建产品子类，需要时再动态指定，</a:t>
            </a:r>
            <a:r>
              <a:rPr kumimoji="1" lang="zh-CN" altLang="en-US" dirty="0">
                <a:solidFill>
                  <a:srgbClr val="324A7A"/>
                </a:solidFill>
                <a:highlight>
                  <a:srgbClr val="FFFF00"/>
                </a:highlight>
                <a:ea typeface="华文中宋" panose="02010600040101010101" pitchFamily="2" charset="-122"/>
              </a:rPr>
              <a:t>可将具体工厂类的类名存储在配置文件或数据库中</a:t>
            </a:r>
            <a:r>
              <a:rPr kumimoji="1" lang="zh-CN" altLang="en-US" dirty="0">
                <a:solidFill>
                  <a:srgbClr val="324A7A"/>
                </a:solidFill>
                <a:ea typeface="华文中宋" panose="02010600040101010101" pitchFamily="2" charset="-122"/>
              </a:rPr>
              <a:t>。</a:t>
            </a:r>
          </a:p>
          <a:p>
            <a:endParaRPr lang="zh-CN" altLang="en-US" dirty="0"/>
          </a:p>
        </p:txBody>
      </p:sp>
      <p:pic>
        <p:nvPicPr>
          <p:cNvPr id="4" name="图片 3">
            <a:extLst>
              <a:ext uri="{FF2B5EF4-FFF2-40B4-BE49-F238E27FC236}">
                <a16:creationId xmlns:a16="http://schemas.microsoft.com/office/drawing/2014/main" id="{13ABF2CF-8B9D-4E5B-B78F-59736A458008}"/>
              </a:ext>
            </a:extLst>
          </p:cNvPr>
          <p:cNvPicPr>
            <a:picLocks noChangeAspect="1"/>
          </p:cNvPicPr>
          <p:nvPr/>
        </p:nvPicPr>
        <p:blipFill>
          <a:blip r:embed="rId2"/>
          <a:stretch>
            <a:fillRect/>
          </a:stretch>
        </p:blipFill>
        <p:spPr>
          <a:xfrm>
            <a:off x="4007768" y="4725144"/>
            <a:ext cx="5544616" cy="1989048"/>
          </a:xfrm>
          <a:prstGeom prst="rect">
            <a:avLst/>
          </a:prstGeom>
        </p:spPr>
      </p:pic>
    </p:spTree>
    <p:extLst>
      <p:ext uri="{BB962C8B-B14F-4D97-AF65-F5344CB8AC3E}">
        <p14:creationId xmlns:p14="http://schemas.microsoft.com/office/powerpoint/2010/main" val="32863830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5D71B-DBAD-4FDF-9CE7-DE198CF0DA2F}"/>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5" name="文本占位符 4">
            <a:extLst>
              <a:ext uri="{FF2B5EF4-FFF2-40B4-BE49-F238E27FC236}">
                <a16:creationId xmlns:a16="http://schemas.microsoft.com/office/drawing/2014/main" id="{85428C17-18CB-4142-9023-C3399433A5FF}"/>
              </a:ext>
            </a:extLst>
          </p:cNvPr>
          <p:cNvSpPr>
            <a:spLocks noGrp="1"/>
          </p:cNvSpPr>
          <p:nvPr>
            <p:ph type="body" sz="half" idx="1"/>
          </p:nvPr>
        </p:nvSpPr>
        <p:spPr>
          <a:xfrm>
            <a:off x="335360" y="868363"/>
            <a:ext cx="11665296" cy="5065712"/>
          </a:xfrm>
        </p:spPr>
        <p:txBody>
          <a:bodyPr/>
          <a:lstStyle/>
          <a:p>
            <a:pPr eaLnBrk="1" hangingPunct="1">
              <a:lnSpc>
                <a:spcPct val="100000"/>
              </a:lnSpc>
            </a:pPr>
            <a:r>
              <a:rPr lang="zh-CN" altLang="en-US" dirty="0">
                <a:solidFill>
                  <a:srgbClr val="324A7A"/>
                </a:solidFill>
              </a:rPr>
              <a:t>扩展</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使用多个工厂方法：</a:t>
            </a:r>
            <a:r>
              <a:rPr kumimoji="1" lang="zh-CN" altLang="en-US" b="0" dirty="0">
                <a:solidFill>
                  <a:schemeClr val="tx1"/>
                </a:solidFill>
                <a:ea typeface="华文中宋" panose="02010600040101010101" pitchFamily="2" charset="-122"/>
              </a:rPr>
              <a:t>在抽象工厂角色中可以定义多个工厂方法，从而使具体工厂角色实现这些不同的工厂方法，这些方法可以包含不同的业务逻辑，以满足对不同的产品对象的需求。</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产品对象的重复使用：</a:t>
            </a:r>
            <a:r>
              <a:rPr kumimoji="1" lang="zh-CN" altLang="en-US" b="0" dirty="0">
                <a:solidFill>
                  <a:schemeClr val="tx1"/>
                </a:solidFill>
                <a:ea typeface="华文中宋" panose="02010600040101010101" pitchFamily="2" charset="-122"/>
              </a:rPr>
              <a:t>工厂对象将已经创建过的产品保存到一个集合（如数组、</a:t>
            </a:r>
            <a:r>
              <a:rPr kumimoji="1" lang="en-US" altLang="zh-CN" b="0" dirty="0">
                <a:solidFill>
                  <a:schemeClr val="tx1"/>
                </a:solidFill>
                <a:ea typeface="华文中宋" panose="02010600040101010101" pitchFamily="2" charset="-122"/>
              </a:rPr>
              <a:t>List</a:t>
            </a:r>
            <a:r>
              <a:rPr kumimoji="1" lang="zh-CN" altLang="en-US" b="0" dirty="0">
                <a:solidFill>
                  <a:schemeClr val="tx1"/>
                </a:solidFill>
                <a:ea typeface="华文中宋" panose="02010600040101010101" pitchFamily="2" charset="-122"/>
              </a:rPr>
              <a:t>等）中，然后根据客户对产品的请求，对集合进行查询。如果有满足要求的产品对象，就直接将该产品返回客户端；如果集合中没有这样的产品对象，那么就创建一个新的满足要求的产品对象，然后将这个对象在增加到集合中，再返回给客户端</a:t>
            </a:r>
            <a:r>
              <a:rPr kumimoji="1" lang="zh-CN" altLang="en-US" b="0" dirty="0">
                <a:solidFill>
                  <a:schemeClr val="tx1"/>
                </a:solidFill>
                <a:highlight>
                  <a:srgbClr val="FFFF00"/>
                </a:highlight>
                <a:ea typeface="华文中宋" panose="02010600040101010101" pitchFamily="2" charset="-122"/>
              </a:rPr>
              <a:t>（带有</a:t>
            </a:r>
            <a:r>
              <a:rPr kumimoji="1" lang="en-US" altLang="zh-CN" b="0" dirty="0">
                <a:solidFill>
                  <a:schemeClr val="tx1"/>
                </a:solidFill>
                <a:highlight>
                  <a:srgbClr val="FFFF00"/>
                </a:highlight>
                <a:ea typeface="华文中宋" panose="02010600040101010101" pitchFamily="2" charset="-122"/>
              </a:rPr>
              <a:t>Manager</a:t>
            </a:r>
            <a:r>
              <a:rPr kumimoji="1" lang="zh-CN" altLang="en-US" b="0" dirty="0">
                <a:solidFill>
                  <a:schemeClr val="tx1"/>
                </a:solidFill>
                <a:highlight>
                  <a:srgbClr val="FFFF00"/>
                </a:highlight>
                <a:ea typeface="华文中宋" panose="02010600040101010101" pitchFamily="2" charset="-122"/>
              </a:rPr>
              <a:t>的工厂模式）</a:t>
            </a:r>
            <a:r>
              <a:rPr kumimoji="1" lang="zh-CN" altLang="en-US" b="0" dirty="0">
                <a:solidFill>
                  <a:schemeClr val="tx1"/>
                </a:solidFill>
                <a:ea typeface="华文中宋" panose="02010600040101010101" pitchFamily="2" charset="-122"/>
              </a:rPr>
              <a:t>。 </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多态性的丧失和模式的退化：</a:t>
            </a:r>
            <a:r>
              <a:rPr kumimoji="1" lang="zh-CN" altLang="en-US" b="0" dirty="0">
                <a:solidFill>
                  <a:schemeClr val="tx1"/>
                </a:solidFill>
                <a:ea typeface="华文中宋" panose="02010600040101010101" pitchFamily="2" charset="-122"/>
              </a:rPr>
              <a:t>如果工厂仅仅返回一个具体产品对象，便违背了工厂方法的用意，发生退化，此时就不再是工厂方法模式了。一般来说，工厂对象应当有一个抽象的父类型，如果工厂等级结构中只有一个具体工厂类的话，抽象工厂就可以省略，也将发生了退化</a:t>
            </a:r>
            <a:r>
              <a:rPr kumimoji="1" lang="zh-CN" altLang="en-US" b="0" dirty="0">
                <a:solidFill>
                  <a:schemeClr val="tx1"/>
                </a:solidFill>
                <a:highlight>
                  <a:srgbClr val="FFFF00"/>
                </a:highlight>
                <a:ea typeface="华文中宋" panose="02010600040101010101" pitchFamily="2" charset="-122"/>
              </a:rPr>
              <a:t>（就如同论文的某节只有一个目，则没有必要编这个目一样）</a:t>
            </a:r>
            <a:r>
              <a:rPr kumimoji="1" lang="zh-CN" altLang="en-US" b="0" dirty="0">
                <a:solidFill>
                  <a:schemeClr val="tx1"/>
                </a:solidFill>
                <a:ea typeface="华文中宋" panose="02010600040101010101" pitchFamily="2" charset="-122"/>
              </a:rPr>
              <a:t>。</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C018C075-3B12-44DA-86CF-603F3FE285D0}"/>
                  </a:ext>
                </a:extLst>
              </p14:cNvPr>
              <p14:cNvContentPartPr/>
              <p14:nvPr/>
            </p14:nvContentPartPr>
            <p14:xfrm>
              <a:off x="8312217" y="5557419"/>
              <a:ext cx="360" cy="360"/>
            </p14:xfrm>
          </p:contentPart>
        </mc:Choice>
        <mc:Fallback xmlns="">
          <p:pic>
            <p:nvPicPr>
              <p:cNvPr id="3" name="墨迹 2">
                <a:extLst>
                  <a:ext uri="{FF2B5EF4-FFF2-40B4-BE49-F238E27FC236}">
                    <a16:creationId xmlns:a16="http://schemas.microsoft.com/office/drawing/2014/main" id="{C018C075-3B12-44DA-86CF-603F3FE285D0}"/>
                  </a:ext>
                </a:extLst>
              </p:cNvPr>
              <p:cNvPicPr/>
              <p:nvPr/>
            </p:nvPicPr>
            <p:blipFill>
              <a:blip r:embed="rId3"/>
              <a:stretch>
                <a:fillRect/>
              </a:stretch>
            </p:blipFill>
            <p:spPr>
              <a:xfrm>
                <a:off x="8303577" y="554877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B6E19B06-9616-4838-818F-A55B0AACB093}"/>
                  </a:ext>
                </a:extLst>
              </p14:cNvPr>
              <p14:cNvContentPartPr/>
              <p14:nvPr/>
            </p14:nvContentPartPr>
            <p14:xfrm>
              <a:off x="6536337" y="3016179"/>
              <a:ext cx="7200" cy="2160"/>
            </p14:xfrm>
          </p:contentPart>
        </mc:Choice>
        <mc:Fallback xmlns="">
          <p:pic>
            <p:nvPicPr>
              <p:cNvPr id="4" name="墨迹 3">
                <a:extLst>
                  <a:ext uri="{FF2B5EF4-FFF2-40B4-BE49-F238E27FC236}">
                    <a16:creationId xmlns:a16="http://schemas.microsoft.com/office/drawing/2014/main" id="{B6E19B06-9616-4838-818F-A55B0AACB093}"/>
                  </a:ext>
                </a:extLst>
              </p:cNvPr>
              <p:cNvPicPr/>
              <p:nvPr/>
            </p:nvPicPr>
            <p:blipFill>
              <a:blip r:embed="rId5"/>
              <a:stretch>
                <a:fillRect/>
              </a:stretch>
            </p:blipFill>
            <p:spPr>
              <a:xfrm>
                <a:off x="6527337" y="3007539"/>
                <a:ext cx="24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DC347CB2-EAC0-4961-9287-317628AEE5A6}"/>
                  </a:ext>
                </a:extLst>
              </p14:cNvPr>
              <p14:cNvContentPartPr/>
              <p14:nvPr/>
            </p14:nvContentPartPr>
            <p14:xfrm>
              <a:off x="7679337" y="5805099"/>
              <a:ext cx="198720" cy="167760"/>
            </p14:xfrm>
          </p:contentPart>
        </mc:Choice>
        <mc:Fallback xmlns="">
          <p:pic>
            <p:nvPicPr>
              <p:cNvPr id="7" name="墨迹 6">
                <a:extLst>
                  <a:ext uri="{FF2B5EF4-FFF2-40B4-BE49-F238E27FC236}">
                    <a16:creationId xmlns:a16="http://schemas.microsoft.com/office/drawing/2014/main" id="{DC347CB2-EAC0-4961-9287-317628AEE5A6}"/>
                  </a:ext>
                </a:extLst>
              </p:cNvPr>
              <p:cNvPicPr/>
              <p:nvPr/>
            </p:nvPicPr>
            <p:blipFill>
              <a:blip r:embed="rId7"/>
              <a:stretch>
                <a:fillRect/>
              </a:stretch>
            </p:blipFill>
            <p:spPr>
              <a:xfrm>
                <a:off x="7670337" y="5796459"/>
                <a:ext cx="216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915935C3-6F9B-4DD2-8884-6EC5DFAAC589}"/>
                  </a:ext>
                </a:extLst>
              </p14:cNvPr>
              <p14:cNvContentPartPr/>
              <p14:nvPr/>
            </p14:nvContentPartPr>
            <p14:xfrm>
              <a:off x="8405097" y="5805099"/>
              <a:ext cx="176400" cy="371880"/>
            </p14:xfrm>
          </p:contentPart>
        </mc:Choice>
        <mc:Fallback xmlns="">
          <p:pic>
            <p:nvPicPr>
              <p:cNvPr id="10" name="墨迹 9">
                <a:extLst>
                  <a:ext uri="{FF2B5EF4-FFF2-40B4-BE49-F238E27FC236}">
                    <a16:creationId xmlns:a16="http://schemas.microsoft.com/office/drawing/2014/main" id="{915935C3-6F9B-4DD2-8884-6EC5DFAAC589}"/>
                  </a:ext>
                </a:extLst>
              </p:cNvPr>
              <p:cNvPicPr/>
              <p:nvPr/>
            </p:nvPicPr>
            <p:blipFill>
              <a:blip r:embed="rId9"/>
              <a:stretch>
                <a:fillRect/>
              </a:stretch>
            </p:blipFill>
            <p:spPr>
              <a:xfrm>
                <a:off x="8396097" y="5796459"/>
                <a:ext cx="1940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E5BA78B3-BE58-44FE-A4AD-E8FF7F8D83B4}"/>
                  </a:ext>
                </a:extLst>
              </p14:cNvPr>
              <p14:cNvContentPartPr/>
              <p14:nvPr/>
            </p14:nvContentPartPr>
            <p14:xfrm>
              <a:off x="8856177" y="5677299"/>
              <a:ext cx="67320" cy="92160"/>
            </p14:xfrm>
          </p:contentPart>
        </mc:Choice>
        <mc:Fallback xmlns="">
          <p:pic>
            <p:nvPicPr>
              <p:cNvPr id="13" name="墨迹 12">
                <a:extLst>
                  <a:ext uri="{FF2B5EF4-FFF2-40B4-BE49-F238E27FC236}">
                    <a16:creationId xmlns:a16="http://schemas.microsoft.com/office/drawing/2014/main" id="{E5BA78B3-BE58-44FE-A4AD-E8FF7F8D83B4}"/>
                  </a:ext>
                </a:extLst>
              </p:cNvPr>
              <p:cNvPicPr/>
              <p:nvPr/>
            </p:nvPicPr>
            <p:blipFill>
              <a:blip r:embed="rId11"/>
              <a:stretch>
                <a:fillRect/>
              </a:stretch>
            </p:blipFill>
            <p:spPr>
              <a:xfrm>
                <a:off x="8847537" y="5668299"/>
                <a:ext cx="849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E84AE0B1-A48A-49D1-AF55-4F5B58FB6EC8}"/>
                  </a:ext>
                </a:extLst>
              </p14:cNvPr>
              <p14:cNvContentPartPr/>
              <p14:nvPr/>
            </p14:nvContentPartPr>
            <p14:xfrm>
              <a:off x="9013497" y="5639859"/>
              <a:ext cx="56880" cy="132840"/>
            </p14:xfrm>
          </p:contentPart>
        </mc:Choice>
        <mc:Fallback xmlns="">
          <p:pic>
            <p:nvPicPr>
              <p:cNvPr id="14" name="墨迹 13">
                <a:extLst>
                  <a:ext uri="{FF2B5EF4-FFF2-40B4-BE49-F238E27FC236}">
                    <a16:creationId xmlns:a16="http://schemas.microsoft.com/office/drawing/2014/main" id="{E84AE0B1-A48A-49D1-AF55-4F5B58FB6EC8}"/>
                  </a:ext>
                </a:extLst>
              </p:cNvPr>
              <p:cNvPicPr/>
              <p:nvPr/>
            </p:nvPicPr>
            <p:blipFill>
              <a:blip r:embed="rId13"/>
              <a:stretch>
                <a:fillRect/>
              </a:stretch>
            </p:blipFill>
            <p:spPr>
              <a:xfrm>
                <a:off x="9004857" y="5630859"/>
                <a:ext cx="74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BD57B9E0-A65B-4BF1-8DFF-3D76136FD226}"/>
                  </a:ext>
                </a:extLst>
              </p14:cNvPr>
              <p14:cNvContentPartPr/>
              <p14:nvPr/>
            </p14:nvContentPartPr>
            <p14:xfrm>
              <a:off x="8641257" y="5642739"/>
              <a:ext cx="121680" cy="167760"/>
            </p14:xfrm>
          </p:contentPart>
        </mc:Choice>
        <mc:Fallback xmlns="">
          <p:pic>
            <p:nvPicPr>
              <p:cNvPr id="15" name="墨迹 14">
                <a:extLst>
                  <a:ext uri="{FF2B5EF4-FFF2-40B4-BE49-F238E27FC236}">
                    <a16:creationId xmlns:a16="http://schemas.microsoft.com/office/drawing/2014/main" id="{BD57B9E0-A65B-4BF1-8DFF-3D76136FD226}"/>
                  </a:ext>
                </a:extLst>
              </p:cNvPr>
              <p:cNvPicPr/>
              <p:nvPr/>
            </p:nvPicPr>
            <p:blipFill>
              <a:blip r:embed="rId15"/>
              <a:stretch>
                <a:fillRect/>
              </a:stretch>
            </p:blipFill>
            <p:spPr>
              <a:xfrm>
                <a:off x="8632257" y="5633739"/>
                <a:ext cx="139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DE04D9A0-06B5-42A0-8F72-9BDEDB8F1C05}"/>
                  </a:ext>
                </a:extLst>
              </p14:cNvPr>
              <p14:cNvContentPartPr/>
              <p14:nvPr/>
            </p14:nvContentPartPr>
            <p14:xfrm>
              <a:off x="7969137" y="5639859"/>
              <a:ext cx="369720" cy="248040"/>
            </p14:xfrm>
          </p:contentPart>
        </mc:Choice>
        <mc:Fallback xmlns="">
          <p:pic>
            <p:nvPicPr>
              <p:cNvPr id="16" name="墨迹 15">
                <a:extLst>
                  <a:ext uri="{FF2B5EF4-FFF2-40B4-BE49-F238E27FC236}">
                    <a16:creationId xmlns:a16="http://schemas.microsoft.com/office/drawing/2014/main" id="{DE04D9A0-06B5-42A0-8F72-9BDEDB8F1C05}"/>
                  </a:ext>
                </a:extLst>
              </p:cNvPr>
              <p:cNvPicPr/>
              <p:nvPr/>
            </p:nvPicPr>
            <p:blipFill>
              <a:blip r:embed="rId17"/>
              <a:stretch>
                <a:fillRect/>
              </a:stretch>
            </p:blipFill>
            <p:spPr>
              <a:xfrm>
                <a:off x="7960489" y="5630859"/>
                <a:ext cx="387377"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29C2DD3C-85A7-4457-A32F-1B44E62AD676}"/>
                  </a:ext>
                </a:extLst>
              </p14:cNvPr>
              <p14:cNvContentPartPr/>
              <p14:nvPr/>
            </p14:nvContentPartPr>
            <p14:xfrm>
              <a:off x="9508137" y="5638059"/>
              <a:ext cx="86040" cy="107280"/>
            </p14:xfrm>
          </p:contentPart>
        </mc:Choice>
        <mc:Fallback xmlns="">
          <p:pic>
            <p:nvPicPr>
              <p:cNvPr id="17" name="墨迹 16">
                <a:extLst>
                  <a:ext uri="{FF2B5EF4-FFF2-40B4-BE49-F238E27FC236}">
                    <a16:creationId xmlns:a16="http://schemas.microsoft.com/office/drawing/2014/main" id="{29C2DD3C-85A7-4457-A32F-1B44E62AD676}"/>
                  </a:ext>
                </a:extLst>
              </p:cNvPr>
              <p:cNvPicPr/>
              <p:nvPr/>
            </p:nvPicPr>
            <p:blipFill>
              <a:blip r:embed="rId19"/>
              <a:stretch>
                <a:fillRect/>
              </a:stretch>
            </p:blipFill>
            <p:spPr>
              <a:xfrm>
                <a:off x="9499497" y="5629419"/>
                <a:ext cx="103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C17344F2-60CF-4389-919B-4CB3F98557F0}"/>
                  </a:ext>
                </a:extLst>
              </p14:cNvPr>
              <p14:cNvContentPartPr/>
              <p14:nvPr/>
            </p14:nvContentPartPr>
            <p14:xfrm>
              <a:off x="9930777" y="5640939"/>
              <a:ext cx="36720" cy="28080"/>
            </p14:xfrm>
          </p:contentPart>
        </mc:Choice>
        <mc:Fallback xmlns="">
          <p:pic>
            <p:nvPicPr>
              <p:cNvPr id="18" name="墨迹 17">
                <a:extLst>
                  <a:ext uri="{FF2B5EF4-FFF2-40B4-BE49-F238E27FC236}">
                    <a16:creationId xmlns:a16="http://schemas.microsoft.com/office/drawing/2014/main" id="{C17344F2-60CF-4389-919B-4CB3F98557F0}"/>
                  </a:ext>
                </a:extLst>
              </p:cNvPr>
              <p:cNvPicPr/>
              <p:nvPr/>
            </p:nvPicPr>
            <p:blipFill>
              <a:blip r:embed="rId21"/>
              <a:stretch>
                <a:fillRect/>
              </a:stretch>
            </p:blipFill>
            <p:spPr>
              <a:xfrm>
                <a:off x="9921777" y="5632299"/>
                <a:ext cx="54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083093FC-EBAA-44A4-84FC-33B2A6375205}"/>
                  </a:ext>
                </a:extLst>
              </p14:cNvPr>
              <p14:cNvContentPartPr/>
              <p14:nvPr/>
            </p14:nvContentPartPr>
            <p14:xfrm>
              <a:off x="10060737" y="5640939"/>
              <a:ext cx="34200" cy="4680"/>
            </p14:xfrm>
          </p:contentPart>
        </mc:Choice>
        <mc:Fallback xmlns="">
          <p:pic>
            <p:nvPicPr>
              <p:cNvPr id="19" name="墨迹 18">
                <a:extLst>
                  <a:ext uri="{FF2B5EF4-FFF2-40B4-BE49-F238E27FC236}">
                    <a16:creationId xmlns:a16="http://schemas.microsoft.com/office/drawing/2014/main" id="{083093FC-EBAA-44A4-84FC-33B2A6375205}"/>
                  </a:ext>
                </a:extLst>
              </p:cNvPr>
              <p:cNvPicPr/>
              <p:nvPr/>
            </p:nvPicPr>
            <p:blipFill>
              <a:blip r:embed="rId23"/>
              <a:stretch>
                <a:fillRect/>
              </a:stretch>
            </p:blipFill>
            <p:spPr>
              <a:xfrm>
                <a:off x="10052097" y="5632299"/>
                <a:ext cx="518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696DE313-54DA-49BE-9713-FCC3CF8C8EE9}"/>
                  </a:ext>
                </a:extLst>
              </p14:cNvPr>
              <p14:cNvContentPartPr/>
              <p14:nvPr/>
            </p14:nvContentPartPr>
            <p14:xfrm>
              <a:off x="10226697" y="5585139"/>
              <a:ext cx="60120" cy="12240"/>
            </p14:xfrm>
          </p:contentPart>
        </mc:Choice>
        <mc:Fallback xmlns="">
          <p:pic>
            <p:nvPicPr>
              <p:cNvPr id="20" name="墨迹 19">
                <a:extLst>
                  <a:ext uri="{FF2B5EF4-FFF2-40B4-BE49-F238E27FC236}">
                    <a16:creationId xmlns:a16="http://schemas.microsoft.com/office/drawing/2014/main" id="{696DE313-54DA-49BE-9713-FCC3CF8C8EE9}"/>
                  </a:ext>
                </a:extLst>
              </p:cNvPr>
              <p:cNvPicPr/>
              <p:nvPr/>
            </p:nvPicPr>
            <p:blipFill>
              <a:blip r:embed="rId25"/>
              <a:stretch>
                <a:fillRect/>
              </a:stretch>
            </p:blipFill>
            <p:spPr>
              <a:xfrm>
                <a:off x="10218057" y="5576139"/>
                <a:ext cx="77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墨迹 30">
                <a:extLst>
                  <a:ext uri="{FF2B5EF4-FFF2-40B4-BE49-F238E27FC236}">
                    <a16:creationId xmlns:a16="http://schemas.microsoft.com/office/drawing/2014/main" id="{1FCDC3F7-DCD2-4162-B0F3-9B60C1606C2C}"/>
                  </a:ext>
                </a:extLst>
              </p14:cNvPr>
              <p14:cNvContentPartPr/>
              <p14:nvPr/>
            </p14:nvContentPartPr>
            <p14:xfrm>
              <a:off x="8942217" y="6632739"/>
              <a:ext cx="193320" cy="106920"/>
            </p14:xfrm>
          </p:contentPart>
        </mc:Choice>
        <mc:Fallback xmlns="">
          <p:pic>
            <p:nvPicPr>
              <p:cNvPr id="31" name="墨迹 30">
                <a:extLst>
                  <a:ext uri="{FF2B5EF4-FFF2-40B4-BE49-F238E27FC236}">
                    <a16:creationId xmlns:a16="http://schemas.microsoft.com/office/drawing/2014/main" id="{1FCDC3F7-DCD2-4162-B0F3-9B60C1606C2C}"/>
                  </a:ext>
                </a:extLst>
              </p:cNvPr>
              <p:cNvPicPr/>
              <p:nvPr/>
            </p:nvPicPr>
            <p:blipFill>
              <a:blip r:embed="rId27"/>
              <a:stretch>
                <a:fillRect/>
              </a:stretch>
            </p:blipFill>
            <p:spPr>
              <a:xfrm>
                <a:off x="8933577" y="6623739"/>
                <a:ext cx="2109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墨迹 31">
                <a:extLst>
                  <a:ext uri="{FF2B5EF4-FFF2-40B4-BE49-F238E27FC236}">
                    <a16:creationId xmlns:a16="http://schemas.microsoft.com/office/drawing/2014/main" id="{2E2A5D18-7AE0-4F8B-81EF-5661DACA4F24}"/>
                  </a:ext>
                </a:extLst>
              </p14:cNvPr>
              <p14:cNvContentPartPr/>
              <p14:nvPr/>
            </p14:nvContentPartPr>
            <p14:xfrm>
              <a:off x="9307977" y="6626619"/>
              <a:ext cx="9000" cy="11160"/>
            </p14:xfrm>
          </p:contentPart>
        </mc:Choice>
        <mc:Fallback xmlns="">
          <p:pic>
            <p:nvPicPr>
              <p:cNvPr id="32" name="墨迹 31">
                <a:extLst>
                  <a:ext uri="{FF2B5EF4-FFF2-40B4-BE49-F238E27FC236}">
                    <a16:creationId xmlns:a16="http://schemas.microsoft.com/office/drawing/2014/main" id="{2E2A5D18-7AE0-4F8B-81EF-5661DACA4F24}"/>
                  </a:ext>
                </a:extLst>
              </p:cNvPr>
              <p:cNvPicPr/>
              <p:nvPr/>
            </p:nvPicPr>
            <p:blipFill>
              <a:blip r:embed="rId29"/>
              <a:stretch>
                <a:fillRect/>
              </a:stretch>
            </p:blipFill>
            <p:spPr>
              <a:xfrm>
                <a:off x="9298977" y="6617619"/>
                <a:ext cx="26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墨迹 32">
                <a:extLst>
                  <a:ext uri="{FF2B5EF4-FFF2-40B4-BE49-F238E27FC236}">
                    <a16:creationId xmlns:a16="http://schemas.microsoft.com/office/drawing/2014/main" id="{A652625A-789F-4227-9873-5376195CBD97}"/>
                  </a:ext>
                </a:extLst>
              </p14:cNvPr>
              <p14:cNvContentPartPr/>
              <p14:nvPr/>
            </p14:nvContentPartPr>
            <p14:xfrm>
              <a:off x="9440097" y="6561459"/>
              <a:ext cx="179280" cy="147600"/>
            </p14:xfrm>
          </p:contentPart>
        </mc:Choice>
        <mc:Fallback xmlns="">
          <p:pic>
            <p:nvPicPr>
              <p:cNvPr id="33" name="墨迹 32">
                <a:extLst>
                  <a:ext uri="{FF2B5EF4-FFF2-40B4-BE49-F238E27FC236}">
                    <a16:creationId xmlns:a16="http://schemas.microsoft.com/office/drawing/2014/main" id="{A652625A-789F-4227-9873-5376195CBD97}"/>
                  </a:ext>
                </a:extLst>
              </p:cNvPr>
              <p:cNvPicPr/>
              <p:nvPr/>
            </p:nvPicPr>
            <p:blipFill>
              <a:blip r:embed="rId31"/>
              <a:stretch>
                <a:fillRect/>
              </a:stretch>
            </p:blipFill>
            <p:spPr>
              <a:xfrm>
                <a:off x="9431457" y="6552459"/>
                <a:ext cx="1969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墨迹 38">
                <a:extLst>
                  <a:ext uri="{FF2B5EF4-FFF2-40B4-BE49-F238E27FC236}">
                    <a16:creationId xmlns:a16="http://schemas.microsoft.com/office/drawing/2014/main" id="{717AA99F-0268-4F27-B70E-3F3100B899BF}"/>
                  </a:ext>
                </a:extLst>
              </p14:cNvPr>
              <p14:cNvContentPartPr/>
              <p14:nvPr/>
            </p14:nvContentPartPr>
            <p14:xfrm>
              <a:off x="10067937" y="5863059"/>
              <a:ext cx="44640" cy="11520"/>
            </p14:xfrm>
          </p:contentPart>
        </mc:Choice>
        <mc:Fallback xmlns="">
          <p:pic>
            <p:nvPicPr>
              <p:cNvPr id="39" name="墨迹 38">
                <a:extLst>
                  <a:ext uri="{FF2B5EF4-FFF2-40B4-BE49-F238E27FC236}">
                    <a16:creationId xmlns:a16="http://schemas.microsoft.com/office/drawing/2014/main" id="{717AA99F-0268-4F27-B70E-3F3100B899BF}"/>
                  </a:ext>
                </a:extLst>
              </p:cNvPr>
              <p:cNvPicPr/>
              <p:nvPr/>
            </p:nvPicPr>
            <p:blipFill>
              <a:blip r:embed="rId33"/>
              <a:stretch>
                <a:fillRect/>
              </a:stretch>
            </p:blipFill>
            <p:spPr>
              <a:xfrm>
                <a:off x="10058937" y="5854419"/>
                <a:ext cx="62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墨迹 39">
                <a:extLst>
                  <a:ext uri="{FF2B5EF4-FFF2-40B4-BE49-F238E27FC236}">
                    <a16:creationId xmlns:a16="http://schemas.microsoft.com/office/drawing/2014/main" id="{66CC8C56-B871-4718-AFA3-65A7CE05E773}"/>
                  </a:ext>
                </a:extLst>
              </p14:cNvPr>
              <p14:cNvContentPartPr/>
              <p14:nvPr/>
            </p14:nvContentPartPr>
            <p14:xfrm>
              <a:off x="10307337" y="5825259"/>
              <a:ext cx="14040" cy="6840"/>
            </p14:xfrm>
          </p:contentPart>
        </mc:Choice>
        <mc:Fallback xmlns="">
          <p:pic>
            <p:nvPicPr>
              <p:cNvPr id="40" name="墨迹 39">
                <a:extLst>
                  <a:ext uri="{FF2B5EF4-FFF2-40B4-BE49-F238E27FC236}">
                    <a16:creationId xmlns:a16="http://schemas.microsoft.com/office/drawing/2014/main" id="{66CC8C56-B871-4718-AFA3-65A7CE05E773}"/>
                  </a:ext>
                </a:extLst>
              </p:cNvPr>
              <p:cNvPicPr/>
              <p:nvPr/>
            </p:nvPicPr>
            <p:blipFill>
              <a:blip r:embed="rId35"/>
              <a:stretch>
                <a:fillRect/>
              </a:stretch>
            </p:blipFill>
            <p:spPr>
              <a:xfrm>
                <a:off x="10298337" y="5816259"/>
                <a:ext cx="31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墨迹 40">
                <a:extLst>
                  <a:ext uri="{FF2B5EF4-FFF2-40B4-BE49-F238E27FC236}">
                    <a16:creationId xmlns:a16="http://schemas.microsoft.com/office/drawing/2014/main" id="{00D4767E-9804-4239-B885-511CF4CFB8C6}"/>
                  </a:ext>
                </a:extLst>
              </p14:cNvPr>
              <p14:cNvContentPartPr/>
              <p14:nvPr/>
            </p14:nvContentPartPr>
            <p14:xfrm>
              <a:off x="8786337" y="5950179"/>
              <a:ext cx="1357200" cy="561240"/>
            </p14:xfrm>
          </p:contentPart>
        </mc:Choice>
        <mc:Fallback xmlns="">
          <p:pic>
            <p:nvPicPr>
              <p:cNvPr id="41" name="墨迹 40">
                <a:extLst>
                  <a:ext uri="{FF2B5EF4-FFF2-40B4-BE49-F238E27FC236}">
                    <a16:creationId xmlns:a16="http://schemas.microsoft.com/office/drawing/2014/main" id="{00D4767E-9804-4239-B885-511CF4CFB8C6}"/>
                  </a:ext>
                </a:extLst>
              </p:cNvPr>
              <p:cNvPicPr/>
              <p:nvPr/>
            </p:nvPicPr>
            <p:blipFill>
              <a:blip r:embed="rId37"/>
              <a:stretch>
                <a:fillRect/>
              </a:stretch>
            </p:blipFill>
            <p:spPr>
              <a:xfrm>
                <a:off x="8777337" y="5941179"/>
                <a:ext cx="137484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墨迹 41">
                <a:extLst>
                  <a:ext uri="{FF2B5EF4-FFF2-40B4-BE49-F238E27FC236}">
                    <a16:creationId xmlns:a16="http://schemas.microsoft.com/office/drawing/2014/main" id="{675B12A7-5C94-4249-BB7E-F9B9577F1A88}"/>
                  </a:ext>
                </a:extLst>
              </p14:cNvPr>
              <p14:cNvContentPartPr/>
              <p14:nvPr/>
            </p14:nvContentPartPr>
            <p14:xfrm>
              <a:off x="10453137" y="6107859"/>
              <a:ext cx="36000" cy="29880"/>
            </p14:xfrm>
          </p:contentPart>
        </mc:Choice>
        <mc:Fallback xmlns="">
          <p:pic>
            <p:nvPicPr>
              <p:cNvPr id="42" name="墨迹 41">
                <a:extLst>
                  <a:ext uri="{FF2B5EF4-FFF2-40B4-BE49-F238E27FC236}">
                    <a16:creationId xmlns:a16="http://schemas.microsoft.com/office/drawing/2014/main" id="{675B12A7-5C94-4249-BB7E-F9B9577F1A88}"/>
                  </a:ext>
                </a:extLst>
              </p:cNvPr>
              <p:cNvPicPr/>
              <p:nvPr/>
            </p:nvPicPr>
            <p:blipFill>
              <a:blip r:embed="rId39"/>
              <a:stretch>
                <a:fillRect/>
              </a:stretch>
            </p:blipFill>
            <p:spPr>
              <a:xfrm>
                <a:off x="10444137" y="6099219"/>
                <a:ext cx="53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墨迹 42">
                <a:extLst>
                  <a:ext uri="{FF2B5EF4-FFF2-40B4-BE49-F238E27FC236}">
                    <a16:creationId xmlns:a16="http://schemas.microsoft.com/office/drawing/2014/main" id="{939DF799-6829-4269-B4FB-AD4CAC8F5D3D}"/>
                  </a:ext>
                </a:extLst>
              </p14:cNvPr>
              <p14:cNvContentPartPr/>
              <p14:nvPr/>
            </p14:nvContentPartPr>
            <p14:xfrm>
              <a:off x="10688937" y="6067179"/>
              <a:ext cx="37800" cy="15120"/>
            </p14:xfrm>
          </p:contentPart>
        </mc:Choice>
        <mc:Fallback xmlns="">
          <p:pic>
            <p:nvPicPr>
              <p:cNvPr id="43" name="墨迹 42">
                <a:extLst>
                  <a:ext uri="{FF2B5EF4-FFF2-40B4-BE49-F238E27FC236}">
                    <a16:creationId xmlns:a16="http://schemas.microsoft.com/office/drawing/2014/main" id="{939DF799-6829-4269-B4FB-AD4CAC8F5D3D}"/>
                  </a:ext>
                </a:extLst>
              </p:cNvPr>
              <p:cNvPicPr/>
              <p:nvPr/>
            </p:nvPicPr>
            <p:blipFill>
              <a:blip r:embed="rId41"/>
              <a:stretch>
                <a:fillRect/>
              </a:stretch>
            </p:blipFill>
            <p:spPr>
              <a:xfrm>
                <a:off x="10680297" y="6058179"/>
                <a:ext cx="55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墨迹 43">
                <a:extLst>
                  <a:ext uri="{FF2B5EF4-FFF2-40B4-BE49-F238E27FC236}">
                    <a16:creationId xmlns:a16="http://schemas.microsoft.com/office/drawing/2014/main" id="{BB589B51-9137-4CFA-AE00-A62492167A2F}"/>
                  </a:ext>
                </a:extLst>
              </p14:cNvPr>
              <p14:cNvContentPartPr/>
              <p14:nvPr/>
            </p14:nvContentPartPr>
            <p14:xfrm>
              <a:off x="10950297" y="5997339"/>
              <a:ext cx="43560" cy="16920"/>
            </p14:xfrm>
          </p:contentPart>
        </mc:Choice>
        <mc:Fallback xmlns="">
          <p:pic>
            <p:nvPicPr>
              <p:cNvPr id="44" name="墨迹 43">
                <a:extLst>
                  <a:ext uri="{FF2B5EF4-FFF2-40B4-BE49-F238E27FC236}">
                    <a16:creationId xmlns:a16="http://schemas.microsoft.com/office/drawing/2014/main" id="{BB589B51-9137-4CFA-AE00-A62492167A2F}"/>
                  </a:ext>
                </a:extLst>
              </p:cNvPr>
              <p:cNvPicPr/>
              <p:nvPr/>
            </p:nvPicPr>
            <p:blipFill>
              <a:blip r:embed="rId43"/>
              <a:stretch>
                <a:fillRect/>
              </a:stretch>
            </p:blipFill>
            <p:spPr>
              <a:xfrm>
                <a:off x="10941657" y="5988699"/>
                <a:ext cx="61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墨迹 44">
                <a:extLst>
                  <a:ext uri="{FF2B5EF4-FFF2-40B4-BE49-F238E27FC236}">
                    <a16:creationId xmlns:a16="http://schemas.microsoft.com/office/drawing/2014/main" id="{231619EA-4021-4AC3-BE60-F065C3757CA2}"/>
                  </a:ext>
                </a:extLst>
              </p14:cNvPr>
              <p14:cNvContentPartPr/>
              <p14:nvPr/>
            </p14:nvContentPartPr>
            <p14:xfrm>
              <a:off x="10079817" y="6547779"/>
              <a:ext cx="90720" cy="18720"/>
            </p14:xfrm>
          </p:contentPart>
        </mc:Choice>
        <mc:Fallback xmlns="">
          <p:pic>
            <p:nvPicPr>
              <p:cNvPr id="45" name="墨迹 44">
                <a:extLst>
                  <a:ext uri="{FF2B5EF4-FFF2-40B4-BE49-F238E27FC236}">
                    <a16:creationId xmlns:a16="http://schemas.microsoft.com/office/drawing/2014/main" id="{231619EA-4021-4AC3-BE60-F065C3757CA2}"/>
                  </a:ext>
                </a:extLst>
              </p:cNvPr>
              <p:cNvPicPr/>
              <p:nvPr/>
            </p:nvPicPr>
            <p:blipFill>
              <a:blip r:embed="rId45"/>
              <a:stretch>
                <a:fillRect/>
              </a:stretch>
            </p:blipFill>
            <p:spPr>
              <a:xfrm>
                <a:off x="10071177" y="6538779"/>
                <a:ext cx="108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墨迹 45">
                <a:extLst>
                  <a:ext uri="{FF2B5EF4-FFF2-40B4-BE49-F238E27FC236}">
                    <a16:creationId xmlns:a16="http://schemas.microsoft.com/office/drawing/2014/main" id="{EEAAAC8A-2804-47D7-A40F-906E3A95C069}"/>
                  </a:ext>
                </a:extLst>
              </p14:cNvPr>
              <p14:cNvContentPartPr/>
              <p14:nvPr/>
            </p14:nvContentPartPr>
            <p14:xfrm>
              <a:off x="10445937" y="6471819"/>
              <a:ext cx="61920" cy="5040"/>
            </p14:xfrm>
          </p:contentPart>
        </mc:Choice>
        <mc:Fallback xmlns="">
          <p:pic>
            <p:nvPicPr>
              <p:cNvPr id="46" name="墨迹 45">
                <a:extLst>
                  <a:ext uri="{FF2B5EF4-FFF2-40B4-BE49-F238E27FC236}">
                    <a16:creationId xmlns:a16="http://schemas.microsoft.com/office/drawing/2014/main" id="{EEAAAC8A-2804-47D7-A40F-906E3A95C069}"/>
                  </a:ext>
                </a:extLst>
              </p:cNvPr>
              <p:cNvPicPr/>
              <p:nvPr/>
            </p:nvPicPr>
            <p:blipFill>
              <a:blip r:embed="rId47"/>
              <a:stretch>
                <a:fillRect/>
              </a:stretch>
            </p:blipFill>
            <p:spPr>
              <a:xfrm>
                <a:off x="10437297" y="6462819"/>
                <a:ext cx="795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墨迹 46">
                <a:extLst>
                  <a:ext uri="{FF2B5EF4-FFF2-40B4-BE49-F238E27FC236}">
                    <a16:creationId xmlns:a16="http://schemas.microsoft.com/office/drawing/2014/main" id="{A3984252-6FFC-4372-893F-03174B7C4EF8}"/>
                  </a:ext>
                </a:extLst>
              </p14:cNvPr>
              <p14:cNvContentPartPr/>
              <p14:nvPr/>
            </p14:nvContentPartPr>
            <p14:xfrm>
              <a:off x="10738617" y="6421059"/>
              <a:ext cx="48240" cy="5040"/>
            </p14:xfrm>
          </p:contentPart>
        </mc:Choice>
        <mc:Fallback xmlns="">
          <p:pic>
            <p:nvPicPr>
              <p:cNvPr id="47" name="墨迹 46">
                <a:extLst>
                  <a:ext uri="{FF2B5EF4-FFF2-40B4-BE49-F238E27FC236}">
                    <a16:creationId xmlns:a16="http://schemas.microsoft.com/office/drawing/2014/main" id="{A3984252-6FFC-4372-893F-03174B7C4EF8}"/>
                  </a:ext>
                </a:extLst>
              </p:cNvPr>
              <p:cNvPicPr/>
              <p:nvPr/>
            </p:nvPicPr>
            <p:blipFill>
              <a:blip r:embed="rId49"/>
              <a:stretch>
                <a:fillRect/>
              </a:stretch>
            </p:blipFill>
            <p:spPr>
              <a:xfrm>
                <a:off x="10729617" y="6412419"/>
                <a:ext cx="65880" cy="22680"/>
              </a:xfrm>
              <a:prstGeom prst="rect">
                <a:avLst/>
              </a:prstGeom>
            </p:spPr>
          </p:pic>
        </mc:Fallback>
      </mc:AlternateContent>
    </p:spTree>
    <p:extLst>
      <p:ext uri="{BB962C8B-B14F-4D97-AF65-F5344CB8AC3E}">
        <p14:creationId xmlns:p14="http://schemas.microsoft.com/office/powerpoint/2010/main" val="164602205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10:</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、改写本例，用于添加另一个具体工厂和具体产品。</a:t>
            </a:r>
          </a:p>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2</a:t>
            </a:r>
            <a:r>
              <a:rPr lang="zh-CN" altLang="en-US" sz="2000" kern="0" dirty="0">
                <a:solidFill>
                  <a:schemeClr val="bg1"/>
                </a:solidFill>
                <a:latin typeface="微软雅黑" panose="020B0503020204020204" pitchFamily="34" charset="-122"/>
                <a:ea typeface="微软雅黑" panose="020B0503020204020204" pitchFamily="34" charset="-122"/>
              </a:rPr>
              <a:t>、请举例说明其他的工厂模式的应用。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32167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BE20B3E-AC72-4A99-A230-66DB39443C1C}"/>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rPr>
              <a:t>Chapter Seven</a:t>
            </a:r>
            <a:r>
              <a:rPr lang="en-US" altLang="zh-CN" sz="3400" dirty="0"/>
              <a:t> </a:t>
            </a:r>
            <a:r>
              <a:rPr lang="zh-CN" altLang="en-US" sz="3400" dirty="0">
                <a:latin typeface="华文中宋" panose="02010600040101010101" pitchFamily="2" charset="-122"/>
                <a:ea typeface="华文中宋" panose="02010600040101010101" pitchFamily="2" charset="-122"/>
              </a:rPr>
              <a:t>设计模式</a:t>
            </a:r>
          </a:p>
        </p:txBody>
      </p:sp>
      <p:sp>
        <p:nvSpPr>
          <p:cNvPr id="14339" name="Rectangle 3">
            <a:extLst>
              <a:ext uri="{FF2B5EF4-FFF2-40B4-BE49-F238E27FC236}">
                <a16:creationId xmlns:a16="http://schemas.microsoft.com/office/drawing/2014/main" id="{73EB4E70-C39A-4E80-83B6-3B1BAA939C50}"/>
              </a:ext>
            </a:extLst>
          </p:cNvPr>
          <p:cNvSpPr>
            <a:spLocks noGrp="1" noChangeArrowheads="1"/>
          </p:cNvSpPr>
          <p:nvPr>
            <p:ph type="body" sz="half" idx="1"/>
          </p:nvPr>
        </p:nvSpPr>
        <p:spPr>
          <a:xfrm>
            <a:off x="551384" y="1066007"/>
            <a:ext cx="10945216" cy="5434807"/>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设计模式的描述</a:t>
            </a:r>
          </a:p>
          <a:p>
            <a:pPr lvl="2" eaLnBrk="1" hangingPunct="1">
              <a:buFont typeface="Wingdings" panose="05000000000000000000" pitchFamily="2" charset="2"/>
              <a:buChar char="l"/>
            </a:pPr>
            <a:r>
              <a:rPr lang="en-US" altLang="zh-CN" sz="1600" dirty="0">
                <a:solidFill>
                  <a:schemeClr val="tx1"/>
                </a:solidFill>
                <a:ea typeface="华文中宋" panose="02010600040101010101" pitchFamily="2" charset="-122"/>
              </a:rPr>
              <a:t>Patterns capture the static and dynamic structures and collaborations of successful solutions to problems that arise when building applications in a particular domain.</a:t>
            </a:r>
            <a:endParaRPr lang="zh-CN" altLang="en-US" sz="1600" dirty="0">
              <a:solidFill>
                <a:schemeClr val="tx1"/>
              </a:solidFill>
              <a:ea typeface="华文中宋" panose="02010600040101010101" pitchFamily="2" charset="-122"/>
            </a:endParaRPr>
          </a:p>
          <a:p>
            <a:pPr lvl="2" eaLnBrk="1" hangingPunct="1">
              <a:buFont typeface="Wingdings" panose="05000000000000000000" pitchFamily="2" charset="2"/>
              <a:buChar char="l"/>
            </a:pPr>
            <a:r>
              <a:rPr lang="zh-CN" altLang="en-US" sz="1600" dirty="0">
                <a:solidFill>
                  <a:schemeClr val="tx1"/>
                </a:solidFill>
                <a:latin typeface="Arial Black" panose="020B0A04020102020204" pitchFamily="34" charset="0"/>
                <a:ea typeface="华文中宋" panose="02010600040101010101" pitchFamily="2" charset="-122"/>
              </a:rPr>
              <a:t>模式的</a:t>
            </a:r>
            <a:r>
              <a:rPr lang="zh-CN" altLang="en-US" sz="1600" dirty="0">
                <a:solidFill>
                  <a:srgbClr val="C00000"/>
                </a:solidFill>
                <a:latin typeface="Arial Black" panose="020B0A04020102020204" pitchFamily="34" charset="0"/>
                <a:ea typeface="华文中宋" panose="02010600040101010101" pitchFamily="2" charset="-122"/>
              </a:rPr>
              <a:t>基本要素</a:t>
            </a:r>
          </a:p>
        </p:txBody>
      </p:sp>
      <p:pic>
        <p:nvPicPr>
          <p:cNvPr id="14340" name="Picture 6">
            <a:extLst>
              <a:ext uri="{FF2B5EF4-FFF2-40B4-BE49-F238E27FC236}">
                <a16:creationId xmlns:a16="http://schemas.microsoft.com/office/drawing/2014/main" id="{41036D6F-BDF1-4919-978C-A79AE3CEA5E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91544" y="3459892"/>
            <a:ext cx="8320667" cy="3064733"/>
          </a:xfrm>
          <a:noFill/>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DA8B14A2-23EA-4AAA-8780-3332D22FBBB9}"/>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102403" name="Rectangle 3">
            <a:extLst>
              <a:ext uri="{FF2B5EF4-FFF2-40B4-BE49-F238E27FC236}">
                <a16:creationId xmlns:a16="http://schemas.microsoft.com/office/drawing/2014/main" id="{32729984-EBF4-49EA-B5F0-7E52C5FCE68B}"/>
              </a:ext>
            </a:extLst>
          </p:cNvPr>
          <p:cNvSpPr>
            <a:spLocks noGrp="1" noChangeArrowheads="1"/>
          </p:cNvSpPr>
          <p:nvPr>
            <p:ph type="body" idx="1"/>
          </p:nvPr>
        </p:nvSpPr>
        <p:spPr>
          <a:xfrm>
            <a:off x="623392" y="1268760"/>
            <a:ext cx="11232223" cy="5065712"/>
          </a:xfrm>
        </p:spPr>
        <p:txBody>
          <a:bodyPr/>
          <a:lstStyle/>
          <a:p>
            <a:pPr eaLnBrk="1" hangingPunct="1">
              <a:lnSpc>
                <a:spcPct val="100000"/>
              </a:lnSpc>
            </a:pPr>
            <a:r>
              <a:rPr lang="en-US" altLang="zh-CN" dirty="0">
                <a:solidFill>
                  <a:srgbClr val="324A7A"/>
                </a:solidFill>
              </a:rPr>
              <a:t>Prototype</a:t>
            </a:r>
            <a:r>
              <a:rPr lang="zh-CN" altLang="en-US" dirty="0">
                <a:solidFill>
                  <a:srgbClr val="324A7A"/>
                </a:solidFill>
              </a:rPr>
              <a:t>（原型）</a:t>
            </a:r>
          </a:p>
          <a:p>
            <a:pPr lvl="1" eaLnBrk="1" hangingPunct="1">
              <a:lnSpc>
                <a:spcPct val="150000"/>
              </a:lnSpc>
            </a:pPr>
            <a:r>
              <a:rPr lang="en-US" altLang="zh-CN" b="0" dirty="0">
                <a:solidFill>
                  <a:schemeClr val="tx1"/>
                </a:solidFill>
                <a:ea typeface="华文中宋" panose="02010600040101010101" pitchFamily="2" charset="-122"/>
              </a:rPr>
              <a:t>In java :  new  </a:t>
            </a:r>
            <a:r>
              <a:rPr lang="en-US" altLang="zh-CN" b="0" dirty="0" err="1">
                <a:solidFill>
                  <a:schemeClr val="tx1"/>
                </a:solidFill>
                <a:ea typeface="华文中宋" panose="02010600040101010101" pitchFamily="2" charset="-122"/>
              </a:rPr>
              <a:t>OneClass</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如果不是利用类产生对象，而是从一个对象实例产生出另外一个新对象实例，这就是：</a:t>
            </a:r>
          </a:p>
          <a:p>
            <a:pPr lvl="2" eaLnBrk="1" hangingPunct="1">
              <a:lnSpc>
                <a:spcPct val="150000"/>
              </a:lnSpc>
            </a:pPr>
            <a:r>
              <a:rPr lang="en-US" altLang="zh-CN" sz="1800" b="0" dirty="0">
                <a:solidFill>
                  <a:schemeClr val="tx1"/>
                </a:solidFill>
                <a:ea typeface="华文中宋" panose="02010600040101010101" pitchFamily="2" charset="-122"/>
              </a:rPr>
              <a:t>Prototype</a:t>
            </a:r>
          </a:p>
          <a:p>
            <a:pPr lvl="2" eaLnBrk="1" hangingPunct="1">
              <a:lnSpc>
                <a:spcPct val="150000"/>
              </a:lnSpc>
            </a:pPr>
            <a:r>
              <a:rPr lang="en-US" altLang="zh-CN" sz="1800" b="0" dirty="0">
                <a:solidFill>
                  <a:schemeClr val="tx1"/>
                </a:solidFill>
                <a:ea typeface="华文中宋" panose="02010600040101010101" pitchFamily="2" charset="-122"/>
              </a:rPr>
              <a:t>Just AS</a:t>
            </a:r>
            <a:r>
              <a:rPr lang="zh-CN" altLang="en-US" sz="1800" b="0" dirty="0">
                <a:solidFill>
                  <a:schemeClr val="tx1"/>
                </a:solidFill>
                <a:ea typeface="华文中宋" panose="02010600040101010101" pitchFamily="2" charset="-122"/>
              </a:rPr>
              <a:t>： </a:t>
            </a:r>
            <a:r>
              <a:rPr lang="en-US" altLang="zh-CN" sz="1800" b="0" dirty="0">
                <a:solidFill>
                  <a:schemeClr val="tx1"/>
                </a:solidFill>
                <a:ea typeface="华文中宋" panose="02010600040101010101" pitchFamily="2" charset="-122"/>
              </a:rPr>
              <a:t>Buy </a:t>
            </a:r>
            <a:r>
              <a:rPr lang="en-US" altLang="zh-CN" sz="1800" b="0" dirty="0" err="1">
                <a:solidFill>
                  <a:schemeClr val="tx1"/>
                </a:solidFill>
                <a:ea typeface="华文中宋" panose="02010600040101010101" pitchFamily="2" charset="-122"/>
              </a:rPr>
              <a:t>Sth</a:t>
            </a:r>
            <a:r>
              <a:rPr lang="en-US" altLang="zh-CN" sz="1800" b="0" dirty="0">
                <a:solidFill>
                  <a:schemeClr val="tx1"/>
                </a:solidFill>
                <a:ea typeface="华文中宋" panose="02010600040101010101" pitchFamily="2" charset="-122"/>
              </a:rPr>
              <a:t>. Or Eat </a:t>
            </a:r>
            <a:r>
              <a:rPr lang="en-US" altLang="zh-CN" sz="1800" b="0" dirty="0" err="1">
                <a:solidFill>
                  <a:schemeClr val="tx1"/>
                </a:solidFill>
                <a:ea typeface="华文中宋" panose="02010600040101010101" pitchFamily="2" charset="-122"/>
              </a:rPr>
              <a:t>Sth</a:t>
            </a:r>
            <a:r>
              <a:rPr lang="en-US" altLang="zh-CN" sz="1800" b="0" dirty="0">
                <a:solidFill>
                  <a:schemeClr val="tx1"/>
                </a:solidFill>
                <a:ea typeface="华文中宋" panose="02010600040101010101" pitchFamily="2" charset="-122"/>
              </a:rPr>
              <a:t>.……like</a:t>
            </a:r>
            <a:r>
              <a:rPr lang="zh-CN" altLang="en-US" sz="1800" b="0" dirty="0">
                <a:solidFill>
                  <a:schemeClr val="tx1"/>
                </a:solidFill>
                <a:ea typeface="华文中宋" panose="02010600040101010101" pitchFamily="2" charset="-122"/>
              </a:rPr>
              <a:t> （</a:t>
            </a:r>
            <a:r>
              <a:rPr lang="zh-CN" altLang="en-US" sz="1800" b="0" dirty="0">
                <a:solidFill>
                  <a:schemeClr val="tx1"/>
                </a:solidFill>
                <a:highlight>
                  <a:srgbClr val="FFFF00"/>
                </a:highlight>
                <a:ea typeface="华文中宋" panose="02010600040101010101" pitchFamily="2" charset="-122"/>
              </a:rPr>
              <a:t>就那个，恩，那个</a:t>
            </a:r>
            <a:r>
              <a:rPr lang="en-US" altLang="zh-CN" sz="1800" b="0" dirty="0">
                <a:solidFill>
                  <a:schemeClr val="tx1"/>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rPr>
              <a:t>意图：</a:t>
            </a:r>
            <a:r>
              <a:rPr lang="zh-CN" altLang="en-US" b="0" dirty="0">
                <a:solidFill>
                  <a:schemeClr val="tx1"/>
                </a:solidFill>
                <a:ea typeface="华文中宋" panose="02010600040101010101" pitchFamily="2" charset="-122"/>
              </a:rPr>
              <a:t>用原型实例指定要创建对象的种类，且通过拷贝这些原型创建新的对象。</a:t>
            </a:r>
          </a:p>
          <a:p>
            <a:pPr eaLnBrk="1" hangingPunct="1">
              <a:lnSpc>
                <a:spcPct val="150000"/>
              </a:lnSpc>
            </a:pPr>
            <a:r>
              <a:rPr lang="zh-CN" altLang="en-US" dirty="0">
                <a:solidFill>
                  <a:srgbClr val="324A7A"/>
                </a:solidFill>
              </a:rPr>
              <a:t>动机：</a:t>
            </a:r>
            <a:r>
              <a:rPr lang="zh-CN" altLang="en-US" b="0" dirty="0">
                <a:solidFill>
                  <a:schemeClr val="tx1"/>
                </a:solidFill>
                <a:ea typeface="华文中宋" panose="02010600040101010101" pitchFamily="2" charset="-122"/>
              </a:rPr>
              <a:t>通过拷贝原型来创建新的对象，减少类的数目（</a:t>
            </a:r>
            <a:r>
              <a:rPr lang="zh-CN" altLang="en-US" b="0" dirty="0">
                <a:solidFill>
                  <a:schemeClr val="tx1"/>
                </a:solidFill>
                <a:highlight>
                  <a:srgbClr val="FFFF00"/>
                </a:highlight>
                <a:ea typeface="华文中宋" panose="02010600040101010101" pitchFamily="2" charset="-122"/>
              </a:rPr>
              <a:t>不仅仅是这样</a:t>
            </a:r>
            <a:r>
              <a:rPr lang="zh-CN" altLang="en-US" b="0" dirty="0">
                <a:solidFill>
                  <a:schemeClr val="tx1"/>
                </a:solidFill>
                <a:ea typeface="华文中宋" panose="02010600040101010101" pitchFamily="2" charset="-122"/>
              </a:rPr>
              <a:t>）。</a:t>
            </a:r>
          </a:p>
          <a:p>
            <a:pPr marL="1093761" lvl="2" indent="0" eaLnBrk="1" hangingPunct="1">
              <a:buNone/>
            </a:pPr>
            <a:endParaRPr lang="zh-CN" altLang="en-US"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91431-C020-47EA-9486-BAC92B342094}"/>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A3466996-F2E3-46C9-A75C-0E8807A8443D}"/>
              </a:ext>
            </a:extLst>
          </p:cNvPr>
          <p:cNvSpPr>
            <a:spLocks noGrp="1"/>
          </p:cNvSpPr>
          <p:nvPr>
            <p:ph idx="1"/>
          </p:nvPr>
        </p:nvSpPr>
        <p:spPr>
          <a:xfrm>
            <a:off x="623392" y="949625"/>
            <a:ext cx="10972800" cy="5065712"/>
          </a:xfrm>
        </p:spPr>
        <p:txBody>
          <a:bodyPr/>
          <a:lstStyle/>
          <a:p>
            <a:pPr eaLnBrk="1" hangingPunct="1">
              <a:lnSpc>
                <a:spcPct val="150000"/>
              </a:lnSpc>
            </a:pPr>
            <a:r>
              <a:rPr lang="zh-CN" altLang="en-US" dirty="0">
                <a:solidFill>
                  <a:srgbClr val="324A7A"/>
                </a:solidFill>
              </a:rPr>
              <a:t>适用性</a:t>
            </a:r>
          </a:p>
          <a:p>
            <a:pPr lvl="1" eaLnBrk="1" hangingPunct="1">
              <a:lnSpc>
                <a:spcPct val="150000"/>
              </a:lnSpc>
            </a:pPr>
            <a:r>
              <a:rPr lang="zh-CN" altLang="en-US" b="0" dirty="0">
                <a:solidFill>
                  <a:schemeClr val="tx1"/>
                </a:solidFill>
                <a:ea typeface="华文中宋" panose="02010600040101010101" pitchFamily="2" charset="-122"/>
              </a:rPr>
              <a:t>当要实例化的类是在运行时刻指定时</a:t>
            </a:r>
            <a:r>
              <a:rPr lang="zh-CN" altLang="en-US" b="0" dirty="0">
                <a:solidFill>
                  <a:schemeClr val="tx1"/>
                </a:solidFill>
                <a:highlight>
                  <a:srgbClr val="FFFF00"/>
                </a:highlight>
                <a:ea typeface="华文中宋" panose="02010600040101010101" pitchFamily="2" charset="-122"/>
              </a:rPr>
              <a:t>（镜子的作用般）</a:t>
            </a:r>
            <a:r>
              <a:rPr lang="zh-CN" altLang="en-US" b="0" dirty="0">
                <a:solidFill>
                  <a:schemeClr val="tx1"/>
                </a:solidFill>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复制与粘贴：如果每次创建一个对象要花大量时间，原型模式就是较好好的解决方案。很多软件提供的</a:t>
            </a:r>
            <a:r>
              <a:rPr lang="en-US" altLang="zh-CN" b="0" dirty="0">
                <a:solidFill>
                  <a:schemeClr val="tx1"/>
                </a:solidFill>
                <a:ea typeface="华文中宋" panose="02010600040101010101" pitchFamily="2" charset="-122"/>
              </a:rPr>
              <a:t>Ctrl + C</a:t>
            </a:r>
            <a:r>
              <a:rPr lang="zh-CN" altLang="en-US" b="0" dirty="0">
                <a:solidFill>
                  <a:schemeClr val="tx1"/>
                </a:solidFill>
                <a:ea typeface="华文中宋" panose="02010600040101010101" pitchFamily="2" charset="-122"/>
              </a:rPr>
              <a:t>和粘贴</a:t>
            </a:r>
            <a:r>
              <a:rPr lang="en-US" altLang="zh-CN" b="0" dirty="0">
                <a:solidFill>
                  <a:schemeClr val="tx1"/>
                </a:solidFill>
                <a:ea typeface="华文中宋" panose="02010600040101010101" pitchFamily="2" charset="-122"/>
              </a:rPr>
              <a:t>Ctrl + V</a:t>
            </a:r>
            <a:r>
              <a:rPr lang="zh-CN" altLang="en-US" b="0" dirty="0">
                <a:solidFill>
                  <a:schemeClr val="tx1"/>
                </a:solidFill>
                <a:ea typeface="华文中宋" panose="02010600040101010101" pitchFamily="2" charset="-122"/>
              </a:rPr>
              <a:t>的操作就是原型模式的应用之一。复制得到的对象与原型对象是两个类型相同</a:t>
            </a:r>
            <a:r>
              <a:rPr lang="zh-CN" altLang="en-US" b="0" dirty="0">
                <a:solidFill>
                  <a:schemeClr val="tx1"/>
                </a:solidFill>
                <a:highlight>
                  <a:srgbClr val="FFFF00"/>
                </a:highlight>
                <a:ea typeface="华文中宋" panose="02010600040101010101" pitchFamily="2" charset="-122"/>
              </a:rPr>
              <a:t>（内容也相同）</a:t>
            </a:r>
            <a:r>
              <a:rPr lang="zh-CN" altLang="en-US" b="0" dirty="0">
                <a:solidFill>
                  <a:schemeClr val="tx1"/>
                </a:solidFill>
                <a:ea typeface="华文中宋" panose="02010600040101010101" pitchFamily="2" charset="-122"/>
              </a:rPr>
              <a:t>但内存地址</a:t>
            </a:r>
            <a:r>
              <a:rPr lang="zh-CN" altLang="en-US" b="0" dirty="0">
                <a:solidFill>
                  <a:schemeClr val="tx1"/>
                </a:solidFill>
                <a:highlight>
                  <a:srgbClr val="FFFF00"/>
                </a:highlight>
                <a:ea typeface="华文中宋" panose="02010600040101010101" pitchFamily="2" charset="-122"/>
              </a:rPr>
              <a:t>（引用）</a:t>
            </a:r>
            <a:r>
              <a:rPr lang="zh-CN" altLang="en-US" b="0" dirty="0">
                <a:solidFill>
                  <a:schemeClr val="tx1"/>
                </a:solidFill>
                <a:ea typeface="华文中宋" panose="02010600040101010101" pitchFamily="2" charset="-122"/>
              </a:rPr>
              <a:t>不同的对象，通过原型模式可以大大提高对象的创建</a:t>
            </a:r>
            <a:r>
              <a:rPr lang="zh-CN" altLang="en-US" dirty="0">
                <a:solidFill>
                  <a:srgbClr val="C00000"/>
                </a:solidFill>
                <a:ea typeface="华文中宋" panose="02010600040101010101" pitchFamily="2" charset="-122"/>
              </a:rPr>
              <a:t>效率</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但</a:t>
            </a:r>
            <a:r>
              <a:rPr lang="zh-CN" altLang="en-US" b="0" dirty="0">
                <a:solidFill>
                  <a:schemeClr val="tx1"/>
                </a:solidFill>
                <a:highlight>
                  <a:srgbClr val="FFFF00"/>
                </a:highlight>
                <a:ea typeface="华文中宋" panose="02010600040101010101" pitchFamily="2" charset="-122"/>
              </a:rPr>
              <a:t>这个也不是绝对的</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相似对象的复制：很多情况下，复制所得到的对象与原型对象并不是完全相同的，它们的某些属性值存在异</a:t>
            </a:r>
            <a:r>
              <a:rPr lang="en-US" altLang="zh-CN" b="0" dirty="0">
                <a:solidFill>
                  <a:schemeClr val="tx1"/>
                </a:solidFill>
                <a:ea typeface="华文中宋" panose="02010600040101010101" pitchFamily="2" charset="-122"/>
              </a:rPr>
              <a:t>OR</a:t>
            </a:r>
            <a:r>
              <a:rPr lang="zh-CN" altLang="en-US" b="0" dirty="0">
                <a:solidFill>
                  <a:schemeClr val="tx1"/>
                </a:solidFill>
                <a:ea typeface="华文中宋" panose="02010600040101010101" pitchFamily="2" charset="-122"/>
              </a:rPr>
              <a:t>同。通过原型模式获得相同对象后可以再对其属性进行修改，从而获取所需对象。如多个学生对象的信息的区别在于性别、姓名和年龄，而专业、学院、学校等信息可能相同，为简化创建过程，可通过原型模式实现相似对象的复制。 </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rPr>
              <a:t>结构、参与者、代码示例：</a:t>
            </a:r>
            <a:r>
              <a:rPr lang="en-US" altLang="zh-CN" b="0" dirty="0">
                <a:solidFill>
                  <a:schemeClr val="tx1"/>
                </a:solidFill>
                <a:latin typeface="Arial Black" panose="020B0A04020102020204" pitchFamily="34" charset="0"/>
                <a:ea typeface="华文中宋" panose="02010600040101010101" pitchFamily="2" charset="-122"/>
              </a:rPr>
              <a:t>See Example</a:t>
            </a:r>
          </a:p>
          <a:p>
            <a:pPr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Picture 7">
            <a:extLst>
              <a:ext uri="{FF2B5EF4-FFF2-40B4-BE49-F238E27FC236}">
                <a16:creationId xmlns:a16="http://schemas.microsoft.com/office/drawing/2014/main" id="{29B63BF9-BA0C-4002-B27A-32687C245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1552" y="116632"/>
            <a:ext cx="2962064" cy="213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47909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0214512F-CE39-4F0B-B25C-70266388CA11}"/>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en-US" altLang="zh-CN" dirty="0">
              <a:latin typeface="Bauhaus 93" pitchFamily="82" charset="0"/>
              <a:ea typeface="华文中宋" panose="02010600040101010101" pitchFamily="2" charset="-122"/>
            </a:endParaRPr>
          </a:p>
        </p:txBody>
      </p:sp>
      <p:sp>
        <p:nvSpPr>
          <p:cNvPr id="105475" name="Rectangle 3">
            <a:extLst>
              <a:ext uri="{FF2B5EF4-FFF2-40B4-BE49-F238E27FC236}">
                <a16:creationId xmlns:a16="http://schemas.microsoft.com/office/drawing/2014/main" id="{2B1E68E0-30D1-4F59-A3E7-3BB936352C90}"/>
              </a:ext>
            </a:extLst>
          </p:cNvPr>
          <p:cNvSpPr>
            <a:spLocks noGrp="1" noChangeArrowheads="1"/>
          </p:cNvSpPr>
          <p:nvPr>
            <p:ph type="body" idx="1"/>
          </p:nvPr>
        </p:nvSpPr>
        <p:spPr>
          <a:xfrm>
            <a:off x="551385" y="949624"/>
            <a:ext cx="11369116" cy="5503712"/>
          </a:xfrm>
        </p:spPr>
        <p:txBody>
          <a:bodyPr/>
          <a:lstStyle/>
          <a:p>
            <a:pPr algn="l" eaLnBrk="1" hangingPunct="1">
              <a:lnSpc>
                <a:spcPct val="100000"/>
              </a:lnSpc>
            </a:pPr>
            <a:r>
              <a:rPr lang="en-US" altLang="zh-CN" dirty="0">
                <a:solidFill>
                  <a:srgbClr val="324A7A"/>
                </a:solidFill>
                <a:ea typeface="华文中宋" panose="02010600040101010101" pitchFamily="2" charset="-122"/>
              </a:rPr>
              <a:t>protected </a:t>
            </a:r>
            <a:r>
              <a:rPr lang="en-US" altLang="zh-CN" dirty="0">
                <a:solidFill>
                  <a:srgbClr val="324A7A"/>
                </a:solidFill>
                <a:ea typeface="华文中宋" panose="02010600040101010101" pitchFamily="2" charset="-122"/>
                <a:hlinkClick r:id="rId2" action="ppaction://hlinkfile" tooltip="class in java.lang">
                  <a:extLst>
                    <a:ext uri="{A12FA001-AC4F-418D-AE19-62706E023703}">
                      <ahyp:hlinkClr xmlns:ahyp="http://schemas.microsoft.com/office/drawing/2018/hyperlinkcolor" val="tx"/>
                    </a:ext>
                  </a:extLst>
                </a:hlinkClick>
              </a:rPr>
              <a:t>Object</a:t>
            </a:r>
            <a:r>
              <a:rPr lang="en-US" altLang="zh-CN" dirty="0">
                <a:solidFill>
                  <a:srgbClr val="324A7A"/>
                </a:solidFill>
                <a:ea typeface="华文中宋" panose="02010600040101010101" pitchFamily="2" charset="-122"/>
              </a:rPr>
              <a:t> clone() throws </a:t>
            </a:r>
            <a:r>
              <a:rPr lang="en-US" altLang="zh-CN" dirty="0" err="1">
                <a:solidFill>
                  <a:srgbClr val="324A7A"/>
                </a:solidFill>
                <a:ea typeface="华文中宋" panose="02010600040101010101" pitchFamily="2" charset="-122"/>
                <a:hlinkClick r:id="rId3" action="ppaction://hlinkfile" tooltip="class in java.lang">
                  <a:extLst>
                    <a:ext uri="{A12FA001-AC4F-418D-AE19-62706E023703}">
                      <ahyp:hlinkClr xmlns:ahyp="http://schemas.microsoft.com/office/drawing/2018/hyperlinkcolor" val="tx"/>
                    </a:ext>
                  </a:extLst>
                </a:hlinkClick>
              </a:rPr>
              <a:t>CloneNotSupportedException</a:t>
            </a:r>
            <a:r>
              <a:rPr lang="en-US" altLang="zh-CN" dirty="0">
                <a:solidFill>
                  <a:srgbClr val="324A7A"/>
                </a:solidFill>
                <a:ea typeface="华文中宋" panose="02010600040101010101" pitchFamily="2" charset="-122"/>
              </a:rPr>
              <a:t> </a:t>
            </a:r>
          </a:p>
          <a:p>
            <a:pPr lvl="1" algn="l" eaLnBrk="1" hangingPunct="1">
              <a:lnSpc>
                <a:spcPct val="100000"/>
              </a:lnSpc>
            </a:pPr>
            <a:r>
              <a:rPr lang="en-US" altLang="zh-CN" dirty="0">
                <a:solidFill>
                  <a:schemeClr val="tx1"/>
                </a:solidFill>
                <a:ea typeface="华文中宋" panose="02010600040101010101" pitchFamily="2" charset="-122"/>
              </a:rPr>
              <a:t>Creates and returns a copy of this object. The general intent is that, for any object x, the expression: </a:t>
            </a:r>
          </a:p>
          <a:p>
            <a:pPr lvl="2" algn="l" eaLnBrk="1" hangingPunct="1"/>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 != x will be true,</a:t>
            </a:r>
          </a:p>
          <a:p>
            <a:pPr lvl="2" algn="l" eaLnBrk="1" hangingPunct="1"/>
            <a:r>
              <a:rPr lang="en-US" altLang="zh-CN" sz="2000" b="0" dirty="0">
                <a:solidFill>
                  <a:schemeClr val="tx1"/>
                </a:solidFill>
                <a:ea typeface="华文中宋" panose="02010600040101010101" pitchFamily="2" charset="-122"/>
              </a:rPr>
              <a:t>and that the expression: </a:t>
            </a:r>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a:t>
            </a:r>
            <a:r>
              <a:rPr lang="en-US" altLang="zh-CN" sz="2000" b="0" dirty="0" err="1">
                <a:solidFill>
                  <a:schemeClr val="tx1"/>
                </a:solidFill>
                <a:ea typeface="华文中宋" panose="02010600040101010101" pitchFamily="2" charset="-122"/>
              </a:rPr>
              <a:t>getClass</a:t>
            </a:r>
            <a:r>
              <a:rPr lang="en-US" altLang="zh-CN" sz="2000" b="0" dirty="0">
                <a:solidFill>
                  <a:schemeClr val="tx1"/>
                </a:solidFill>
                <a:ea typeface="华文中宋" panose="02010600040101010101" pitchFamily="2" charset="-122"/>
              </a:rPr>
              <a:t>() == </a:t>
            </a:r>
            <a:r>
              <a:rPr lang="en-US" altLang="zh-CN" sz="2000" b="0" dirty="0" err="1">
                <a:solidFill>
                  <a:schemeClr val="tx1"/>
                </a:solidFill>
                <a:ea typeface="华文中宋" panose="02010600040101010101" pitchFamily="2" charset="-122"/>
              </a:rPr>
              <a:t>x.getClass</a:t>
            </a:r>
            <a:r>
              <a:rPr lang="en-US" altLang="zh-CN" sz="2000" b="0" dirty="0">
                <a:solidFill>
                  <a:schemeClr val="tx1"/>
                </a:solidFill>
                <a:ea typeface="华文中宋" panose="02010600040101010101" pitchFamily="2" charset="-122"/>
              </a:rPr>
              <a:t>() will be true</a:t>
            </a:r>
          </a:p>
          <a:p>
            <a:pPr lvl="2" algn="l" eaLnBrk="1" hangingPunct="1"/>
            <a:r>
              <a:rPr lang="en-US" altLang="zh-CN" sz="2000" b="0" dirty="0">
                <a:solidFill>
                  <a:schemeClr val="tx1"/>
                </a:solidFill>
                <a:ea typeface="华文中宋" panose="02010600040101010101" pitchFamily="2" charset="-122"/>
              </a:rPr>
              <a:t>While it is typically the case that: </a:t>
            </a:r>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().equals(x) will be true</a:t>
            </a:r>
          </a:p>
          <a:p>
            <a:pPr algn="l" eaLnBrk="1" hangingPunct="1">
              <a:lnSpc>
                <a:spcPct val="150000"/>
              </a:lnSpc>
            </a:pPr>
            <a:r>
              <a:rPr lang="en-US" altLang="zh-CN" dirty="0">
                <a:solidFill>
                  <a:srgbClr val="324A7A"/>
                </a:solidFill>
                <a:ea typeface="华文中宋" panose="02010600040101010101" pitchFamily="2" charset="-122"/>
              </a:rPr>
              <a:t>clone</a:t>
            </a:r>
            <a:r>
              <a:rPr lang="zh-CN" altLang="en-US" dirty="0">
                <a:solidFill>
                  <a:srgbClr val="324A7A"/>
                </a:solidFill>
                <a:ea typeface="华文中宋" panose="02010600040101010101" pitchFamily="2" charset="-122"/>
              </a:rPr>
              <a:t>方法由</a:t>
            </a:r>
            <a:r>
              <a:rPr lang="en-US" altLang="zh-CN" dirty="0">
                <a:solidFill>
                  <a:srgbClr val="324A7A"/>
                </a:solidFill>
                <a:ea typeface="华文中宋" panose="02010600040101010101" pitchFamily="2" charset="-122"/>
              </a:rPr>
              <a:t>Object</a:t>
            </a:r>
            <a:r>
              <a:rPr lang="zh-CN" altLang="en-US" dirty="0">
                <a:solidFill>
                  <a:srgbClr val="324A7A"/>
                </a:solidFill>
                <a:ea typeface="华文中宋" panose="02010600040101010101" pitchFamily="2" charset="-122"/>
              </a:rPr>
              <a:t>定义</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在原型模式结构中定义了一个抽象原型类，所有的</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类都继承自</a:t>
            </a:r>
            <a:r>
              <a:rPr lang="en-US" altLang="zh-CN" b="0" dirty="0" err="1">
                <a:solidFill>
                  <a:schemeClr val="tx1"/>
                </a:solidFill>
                <a:latin typeface="华文中宋" panose="02010600040101010101" pitchFamily="2" charset="-122"/>
                <a:ea typeface="华文中宋" panose="02010600040101010101" pitchFamily="2" charset="-122"/>
              </a:rPr>
              <a:t>java.lang.Object</a:t>
            </a:r>
            <a:r>
              <a:rPr lang="zh-CN" altLang="en-US" b="0" dirty="0">
                <a:solidFill>
                  <a:schemeClr val="tx1"/>
                </a:solidFill>
                <a:latin typeface="华文中宋" panose="02010600040101010101" pitchFamily="2" charset="-122"/>
                <a:ea typeface="华文中宋" panose="02010600040101010101" pitchFamily="2" charset="-122"/>
              </a:rPr>
              <a:t>，而</a:t>
            </a:r>
            <a:r>
              <a:rPr lang="en-US" altLang="zh-CN" b="0" dirty="0">
                <a:solidFill>
                  <a:schemeClr val="tx1"/>
                </a:solidFill>
                <a:latin typeface="华文中宋" panose="02010600040101010101" pitchFamily="2" charset="-122"/>
                <a:ea typeface="华文中宋" panose="02010600040101010101" pitchFamily="2" charset="-122"/>
              </a:rPr>
              <a:t>Object</a:t>
            </a:r>
            <a:r>
              <a:rPr lang="zh-CN" altLang="en-US" b="0" dirty="0">
                <a:solidFill>
                  <a:schemeClr val="tx1"/>
                </a:solidFill>
                <a:latin typeface="华文中宋" panose="02010600040101010101" pitchFamily="2" charset="-122"/>
                <a:ea typeface="华文中宋" panose="02010600040101010101" pitchFamily="2" charset="-122"/>
              </a:rPr>
              <a:t>类提供一个</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方法，可以将一个</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对象复制一份。在</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中可以直接使用</a:t>
            </a:r>
            <a:r>
              <a:rPr lang="en-US" altLang="zh-CN" b="0" dirty="0">
                <a:solidFill>
                  <a:schemeClr val="tx1"/>
                </a:solidFill>
                <a:latin typeface="华文中宋" panose="02010600040101010101" pitchFamily="2" charset="-122"/>
                <a:ea typeface="华文中宋" panose="02010600040101010101" pitchFamily="2" charset="-122"/>
              </a:rPr>
              <a:t>Object</a:t>
            </a:r>
            <a:r>
              <a:rPr lang="zh-CN" altLang="en-US" b="0" dirty="0">
                <a:solidFill>
                  <a:schemeClr val="tx1"/>
                </a:solidFill>
                <a:latin typeface="华文中宋" panose="02010600040101010101" pitchFamily="2" charset="-122"/>
                <a:ea typeface="华文中宋" panose="02010600040101010101" pitchFamily="2" charset="-122"/>
              </a:rPr>
              <a:t>提供的</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方法来实现对象的克隆。</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但，能够实现克隆的</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类必须实现一个接口</a:t>
            </a:r>
            <a:r>
              <a:rPr lang="en-US" altLang="zh-CN" b="0" dirty="0">
                <a:solidFill>
                  <a:schemeClr val="tx1"/>
                </a:solidFill>
                <a:latin typeface="华文中宋" panose="02010600040101010101" pitchFamily="2" charset="-122"/>
                <a:ea typeface="华文中宋" panose="02010600040101010101" pitchFamily="2" charset="-122"/>
              </a:rPr>
              <a:t>Cloneable</a:t>
            </a:r>
            <a:r>
              <a:rPr lang="zh-CN" altLang="en-US" b="0" dirty="0">
                <a:solidFill>
                  <a:schemeClr val="tx1"/>
                </a:solidFill>
                <a:latin typeface="华文中宋" panose="02010600040101010101" pitchFamily="2" charset="-122"/>
                <a:ea typeface="华文中宋" panose="02010600040101010101" pitchFamily="2" charset="-122"/>
              </a:rPr>
              <a:t>，表示这个</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类支持复制。如果一个类没有实现这个接口但是调用了</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编译器将抛出一个</a:t>
            </a:r>
            <a:r>
              <a:rPr lang="en-US" altLang="zh-CN" b="0" dirty="0" err="1">
                <a:solidFill>
                  <a:schemeClr val="tx1"/>
                </a:solidFill>
                <a:latin typeface="华文中宋" panose="02010600040101010101" pitchFamily="2" charset="-122"/>
                <a:ea typeface="华文中宋" panose="02010600040101010101" pitchFamily="2" charset="-122"/>
              </a:rPr>
              <a:t>CloneNotSupportedException</a:t>
            </a:r>
            <a:r>
              <a:rPr lang="zh-CN" altLang="en-US" b="0" dirty="0">
                <a:solidFill>
                  <a:schemeClr val="tx1"/>
                </a:solidFill>
                <a:latin typeface="华文中宋" panose="02010600040101010101" pitchFamily="2" charset="-122"/>
                <a:ea typeface="华文中宋" panose="02010600040101010101" pitchFamily="2" charset="-122"/>
              </a:rPr>
              <a:t>异常。 </a:t>
            </a:r>
            <a:endParaRPr lang="zh-CN" altLang="en-US" sz="2800" b="0" dirty="0">
              <a:solidFill>
                <a:schemeClr val="tx1"/>
              </a:solidFill>
              <a:latin typeface="华文中宋" panose="02010600040101010101" pitchFamily="2" charset="-122"/>
              <a:ea typeface="华文中宋" panose="02010600040101010101" pitchFamily="2" charset="-122"/>
            </a:endParaRPr>
          </a:p>
          <a:p>
            <a:pPr algn="l" eaLnBrk="1" hangingPunct="1">
              <a:lnSpc>
                <a:spcPct val="150000"/>
              </a:lnSpc>
            </a:pPr>
            <a:endParaRPr lang="en-US" altLang="zh-CN" dirty="0">
              <a:ea typeface="华文中宋" panose="02010600040101010101" pitchFamily="2" charset="-122"/>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37B00-81FE-4D4A-9EBF-A59C0286196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zh-CN" altLang="en-US" dirty="0"/>
          </a:p>
        </p:txBody>
      </p:sp>
      <p:sp>
        <p:nvSpPr>
          <p:cNvPr id="3" name="内容占位符 2">
            <a:extLst>
              <a:ext uri="{FF2B5EF4-FFF2-40B4-BE49-F238E27FC236}">
                <a16:creationId xmlns:a16="http://schemas.microsoft.com/office/drawing/2014/main" id="{CFB2F320-DB57-4F58-B731-537FBC701F79}"/>
              </a:ext>
            </a:extLst>
          </p:cNvPr>
          <p:cNvSpPr>
            <a:spLocks noGrp="1"/>
          </p:cNvSpPr>
          <p:nvPr>
            <p:ph idx="1"/>
          </p:nvPr>
        </p:nvSpPr>
        <p:spPr>
          <a:xfrm>
            <a:off x="479376" y="896144"/>
            <a:ext cx="10972800" cy="5065712"/>
          </a:xfrm>
        </p:spPr>
        <p:txBody>
          <a:bodyPr/>
          <a:lstStyle/>
          <a:p>
            <a:pPr eaLnBrk="1" hangingPunct="1"/>
            <a:r>
              <a:rPr lang="en-US" altLang="zh-CN" dirty="0">
                <a:solidFill>
                  <a:srgbClr val="324A7A"/>
                </a:solidFill>
                <a:ea typeface="华文中宋" panose="02010600040101010101" pitchFamily="2" charset="-122"/>
              </a:rPr>
              <a:t>Example:</a:t>
            </a:r>
          </a:p>
          <a:p>
            <a:pPr lvl="1" eaLnBrk="1" hangingPunct="1"/>
            <a:r>
              <a:rPr lang="zh-CN" altLang="en-US" sz="1800" dirty="0">
                <a:solidFill>
                  <a:schemeClr val="tx1"/>
                </a:solidFill>
                <a:ea typeface="华文中宋" panose="02010600040101010101" pitchFamily="2" charset="-122"/>
              </a:rPr>
              <a:t>以各种形式输出字符串（加下划线、加边框</a:t>
            </a:r>
            <a:r>
              <a:rPr lang="en-US" altLang="zh-CN" sz="1800" dirty="0">
                <a:solidFill>
                  <a:schemeClr val="tx1"/>
                </a:solidFill>
                <a:ea typeface="华文中宋" panose="02010600040101010101" pitchFamily="2" charset="-122"/>
              </a:rPr>
              <a:t>etc.</a:t>
            </a:r>
            <a:r>
              <a:rPr lang="zh-CN" altLang="en-US" sz="1800" dirty="0">
                <a:solidFill>
                  <a:schemeClr val="tx1"/>
                </a:solidFill>
                <a:ea typeface="华文中宋" panose="02010600040101010101" pitchFamily="2" charset="-122"/>
              </a:rPr>
              <a:t>）</a:t>
            </a:r>
          </a:p>
          <a:p>
            <a:pPr lvl="1" algn="l" eaLnBrk="1" hangingPunct="1">
              <a:lnSpc>
                <a:spcPct val="80000"/>
              </a:lnSpc>
            </a:pPr>
            <a:r>
              <a:rPr lang="en-US" altLang="zh-CN" sz="1800" dirty="0">
                <a:solidFill>
                  <a:schemeClr val="tx1"/>
                </a:solidFill>
                <a:ea typeface="华文中宋" panose="02010600040101010101" pitchFamily="2" charset="-122"/>
              </a:rPr>
              <a:t>Example’s Source</a:t>
            </a:r>
            <a:r>
              <a:rPr lang="zh-CN" altLang="en-US" sz="1800" dirty="0">
                <a:solidFill>
                  <a:schemeClr val="tx1"/>
                </a:solidFill>
                <a:ea typeface="华文中宋" panose="02010600040101010101" pitchFamily="2" charset="-122"/>
              </a:rPr>
              <a:t>：</a:t>
            </a:r>
          </a:p>
          <a:p>
            <a:pPr lvl="2" algn="l" eaLnBrk="1" hangingPunct="1">
              <a:lnSpc>
                <a:spcPct val="80000"/>
              </a:lnSpc>
            </a:pPr>
            <a:r>
              <a:rPr lang="en-US" altLang="zh-CN" sz="1800" dirty="0">
                <a:ea typeface="华文中宋" panose="02010600040101010101" pitchFamily="2" charset="-122"/>
                <a:hlinkClick r:id="rId3" action="ppaction://hlinkfile"/>
              </a:rPr>
              <a:t>Product.java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4" action="ppaction://hlinkfile"/>
              </a:rPr>
              <a:t>Manager.java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5" action="ppaction://hlinkfile"/>
              </a:rPr>
              <a:t>MessageBox.java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6" action="ppaction://hlinkfile"/>
              </a:rPr>
              <a:t>UnderlinePen.java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pic>
        <p:nvPicPr>
          <p:cNvPr id="4" name="Picture 4">
            <a:extLst>
              <a:ext uri="{FF2B5EF4-FFF2-40B4-BE49-F238E27FC236}">
                <a16:creationId xmlns:a16="http://schemas.microsoft.com/office/drawing/2014/main" id="{135C8230-4B91-4345-BD81-86B0E5AF3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925955" y="782707"/>
            <a:ext cx="5234367" cy="2124236"/>
          </a:xfrm>
          <a:prstGeom prst="rect">
            <a:avLst/>
          </a:prstGeom>
          <a:noFill/>
        </p:spPr>
      </p:pic>
      <p:pic>
        <p:nvPicPr>
          <p:cNvPr id="5" name="图片 4">
            <a:extLst>
              <a:ext uri="{FF2B5EF4-FFF2-40B4-BE49-F238E27FC236}">
                <a16:creationId xmlns:a16="http://schemas.microsoft.com/office/drawing/2014/main" id="{35DB15DC-6635-4DF0-BAFE-A6F441469B71}"/>
              </a:ext>
            </a:extLst>
          </p:cNvPr>
          <p:cNvPicPr>
            <a:picLocks noChangeAspect="1"/>
          </p:cNvPicPr>
          <p:nvPr/>
        </p:nvPicPr>
        <p:blipFill>
          <a:blip r:embed="rId9"/>
          <a:stretch>
            <a:fillRect/>
          </a:stretch>
        </p:blipFill>
        <p:spPr>
          <a:xfrm>
            <a:off x="4199623" y="1844824"/>
            <a:ext cx="3219048" cy="1368152"/>
          </a:xfrm>
          <a:prstGeom prst="rect">
            <a:avLst/>
          </a:prstGeom>
        </p:spPr>
      </p:pic>
      <p:pic>
        <p:nvPicPr>
          <p:cNvPr id="6" name="图片 5">
            <a:extLst>
              <a:ext uri="{FF2B5EF4-FFF2-40B4-BE49-F238E27FC236}">
                <a16:creationId xmlns:a16="http://schemas.microsoft.com/office/drawing/2014/main" id="{DDB69C99-9168-4B00-9199-FB5DA7E473E4}"/>
              </a:ext>
            </a:extLst>
          </p:cNvPr>
          <p:cNvPicPr>
            <a:picLocks noChangeAspect="1"/>
          </p:cNvPicPr>
          <p:nvPr/>
        </p:nvPicPr>
        <p:blipFill>
          <a:blip r:embed="rId10"/>
          <a:stretch>
            <a:fillRect/>
          </a:stretch>
        </p:blipFill>
        <p:spPr>
          <a:xfrm>
            <a:off x="4199623" y="3501010"/>
            <a:ext cx="3809524" cy="3096343"/>
          </a:xfrm>
          <a:prstGeom prst="rect">
            <a:avLst/>
          </a:prstGeom>
        </p:spPr>
      </p:pic>
      <p:pic>
        <p:nvPicPr>
          <p:cNvPr id="8" name="图片 7">
            <a:extLst>
              <a:ext uri="{FF2B5EF4-FFF2-40B4-BE49-F238E27FC236}">
                <a16:creationId xmlns:a16="http://schemas.microsoft.com/office/drawing/2014/main" id="{17F117BB-D58A-466B-A794-9EFB27DD4A9D}"/>
              </a:ext>
            </a:extLst>
          </p:cNvPr>
          <p:cNvPicPr>
            <a:picLocks noChangeAspect="1"/>
          </p:cNvPicPr>
          <p:nvPr/>
        </p:nvPicPr>
        <p:blipFill>
          <a:blip r:embed="rId11"/>
          <a:stretch>
            <a:fillRect/>
          </a:stretch>
        </p:blipFill>
        <p:spPr>
          <a:xfrm>
            <a:off x="84853" y="3356993"/>
            <a:ext cx="3895239" cy="3511827"/>
          </a:xfrm>
          <a:prstGeom prst="rect">
            <a:avLst/>
          </a:prstGeom>
        </p:spPr>
      </p:pic>
      <p:pic>
        <p:nvPicPr>
          <p:cNvPr id="9" name="图片 8">
            <a:extLst>
              <a:ext uri="{FF2B5EF4-FFF2-40B4-BE49-F238E27FC236}">
                <a16:creationId xmlns:a16="http://schemas.microsoft.com/office/drawing/2014/main" id="{E1271C96-5F33-4988-AC33-8CED5FD9F4B7}"/>
              </a:ext>
            </a:extLst>
          </p:cNvPr>
          <p:cNvPicPr>
            <a:picLocks noChangeAspect="1"/>
          </p:cNvPicPr>
          <p:nvPr/>
        </p:nvPicPr>
        <p:blipFill>
          <a:blip r:embed="rId12"/>
          <a:stretch>
            <a:fillRect/>
          </a:stretch>
        </p:blipFill>
        <p:spPr>
          <a:xfrm>
            <a:off x="8322893" y="2852936"/>
            <a:ext cx="3523809" cy="3970221"/>
          </a:xfrm>
          <a:prstGeom prst="rect">
            <a:avLst/>
          </a:prstGeom>
        </p:spPr>
      </p:pic>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5E068147-0F39-4060-AEDA-B95E30A19F4E}"/>
                  </a:ext>
                </a:extLst>
              </p14:cNvPr>
              <p14:cNvContentPartPr/>
              <p14:nvPr/>
            </p14:nvContentPartPr>
            <p14:xfrm>
              <a:off x="327417" y="3532059"/>
              <a:ext cx="1230840" cy="57960"/>
            </p14:xfrm>
          </p:contentPart>
        </mc:Choice>
        <mc:Fallback xmlns="">
          <p:pic>
            <p:nvPicPr>
              <p:cNvPr id="10" name="墨迹 9">
                <a:extLst>
                  <a:ext uri="{FF2B5EF4-FFF2-40B4-BE49-F238E27FC236}">
                    <a16:creationId xmlns:a16="http://schemas.microsoft.com/office/drawing/2014/main" id="{5E068147-0F39-4060-AEDA-B95E30A19F4E}"/>
                  </a:ext>
                </a:extLst>
              </p:cNvPr>
              <p:cNvPicPr/>
              <p:nvPr/>
            </p:nvPicPr>
            <p:blipFill>
              <a:blip r:embed="rId14"/>
              <a:stretch>
                <a:fillRect/>
              </a:stretch>
            </p:blipFill>
            <p:spPr>
              <a:xfrm>
                <a:off x="273777" y="3424419"/>
                <a:ext cx="1338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47276FAC-D1F4-4DCB-8C7E-62EFDDF3DCBD}"/>
                  </a:ext>
                </a:extLst>
              </p14:cNvPr>
              <p14:cNvContentPartPr/>
              <p14:nvPr/>
            </p14:nvContentPartPr>
            <p14:xfrm>
              <a:off x="4153137" y="1727019"/>
              <a:ext cx="1750680" cy="500400"/>
            </p14:xfrm>
          </p:contentPart>
        </mc:Choice>
        <mc:Fallback xmlns="">
          <p:pic>
            <p:nvPicPr>
              <p:cNvPr id="11" name="墨迹 10">
                <a:extLst>
                  <a:ext uri="{FF2B5EF4-FFF2-40B4-BE49-F238E27FC236}">
                    <a16:creationId xmlns:a16="http://schemas.microsoft.com/office/drawing/2014/main" id="{47276FAC-D1F4-4DCB-8C7E-62EFDDF3DCBD}"/>
                  </a:ext>
                </a:extLst>
              </p:cNvPr>
              <p:cNvPicPr/>
              <p:nvPr/>
            </p:nvPicPr>
            <p:blipFill>
              <a:blip r:embed="rId16"/>
              <a:stretch>
                <a:fillRect/>
              </a:stretch>
            </p:blipFill>
            <p:spPr>
              <a:xfrm>
                <a:off x="4099497" y="1619019"/>
                <a:ext cx="1858320" cy="71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A890AB93-A1EE-4A68-8EFC-8E4F33D3B565}"/>
                  </a:ext>
                </a:extLst>
              </p14:cNvPr>
              <p14:cNvContentPartPr/>
              <p14:nvPr/>
            </p14:nvContentPartPr>
            <p14:xfrm>
              <a:off x="4232337" y="3209499"/>
              <a:ext cx="1771920" cy="487440"/>
            </p14:xfrm>
          </p:contentPart>
        </mc:Choice>
        <mc:Fallback xmlns="">
          <p:pic>
            <p:nvPicPr>
              <p:cNvPr id="12" name="墨迹 11">
                <a:extLst>
                  <a:ext uri="{FF2B5EF4-FFF2-40B4-BE49-F238E27FC236}">
                    <a16:creationId xmlns:a16="http://schemas.microsoft.com/office/drawing/2014/main" id="{A890AB93-A1EE-4A68-8EFC-8E4F33D3B565}"/>
                  </a:ext>
                </a:extLst>
              </p:cNvPr>
              <p:cNvPicPr/>
              <p:nvPr/>
            </p:nvPicPr>
            <p:blipFill>
              <a:blip r:embed="rId18"/>
              <a:stretch>
                <a:fillRect/>
              </a:stretch>
            </p:blipFill>
            <p:spPr>
              <a:xfrm>
                <a:off x="4178697" y="3101499"/>
                <a:ext cx="187956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D5F23D7B-608B-412D-80EA-57E879060087}"/>
                  </a:ext>
                </a:extLst>
              </p14:cNvPr>
              <p14:cNvContentPartPr/>
              <p14:nvPr/>
            </p14:nvContentPartPr>
            <p14:xfrm>
              <a:off x="8587617" y="2994939"/>
              <a:ext cx="1116000" cy="71280"/>
            </p14:xfrm>
          </p:contentPart>
        </mc:Choice>
        <mc:Fallback xmlns="">
          <p:pic>
            <p:nvPicPr>
              <p:cNvPr id="13" name="墨迹 12">
                <a:extLst>
                  <a:ext uri="{FF2B5EF4-FFF2-40B4-BE49-F238E27FC236}">
                    <a16:creationId xmlns:a16="http://schemas.microsoft.com/office/drawing/2014/main" id="{D5F23D7B-608B-412D-80EA-57E879060087}"/>
                  </a:ext>
                </a:extLst>
              </p:cNvPr>
              <p:cNvPicPr/>
              <p:nvPr/>
            </p:nvPicPr>
            <p:blipFill>
              <a:blip r:embed="rId20"/>
              <a:stretch>
                <a:fillRect/>
              </a:stretch>
            </p:blipFill>
            <p:spPr>
              <a:xfrm>
                <a:off x="8533617" y="2886939"/>
                <a:ext cx="12236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墨迹 15">
                <a:extLst>
                  <a:ext uri="{FF2B5EF4-FFF2-40B4-BE49-F238E27FC236}">
                    <a16:creationId xmlns:a16="http://schemas.microsoft.com/office/drawing/2014/main" id="{811D6B72-A15B-46C1-8EAC-F65DAF95A2A3}"/>
                  </a:ext>
                </a:extLst>
              </p14:cNvPr>
              <p14:cNvContentPartPr/>
              <p14:nvPr/>
            </p14:nvContentPartPr>
            <p14:xfrm>
              <a:off x="5315217" y="4307859"/>
              <a:ext cx="564480" cy="24840"/>
            </p14:xfrm>
          </p:contentPart>
        </mc:Choice>
        <mc:Fallback xmlns="">
          <p:pic>
            <p:nvPicPr>
              <p:cNvPr id="16" name="墨迹 15">
                <a:extLst>
                  <a:ext uri="{FF2B5EF4-FFF2-40B4-BE49-F238E27FC236}">
                    <a16:creationId xmlns:a16="http://schemas.microsoft.com/office/drawing/2014/main" id="{811D6B72-A15B-46C1-8EAC-F65DAF95A2A3}"/>
                  </a:ext>
                </a:extLst>
              </p:cNvPr>
              <p:cNvPicPr/>
              <p:nvPr/>
            </p:nvPicPr>
            <p:blipFill>
              <a:blip r:embed="rId22"/>
              <a:stretch>
                <a:fillRect/>
              </a:stretch>
            </p:blipFill>
            <p:spPr>
              <a:xfrm>
                <a:off x="5306217" y="4298859"/>
                <a:ext cx="582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墨迹 16">
                <a:extLst>
                  <a:ext uri="{FF2B5EF4-FFF2-40B4-BE49-F238E27FC236}">
                    <a16:creationId xmlns:a16="http://schemas.microsoft.com/office/drawing/2014/main" id="{58F5F7AA-234A-4211-BDCA-7F28CC9F66BC}"/>
                  </a:ext>
                </a:extLst>
              </p14:cNvPr>
              <p14:cNvContentPartPr/>
              <p14:nvPr/>
            </p14:nvContentPartPr>
            <p14:xfrm>
              <a:off x="6247257" y="3821139"/>
              <a:ext cx="111600" cy="34560"/>
            </p14:xfrm>
          </p:contentPart>
        </mc:Choice>
        <mc:Fallback xmlns="">
          <p:pic>
            <p:nvPicPr>
              <p:cNvPr id="17" name="墨迹 16">
                <a:extLst>
                  <a:ext uri="{FF2B5EF4-FFF2-40B4-BE49-F238E27FC236}">
                    <a16:creationId xmlns:a16="http://schemas.microsoft.com/office/drawing/2014/main" id="{58F5F7AA-234A-4211-BDCA-7F28CC9F66BC}"/>
                  </a:ext>
                </a:extLst>
              </p:cNvPr>
              <p:cNvPicPr/>
              <p:nvPr/>
            </p:nvPicPr>
            <p:blipFill>
              <a:blip r:embed="rId24"/>
              <a:stretch>
                <a:fillRect/>
              </a:stretch>
            </p:blipFill>
            <p:spPr>
              <a:xfrm>
                <a:off x="6238257" y="3812499"/>
                <a:ext cx="1292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34B53987-F5C1-4BF3-B7A5-1496F1DBFD41}"/>
                  </a:ext>
                </a:extLst>
              </p14:cNvPr>
              <p14:cNvContentPartPr/>
              <p14:nvPr/>
            </p14:nvContentPartPr>
            <p14:xfrm>
              <a:off x="6798417" y="3672099"/>
              <a:ext cx="142200" cy="100800"/>
            </p14:xfrm>
          </p:contentPart>
        </mc:Choice>
        <mc:Fallback xmlns="">
          <p:pic>
            <p:nvPicPr>
              <p:cNvPr id="22" name="墨迹 21">
                <a:extLst>
                  <a:ext uri="{FF2B5EF4-FFF2-40B4-BE49-F238E27FC236}">
                    <a16:creationId xmlns:a16="http://schemas.microsoft.com/office/drawing/2014/main" id="{34B53987-F5C1-4BF3-B7A5-1496F1DBFD41}"/>
                  </a:ext>
                </a:extLst>
              </p:cNvPr>
              <p:cNvPicPr/>
              <p:nvPr/>
            </p:nvPicPr>
            <p:blipFill>
              <a:blip r:embed="rId26"/>
              <a:stretch>
                <a:fillRect/>
              </a:stretch>
            </p:blipFill>
            <p:spPr>
              <a:xfrm>
                <a:off x="6789777" y="3663099"/>
                <a:ext cx="159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墨迹 37">
                <a:extLst>
                  <a:ext uri="{FF2B5EF4-FFF2-40B4-BE49-F238E27FC236}">
                    <a16:creationId xmlns:a16="http://schemas.microsoft.com/office/drawing/2014/main" id="{C9A39BD2-BD16-490E-BB96-50397646DFBF}"/>
                  </a:ext>
                </a:extLst>
              </p14:cNvPr>
              <p14:cNvContentPartPr/>
              <p14:nvPr/>
            </p14:nvContentPartPr>
            <p14:xfrm>
              <a:off x="7137897" y="3653379"/>
              <a:ext cx="598320" cy="471960"/>
            </p14:xfrm>
          </p:contentPart>
        </mc:Choice>
        <mc:Fallback xmlns="">
          <p:pic>
            <p:nvPicPr>
              <p:cNvPr id="38" name="墨迹 37">
                <a:extLst>
                  <a:ext uri="{FF2B5EF4-FFF2-40B4-BE49-F238E27FC236}">
                    <a16:creationId xmlns:a16="http://schemas.microsoft.com/office/drawing/2014/main" id="{C9A39BD2-BD16-490E-BB96-50397646DFBF}"/>
                  </a:ext>
                </a:extLst>
              </p:cNvPr>
              <p:cNvPicPr/>
              <p:nvPr/>
            </p:nvPicPr>
            <p:blipFill>
              <a:blip r:embed="rId28"/>
              <a:stretch>
                <a:fillRect/>
              </a:stretch>
            </p:blipFill>
            <p:spPr>
              <a:xfrm>
                <a:off x="7129257" y="3644739"/>
                <a:ext cx="6159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墨迹 38">
                <a:extLst>
                  <a:ext uri="{FF2B5EF4-FFF2-40B4-BE49-F238E27FC236}">
                    <a16:creationId xmlns:a16="http://schemas.microsoft.com/office/drawing/2014/main" id="{5B8E915A-0659-4C85-98A4-D1D6D4B6DB09}"/>
                  </a:ext>
                </a:extLst>
              </p14:cNvPr>
              <p14:cNvContentPartPr/>
              <p14:nvPr/>
            </p14:nvContentPartPr>
            <p14:xfrm>
              <a:off x="6801657" y="3872259"/>
              <a:ext cx="200880" cy="246600"/>
            </p14:xfrm>
          </p:contentPart>
        </mc:Choice>
        <mc:Fallback xmlns="">
          <p:pic>
            <p:nvPicPr>
              <p:cNvPr id="39" name="墨迹 38">
                <a:extLst>
                  <a:ext uri="{FF2B5EF4-FFF2-40B4-BE49-F238E27FC236}">
                    <a16:creationId xmlns:a16="http://schemas.microsoft.com/office/drawing/2014/main" id="{5B8E915A-0659-4C85-98A4-D1D6D4B6DB09}"/>
                  </a:ext>
                </a:extLst>
              </p:cNvPr>
              <p:cNvPicPr/>
              <p:nvPr/>
            </p:nvPicPr>
            <p:blipFill>
              <a:blip r:embed="rId30"/>
              <a:stretch>
                <a:fillRect/>
              </a:stretch>
            </p:blipFill>
            <p:spPr>
              <a:xfrm>
                <a:off x="6792657" y="3863619"/>
                <a:ext cx="2185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墨迹 39">
                <a:extLst>
                  <a:ext uri="{FF2B5EF4-FFF2-40B4-BE49-F238E27FC236}">
                    <a16:creationId xmlns:a16="http://schemas.microsoft.com/office/drawing/2014/main" id="{736570F6-D228-4252-B46D-AEAA1C0967F1}"/>
                  </a:ext>
                </a:extLst>
              </p14:cNvPr>
              <p14:cNvContentPartPr/>
              <p14:nvPr/>
            </p14:nvContentPartPr>
            <p14:xfrm>
              <a:off x="6577737" y="3902859"/>
              <a:ext cx="121680" cy="203040"/>
            </p14:xfrm>
          </p:contentPart>
        </mc:Choice>
        <mc:Fallback xmlns="">
          <p:pic>
            <p:nvPicPr>
              <p:cNvPr id="40" name="墨迹 39">
                <a:extLst>
                  <a:ext uri="{FF2B5EF4-FFF2-40B4-BE49-F238E27FC236}">
                    <a16:creationId xmlns:a16="http://schemas.microsoft.com/office/drawing/2014/main" id="{736570F6-D228-4252-B46D-AEAA1C0967F1}"/>
                  </a:ext>
                </a:extLst>
              </p:cNvPr>
              <p:cNvPicPr/>
              <p:nvPr/>
            </p:nvPicPr>
            <p:blipFill>
              <a:blip r:embed="rId32"/>
              <a:stretch>
                <a:fillRect/>
              </a:stretch>
            </p:blipFill>
            <p:spPr>
              <a:xfrm>
                <a:off x="6569097" y="3893859"/>
                <a:ext cx="139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墨迹 40">
                <a:extLst>
                  <a:ext uri="{FF2B5EF4-FFF2-40B4-BE49-F238E27FC236}">
                    <a16:creationId xmlns:a16="http://schemas.microsoft.com/office/drawing/2014/main" id="{650C1704-6304-4052-A256-AF3169C00D3B}"/>
                  </a:ext>
                </a:extLst>
              </p14:cNvPr>
              <p14:cNvContentPartPr/>
              <p14:nvPr/>
            </p14:nvContentPartPr>
            <p14:xfrm>
              <a:off x="6153297" y="3893499"/>
              <a:ext cx="331920" cy="437400"/>
            </p14:xfrm>
          </p:contentPart>
        </mc:Choice>
        <mc:Fallback xmlns="">
          <p:pic>
            <p:nvPicPr>
              <p:cNvPr id="41" name="墨迹 40">
                <a:extLst>
                  <a:ext uri="{FF2B5EF4-FFF2-40B4-BE49-F238E27FC236}">
                    <a16:creationId xmlns:a16="http://schemas.microsoft.com/office/drawing/2014/main" id="{650C1704-6304-4052-A256-AF3169C00D3B}"/>
                  </a:ext>
                </a:extLst>
              </p:cNvPr>
              <p:cNvPicPr/>
              <p:nvPr/>
            </p:nvPicPr>
            <p:blipFill>
              <a:blip r:embed="rId34"/>
              <a:stretch>
                <a:fillRect/>
              </a:stretch>
            </p:blipFill>
            <p:spPr>
              <a:xfrm>
                <a:off x="6144657" y="3884859"/>
                <a:ext cx="34956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墨迹 43">
                <a:extLst>
                  <a:ext uri="{FF2B5EF4-FFF2-40B4-BE49-F238E27FC236}">
                    <a16:creationId xmlns:a16="http://schemas.microsoft.com/office/drawing/2014/main" id="{293690DE-A828-44AE-BCB2-CE6CB307EC47}"/>
                  </a:ext>
                </a:extLst>
              </p14:cNvPr>
              <p14:cNvContentPartPr/>
              <p14:nvPr/>
            </p14:nvContentPartPr>
            <p14:xfrm>
              <a:off x="7884537" y="3537819"/>
              <a:ext cx="183600" cy="359640"/>
            </p14:xfrm>
          </p:contentPart>
        </mc:Choice>
        <mc:Fallback xmlns="">
          <p:pic>
            <p:nvPicPr>
              <p:cNvPr id="44" name="墨迹 43">
                <a:extLst>
                  <a:ext uri="{FF2B5EF4-FFF2-40B4-BE49-F238E27FC236}">
                    <a16:creationId xmlns:a16="http://schemas.microsoft.com/office/drawing/2014/main" id="{293690DE-A828-44AE-BCB2-CE6CB307EC47}"/>
                  </a:ext>
                </a:extLst>
              </p:cNvPr>
              <p:cNvPicPr/>
              <p:nvPr/>
            </p:nvPicPr>
            <p:blipFill>
              <a:blip r:embed="rId36"/>
              <a:stretch>
                <a:fillRect/>
              </a:stretch>
            </p:blipFill>
            <p:spPr>
              <a:xfrm>
                <a:off x="7875897" y="3529179"/>
                <a:ext cx="201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墨迹 44">
                <a:extLst>
                  <a:ext uri="{FF2B5EF4-FFF2-40B4-BE49-F238E27FC236}">
                    <a16:creationId xmlns:a16="http://schemas.microsoft.com/office/drawing/2014/main" id="{A7171D14-7E95-4924-9EA0-BDA78718CF9B}"/>
                  </a:ext>
                </a:extLst>
              </p14:cNvPr>
              <p14:cNvContentPartPr/>
              <p14:nvPr/>
            </p14:nvContentPartPr>
            <p14:xfrm>
              <a:off x="7990377" y="4070259"/>
              <a:ext cx="12600" cy="7920"/>
            </p14:xfrm>
          </p:contentPart>
        </mc:Choice>
        <mc:Fallback xmlns="">
          <p:pic>
            <p:nvPicPr>
              <p:cNvPr id="45" name="墨迹 44">
                <a:extLst>
                  <a:ext uri="{FF2B5EF4-FFF2-40B4-BE49-F238E27FC236}">
                    <a16:creationId xmlns:a16="http://schemas.microsoft.com/office/drawing/2014/main" id="{A7171D14-7E95-4924-9EA0-BDA78718CF9B}"/>
                  </a:ext>
                </a:extLst>
              </p:cNvPr>
              <p:cNvPicPr/>
              <p:nvPr/>
            </p:nvPicPr>
            <p:blipFill>
              <a:blip r:embed="rId38"/>
              <a:stretch>
                <a:fillRect/>
              </a:stretch>
            </p:blipFill>
            <p:spPr>
              <a:xfrm>
                <a:off x="7981737" y="4061619"/>
                <a:ext cx="30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墨迹 45">
                <a:extLst>
                  <a:ext uri="{FF2B5EF4-FFF2-40B4-BE49-F238E27FC236}">
                    <a16:creationId xmlns:a16="http://schemas.microsoft.com/office/drawing/2014/main" id="{CEFA0435-C497-49FF-AF46-FDDD55E0A459}"/>
                  </a:ext>
                </a:extLst>
              </p14:cNvPr>
              <p14:cNvContentPartPr/>
              <p14:nvPr/>
            </p14:nvContentPartPr>
            <p14:xfrm>
              <a:off x="700737" y="5066379"/>
              <a:ext cx="2414520" cy="557280"/>
            </p14:xfrm>
          </p:contentPart>
        </mc:Choice>
        <mc:Fallback xmlns="">
          <p:pic>
            <p:nvPicPr>
              <p:cNvPr id="46" name="墨迹 45">
                <a:extLst>
                  <a:ext uri="{FF2B5EF4-FFF2-40B4-BE49-F238E27FC236}">
                    <a16:creationId xmlns:a16="http://schemas.microsoft.com/office/drawing/2014/main" id="{CEFA0435-C497-49FF-AF46-FDDD55E0A459}"/>
                  </a:ext>
                </a:extLst>
              </p:cNvPr>
              <p:cNvPicPr/>
              <p:nvPr/>
            </p:nvPicPr>
            <p:blipFill>
              <a:blip r:embed="rId40"/>
              <a:stretch>
                <a:fillRect/>
              </a:stretch>
            </p:blipFill>
            <p:spPr>
              <a:xfrm>
                <a:off x="691737" y="5057739"/>
                <a:ext cx="24321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墨迹 46">
                <a:extLst>
                  <a:ext uri="{FF2B5EF4-FFF2-40B4-BE49-F238E27FC236}">
                    <a16:creationId xmlns:a16="http://schemas.microsoft.com/office/drawing/2014/main" id="{EA862B8D-A895-4D5D-84C2-CD40C77899C8}"/>
                  </a:ext>
                </a:extLst>
              </p14:cNvPr>
              <p14:cNvContentPartPr/>
              <p14:nvPr/>
            </p14:nvContentPartPr>
            <p14:xfrm>
              <a:off x="3253137" y="5248899"/>
              <a:ext cx="101880" cy="152280"/>
            </p14:xfrm>
          </p:contentPart>
        </mc:Choice>
        <mc:Fallback xmlns="">
          <p:pic>
            <p:nvPicPr>
              <p:cNvPr id="47" name="墨迹 46">
                <a:extLst>
                  <a:ext uri="{FF2B5EF4-FFF2-40B4-BE49-F238E27FC236}">
                    <a16:creationId xmlns:a16="http://schemas.microsoft.com/office/drawing/2014/main" id="{EA862B8D-A895-4D5D-84C2-CD40C77899C8}"/>
                  </a:ext>
                </a:extLst>
              </p:cNvPr>
              <p:cNvPicPr/>
              <p:nvPr/>
            </p:nvPicPr>
            <p:blipFill>
              <a:blip r:embed="rId42"/>
              <a:stretch>
                <a:fillRect/>
              </a:stretch>
            </p:blipFill>
            <p:spPr>
              <a:xfrm>
                <a:off x="3244497" y="5239899"/>
                <a:ext cx="119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墨迹 47">
                <a:extLst>
                  <a:ext uri="{FF2B5EF4-FFF2-40B4-BE49-F238E27FC236}">
                    <a16:creationId xmlns:a16="http://schemas.microsoft.com/office/drawing/2014/main" id="{D8ABD9E5-D45D-4B1B-BD7D-337D04D7761D}"/>
                  </a:ext>
                </a:extLst>
              </p14:cNvPr>
              <p14:cNvContentPartPr/>
              <p14:nvPr/>
            </p14:nvContentPartPr>
            <p14:xfrm>
              <a:off x="3359337" y="5509179"/>
              <a:ext cx="14040" cy="15480"/>
            </p14:xfrm>
          </p:contentPart>
        </mc:Choice>
        <mc:Fallback xmlns="">
          <p:pic>
            <p:nvPicPr>
              <p:cNvPr id="48" name="墨迹 47">
                <a:extLst>
                  <a:ext uri="{FF2B5EF4-FFF2-40B4-BE49-F238E27FC236}">
                    <a16:creationId xmlns:a16="http://schemas.microsoft.com/office/drawing/2014/main" id="{D8ABD9E5-D45D-4B1B-BD7D-337D04D7761D}"/>
                  </a:ext>
                </a:extLst>
              </p:cNvPr>
              <p:cNvPicPr/>
              <p:nvPr/>
            </p:nvPicPr>
            <p:blipFill>
              <a:blip r:embed="rId44"/>
              <a:stretch>
                <a:fillRect/>
              </a:stretch>
            </p:blipFill>
            <p:spPr>
              <a:xfrm>
                <a:off x="3350337" y="5500179"/>
                <a:ext cx="31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 name="墨迹 49">
                <a:extLst>
                  <a:ext uri="{FF2B5EF4-FFF2-40B4-BE49-F238E27FC236}">
                    <a16:creationId xmlns:a16="http://schemas.microsoft.com/office/drawing/2014/main" id="{54731221-6DE2-41BD-80FA-4978D1BB84CA}"/>
                  </a:ext>
                </a:extLst>
              </p14:cNvPr>
              <p14:cNvContentPartPr/>
              <p14:nvPr/>
            </p14:nvContentPartPr>
            <p14:xfrm>
              <a:off x="3590097" y="5472099"/>
              <a:ext cx="12600" cy="9720"/>
            </p14:xfrm>
          </p:contentPart>
        </mc:Choice>
        <mc:Fallback xmlns="">
          <p:pic>
            <p:nvPicPr>
              <p:cNvPr id="50" name="墨迹 49">
                <a:extLst>
                  <a:ext uri="{FF2B5EF4-FFF2-40B4-BE49-F238E27FC236}">
                    <a16:creationId xmlns:a16="http://schemas.microsoft.com/office/drawing/2014/main" id="{54731221-6DE2-41BD-80FA-4978D1BB84CA}"/>
                  </a:ext>
                </a:extLst>
              </p:cNvPr>
              <p:cNvPicPr/>
              <p:nvPr/>
            </p:nvPicPr>
            <p:blipFill>
              <a:blip r:embed="rId46"/>
              <a:stretch>
                <a:fillRect/>
              </a:stretch>
            </p:blipFill>
            <p:spPr>
              <a:xfrm>
                <a:off x="3581457" y="5463459"/>
                <a:ext cx="30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2" name="墨迹 51">
                <a:extLst>
                  <a:ext uri="{FF2B5EF4-FFF2-40B4-BE49-F238E27FC236}">
                    <a16:creationId xmlns:a16="http://schemas.microsoft.com/office/drawing/2014/main" id="{19C532E8-8850-4001-8250-370B6EA31F2F}"/>
                  </a:ext>
                </a:extLst>
              </p14:cNvPr>
              <p14:cNvContentPartPr/>
              <p14:nvPr/>
            </p14:nvContentPartPr>
            <p14:xfrm>
              <a:off x="3814017" y="5441859"/>
              <a:ext cx="3960" cy="3960"/>
            </p14:xfrm>
          </p:contentPart>
        </mc:Choice>
        <mc:Fallback xmlns="">
          <p:pic>
            <p:nvPicPr>
              <p:cNvPr id="52" name="墨迹 51">
                <a:extLst>
                  <a:ext uri="{FF2B5EF4-FFF2-40B4-BE49-F238E27FC236}">
                    <a16:creationId xmlns:a16="http://schemas.microsoft.com/office/drawing/2014/main" id="{19C532E8-8850-4001-8250-370B6EA31F2F}"/>
                  </a:ext>
                </a:extLst>
              </p:cNvPr>
              <p:cNvPicPr/>
              <p:nvPr/>
            </p:nvPicPr>
            <p:blipFill>
              <a:blip r:embed="rId48"/>
              <a:stretch>
                <a:fillRect/>
              </a:stretch>
            </p:blipFill>
            <p:spPr>
              <a:xfrm>
                <a:off x="3805377" y="5432859"/>
                <a:ext cx="21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3" name="墨迹 52">
                <a:extLst>
                  <a:ext uri="{FF2B5EF4-FFF2-40B4-BE49-F238E27FC236}">
                    <a16:creationId xmlns:a16="http://schemas.microsoft.com/office/drawing/2014/main" id="{C4B041EF-0034-4408-AAF1-B5749C06A5C6}"/>
                  </a:ext>
                </a:extLst>
              </p14:cNvPr>
              <p14:cNvContentPartPr/>
              <p14:nvPr/>
            </p14:nvContentPartPr>
            <p14:xfrm>
              <a:off x="3492897" y="5064579"/>
              <a:ext cx="299880" cy="333720"/>
            </p14:xfrm>
          </p:contentPart>
        </mc:Choice>
        <mc:Fallback xmlns="">
          <p:pic>
            <p:nvPicPr>
              <p:cNvPr id="53" name="墨迹 52">
                <a:extLst>
                  <a:ext uri="{FF2B5EF4-FFF2-40B4-BE49-F238E27FC236}">
                    <a16:creationId xmlns:a16="http://schemas.microsoft.com/office/drawing/2014/main" id="{C4B041EF-0034-4408-AAF1-B5749C06A5C6}"/>
                  </a:ext>
                </a:extLst>
              </p:cNvPr>
              <p:cNvPicPr/>
              <p:nvPr/>
            </p:nvPicPr>
            <p:blipFill>
              <a:blip r:embed="rId50"/>
              <a:stretch>
                <a:fillRect/>
              </a:stretch>
            </p:blipFill>
            <p:spPr>
              <a:xfrm>
                <a:off x="3483897" y="5055939"/>
                <a:ext cx="317520" cy="351360"/>
              </a:xfrm>
              <a:prstGeom prst="rect">
                <a:avLst/>
              </a:prstGeom>
            </p:spPr>
          </p:pic>
        </mc:Fallback>
      </mc:AlternateContent>
    </p:spTree>
    <p:extLst>
      <p:ext uri="{BB962C8B-B14F-4D97-AF65-F5344CB8AC3E}">
        <p14:creationId xmlns:p14="http://schemas.microsoft.com/office/powerpoint/2010/main" val="282506886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37B00-81FE-4D4A-9EBF-A59C0286196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zh-CN" altLang="en-US" dirty="0"/>
          </a:p>
        </p:txBody>
      </p:sp>
      <p:sp>
        <p:nvSpPr>
          <p:cNvPr id="3" name="内容占位符 2">
            <a:extLst>
              <a:ext uri="{FF2B5EF4-FFF2-40B4-BE49-F238E27FC236}">
                <a16:creationId xmlns:a16="http://schemas.microsoft.com/office/drawing/2014/main" id="{CFB2F320-DB57-4F58-B731-537FBC701F79}"/>
              </a:ext>
            </a:extLst>
          </p:cNvPr>
          <p:cNvSpPr>
            <a:spLocks noGrp="1"/>
          </p:cNvSpPr>
          <p:nvPr>
            <p:ph idx="1"/>
          </p:nvPr>
        </p:nvSpPr>
        <p:spPr>
          <a:xfrm>
            <a:off x="191344" y="896144"/>
            <a:ext cx="11260832" cy="5065712"/>
          </a:xfrm>
        </p:spPr>
        <p:txBody>
          <a:bodyPr/>
          <a:lstStyle/>
          <a:p>
            <a:pPr eaLnBrk="1" hangingPunct="1"/>
            <a:r>
              <a:rPr lang="en-US" altLang="zh-CN" dirty="0">
                <a:solidFill>
                  <a:srgbClr val="324A7A"/>
                </a:solidFill>
                <a:ea typeface="华文中宋" panose="02010600040101010101" pitchFamily="2" charset="-122"/>
              </a:rPr>
              <a:t>Example:</a:t>
            </a:r>
          </a:p>
          <a:p>
            <a:pPr lvl="1" eaLnBrk="1" hangingPunct="1"/>
            <a:r>
              <a:rPr lang="zh-CN" altLang="en-US" sz="1800" dirty="0">
                <a:solidFill>
                  <a:schemeClr val="tx1"/>
                </a:solidFill>
                <a:ea typeface="华文中宋" panose="02010600040101010101" pitchFamily="2" charset="-122"/>
              </a:rPr>
              <a:t>以各种形式输出字符串（加下划线、加边框</a:t>
            </a:r>
            <a:r>
              <a:rPr lang="en-US" altLang="zh-CN" sz="1800" dirty="0">
                <a:solidFill>
                  <a:schemeClr val="tx1"/>
                </a:solidFill>
                <a:ea typeface="华文中宋" panose="02010600040101010101" pitchFamily="2" charset="-122"/>
              </a:rPr>
              <a:t>etc.</a:t>
            </a:r>
            <a:r>
              <a:rPr lang="zh-CN" altLang="en-US" sz="1800" dirty="0">
                <a:solidFill>
                  <a:schemeClr val="tx1"/>
                </a:solidFill>
                <a:ea typeface="华文中宋" panose="02010600040101010101" pitchFamily="2" charset="-122"/>
              </a:rPr>
              <a:t>）</a:t>
            </a:r>
          </a:p>
          <a:p>
            <a:pPr lvl="1" algn="l" eaLnBrk="1" hangingPunct="1">
              <a:lnSpc>
                <a:spcPct val="80000"/>
              </a:lnSpc>
            </a:pPr>
            <a:r>
              <a:rPr lang="en-US" altLang="zh-CN" sz="1800" dirty="0">
                <a:solidFill>
                  <a:schemeClr val="tx1"/>
                </a:solidFill>
                <a:ea typeface="华文中宋" panose="02010600040101010101" pitchFamily="2" charset="-122"/>
              </a:rPr>
              <a:t>Example’s Source</a:t>
            </a:r>
            <a:r>
              <a:rPr lang="zh-CN" altLang="en-US" sz="1800" dirty="0">
                <a:solidFill>
                  <a:schemeClr val="tx1"/>
                </a:solidFill>
                <a:ea typeface="华文中宋" panose="02010600040101010101" pitchFamily="2" charset="-122"/>
              </a:rPr>
              <a:t>：</a:t>
            </a:r>
          </a:p>
          <a:p>
            <a:pPr lvl="2" algn="l" eaLnBrk="1" hangingPunct="1">
              <a:lnSpc>
                <a:spcPct val="80000"/>
              </a:lnSpc>
            </a:pPr>
            <a:r>
              <a:rPr lang="en-US" altLang="zh-CN" sz="1800" dirty="0">
                <a:ea typeface="华文中宋" panose="02010600040101010101" pitchFamily="2" charset="-122"/>
                <a:hlinkClick r:id="rId3" action="ppaction://hlinkfile"/>
              </a:rPr>
              <a:t>Product.java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4" action="ppaction://hlinkfile"/>
              </a:rPr>
              <a:t>Manager.java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5" action="ppaction://hlinkfile"/>
              </a:rPr>
              <a:t>MessageBox.java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6" action="ppaction://hlinkfile"/>
              </a:rPr>
              <a:t>UnderlinePen.java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pic>
        <p:nvPicPr>
          <p:cNvPr id="4" name="Picture 4">
            <a:extLst>
              <a:ext uri="{FF2B5EF4-FFF2-40B4-BE49-F238E27FC236}">
                <a16:creationId xmlns:a16="http://schemas.microsoft.com/office/drawing/2014/main" id="{135C8230-4B91-4345-BD81-86B0E5AF3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925955" y="782707"/>
            <a:ext cx="5234367" cy="2124236"/>
          </a:xfrm>
          <a:prstGeom prst="rect">
            <a:avLst/>
          </a:prstGeom>
          <a:noFill/>
        </p:spPr>
      </p:pic>
      <p:pic>
        <p:nvPicPr>
          <p:cNvPr id="7" name="图片 6">
            <a:extLst>
              <a:ext uri="{FF2B5EF4-FFF2-40B4-BE49-F238E27FC236}">
                <a16:creationId xmlns:a16="http://schemas.microsoft.com/office/drawing/2014/main" id="{676160C7-5982-404E-A948-47DCC8C4BAF2}"/>
              </a:ext>
            </a:extLst>
          </p:cNvPr>
          <p:cNvPicPr>
            <a:picLocks noChangeAspect="1"/>
          </p:cNvPicPr>
          <p:nvPr/>
        </p:nvPicPr>
        <p:blipFill>
          <a:blip r:embed="rId9"/>
          <a:stretch>
            <a:fillRect/>
          </a:stretch>
        </p:blipFill>
        <p:spPr>
          <a:xfrm>
            <a:off x="3431705" y="1700808"/>
            <a:ext cx="5341081" cy="5065712"/>
          </a:xfrm>
          <a:prstGeom prst="rect">
            <a:avLst/>
          </a:prstGeom>
        </p:spPr>
      </p:pic>
      <p:pic>
        <p:nvPicPr>
          <p:cNvPr id="10" name="图片 9">
            <a:extLst>
              <a:ext uri="{FF2B5EF4-FFF2-40B4-BE49-F238E27FC236}">
                <a16:creationId xmlns:a16="http://schemas.microsoft.com/office/drawing/2014/main" id="{9D629BC6-86E7-4F9A-A71A-3F6DF57797FF}"/>
              </a:ext>
            </a:extLst>
          </p:cNvPr>
          <p:cNvPicPr>
            <a:picLocks noChangeAspect="1"/>
          </p:cNvPicPr>
          <p:nvPr/>
        </p:nvPicPr>
        <p:blipFill>
          <a:blip r:embed="rId10"/>
          <a:stretch>
            <a:fillRect/>
          </a:stretch>
        </p:blipFill>
        <p:spPr>
          <a:xfrm>
            <a:off x="8314271" y="4149081"/>
            <a:ext cx="3846051" cy="2448271"/>
          </a:xfrm>
          <a:prstGeom prst="rect">
            <a:avLst/>
          </a:prstGeom>
        </p:spPr>
      </p:pic>
    </p:spTree>
    <p:extLst>
      <p:ext uri="{BB962C8B-B14F-4D97-AF65-F5344CB8AC3E}">
        <p14:creationId xmlns:p14="http://schemas.microsoft.com/office/powerpoint/2010/main" val="92069312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6870E64-52EC-4DEF-A690-F391CB1DA170}"/>
              </a:ext>
            </a:extLst>
          </p:cNvPr>
          <p:cNvSpPr>
            <a:spLocks noGrp="1" noChangeArrowheads="1"/>
          </p:cNvSpPr>
          <p:nvPr>
            <p:ph type="title"/>
          </p:nvPr>
        </p:nvSpPr>
        <p:spPr/>
        <p:txBody>
          <a:bodyPr/>
          <a:lstStyle/>
          <a:p>
            <a:pPr eaLnBrk="1" hangingPunct="1"/>
            <a:r>
              <a:rPr lang="en-US" altLang="zh-CN" dirty="0">
                <a:latin typeface="Bauhaus 93" pitchFamily="82" charset="0"/>
              </a:rPr>
              <a:t>Prototype</a:t>
            </a:r>
            <a:endParaRPr lang="zh-CN" altLang="en-US" dirty="0">
              <a:latin typeface="Bauhaus 93" pitchFamily="82" charset="0"/>
            </a:endParaRPr>
          </a:p>
        </p:txBody>
      </p:sp>
      <p:sp>
        <p:nvSpPr>
          <p:cNvPr id="106499" name="Rectangle 3">
            <a:extLst>
              <a:ext uri="{FF2B5EF4-FFF2-40B4-BE49-F238E27FC236}">
                <a16:creationId xmlns:a16="http://schemas.microsoft.com/office/drawing/2014/main" id="{B145F859-F8AF-400C-8655-9A84FDD3EFA3}"/>
              </a:ext>
            </a:extLst>
          </p:cNvPr>
          <p:cNvSpPr>
            <a:spLocks noGrp="1" noChangeArrowheads="1"/>
          </p:cNvSpPr>
          <p:nvPr>
            <p:ph type="body" idx="1"/>
          </p:nvPr>
        </p:nvSpPr>
        <p:spPr>
          <a:xfrm>
            <a:off x="407880" y="1089137"/>
            <a:ext cx="11592776" cy="5687839"/>
          </a:xfrm>
        </p:spPr>
        <p:txBody>
          <a:bodyPr/>
          <a:lstStyle/>
          <a:p>
            <a:pPr eaLnBrk="1" hangingPunct="1"/>
            <a:r>
              <a:rPr lang="zh-CN" altLang="en-US" dirty="0">
                <a:solidFill>
                  <a:srgbClr val="324A7A"/>
                </a:solidFill>
              </a:rPr>
              <a:t>效果</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对客户隐藏了具体的产品类，因此减少了客户需要知道的类名字的数目</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（少即是多）</a:t>
            </a:r>
            <a:r>
              <a:rPr lang="zh-CN" altLang="en-US" dirty="0">
                <a:solidFill>
                  <a:schemeClr val="tx1"/>
                </a:solidFill>
                <a:latin typeface="华文中宋" panose="02010600040101010101" pitchFamily="2" charset="-122"/>
                <a:ea typeface="华文中宋" panose="02010600040101010101" pitchFamily="2" charset="-122"/>
              </a:rPr>
              <a:t>。</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克隆一个原型类似于实例化一个类，原型模式减少了系统所需的</a:t>
            </a:r>
            <a:r>
              <a:rPr lang="en-US" altLang="zh-CN" dirty="0">
                <a:solidFill>
                  <a:schemeClr val="tx1"/>
                </a:solidFill>
                <a:latin typeface="华文中宋" panose="02010600040101010101" pitchFamily="2" charset="-122"/>
                <a:ea typeface="华文中宋" panose="02010600040101010101" pitchFamily="2" charset="-122"/>
              </a:rPr>
              <a:t>new</a:t>
            </a:r>
            <a:r>
              <a:rPr lang="zh-CN" altLang="en-US" dirty="0">
                <a:solidFill>
                  <a:schemeClr val="tx1"/>
                </a:solidFill>
                <a:latin typeface="华文中宋" panose="02010600040101010101" pitchFamily="2" charset="-122"/>
                <a:ea typeface="华文中宋" panose="02010600040101010101" pitchFamily="2" charset="-122"/>
              </a:rPr>
              <a:t>运算。</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中宋" panose="02010600040101010101" pitchFamily="2" charset="-122"/>
                <a:ea typeface="华文中宋" panose="02010600040101010101" pitchFamily="2" charset="-122"/>
              </a:rPr>
              <a:t>运行时刻增加和删除产品，动态配置应用。</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启示：</a:t>
            </a:r>
          </a:p>
          <a:p>
            <a:pPr lvl="2" eaLnBrk="1" hangingPunct="1">
              <a:lnSpc>
                <a:spcPct val="150000"/>
              </a:lnSpc>
            </a:pPr>
            <a:r>
              <a:rPr lang="zh-CN" altLang="en-US" sz="1800" dirty="0">
                <a:solidFill>
                  <a:schemeClr val="tx1"/>
                </a:solidFill>
                <a:latin typeface="Arial Black" panose="020B0A04020102020204" pitchFamily="34" charset="0"/>
                <a:ea typeface="华文中宋" panose="02010600040101010101" pitchFamily="2" charset="-122"/>
              </a:rPr>
              <a:t>在</a:t>
            </a:r>
            <a:r>
              <a:rPr lang="en-US" altLang="zh-CN" sz="1800" dirty="0">
                <a:solidFill>
                  <a:schemeClr val="tx1"/>
                </a:solidFill>
                <a:latin typeface="Arial Black" panose="020B0A04020102020204" pitchFamily="34" charset="0"/>
                <a:ea typeface="华文中宋" panose="02010600040101010101" pitchFamily="2" charset="-122"/>
              </a:rPr>
              <a:t>Product</a:t>
            </a:r>
            <a:r>
              <a:rPr lang="zh-CN" altLang="en-US" sz="1800" dirty="0">
                <a:solidFill>
                  <a:schemeClr val="tx1"/>
                </a:solidFill>
                <a:latin typeface="Arial Black" panose="020B0A04020102020204" pitchFamily="34" charset="0"/>
                <a:ea typeface="华文中宋" panose="02010600040101010101" pitchFamily="2" charset="-122"/>
              </a:rPr>
              <a:t>接口和</a:t>
            </a:r>
            <a:r>
              <a:rPr lang="en-US" altLang="zh-CN" sz="1800" dirty="0">
                <a:solidFill>
                  <a:schemeClr val="tx1"/>
                </a:solidFill>
                <a:latin typeface="Arial Black" panose="020B0A04020102020204" pitchFamily="34" charset="0"/>
                <a:ea typeface="华文中宋" panose="02010600040101010101" pitchFamily="2" charset="-122"/>
              </a:rPr>
              <a:t>Manager</a:t>
            </a:r>
            <a:r>
              <a:rPr lang="zh-CN" altLang="en-US" sz="1800" dirty="0">
                <a:solidFill>
                  <a:schemeClr val="tx1"/>
                </a:solidFill>
                <a:latin typeface="Arial Black" panose="020B0A04020102020204" pitchFamily="34" charset="0"/>
                <a:ea typeface="华文中宋" panose="02010600040101010101" pitchFamily="2" charset="-122"/>
              </a:rPr>
              <a:t>类的源码中没有出现</a:t>
            </a:r>
            <a:r>
              <a:rPr lang="en-US" altLang="zh-CN" sz="1800" dirty="0" err="1">
                <a:solidFill>
                  <a:schemeClr val="tx1"/>
                </a:solidFill>
                <a:latin typeface="Arial Black" panose="020B0A04020102020204" pitchFamily="34" charset="0"/>
                <a:ea typeface="华文中宋" panose="02010600040101010101" pitchFamily="2" charset="-122"/>
              </a:rPr>
              <a:t>MessageBox</a:t>
            </a:r>
            <a:r>
              <a:rPr lang="zh-CN" altLang="en-US" sz="1800" dirty="0">
                <a:solidFill>
                  <a:schemeClr val="tx1"/>
                </a:solidFill>
                <a:latin typeface="Arial Black" panose="020B0A04020102020204" pitchFamily="34" charset="0"/>
                <a:ea typeface="华文中宋" panose="02010600040101010101" pitchFamily="2" charset="-122"/>
              </a:rPr>
              <a:t>类和</a:t>
            </a:r>
            <a:r>
              <a:rPr lang="en-US" altLang="zh-CN" sz="1800" dirty="0" err="1">
                <a:solidFill>
                  <a:schemeClr val="tx1"/>
                </a:solidFill>
                <a:latin typeface="Arial Black" panose="020B0A04020102020204" pitchFamily="34" charset="0"/>
                <a:ea typeface="华文中宋" panose="02010600040101010101" pitchFamily="2" charset="-122"/>
              </a:rPr>
              <a:t>UnderlinePen</a:t>
            </a:r>
            <a:r>
              <a:rPr lang="zh-CN" altLang="en-US" sz="1800" dirty="0">
                <a:solidFill>
                  <a:schemeClr val="tx1"/>
                </a:solidFill>
                <a:latin typeface="Arial Black" panose="020B0A04020102020204" pitchFamily="34" charset="0"/>
                <a:ea typeface="华文中宋" panose="02010600040101010101" pitchFamily="2" charset="-122"/>
              </a:rPr>
              <a:t>类的类名。</a:t>
            </a:r>
          </a:p>
          <a:p>
            <a:pPr lvl="3" eaLnBrk="1" hangingPunct="1">
              <a:lnSpc>
                <a:spcPct val="150000"/>
              </a:lnSpc>
            </a:pPr>
            <a:r>
              <a:rPr lang="en-US" altLang="zh-CN" dirty="0">
                <a:solidFill>
                  <a:srgbClr val="C00000"/>
                </a:solidFill>
                <a:latin typeface="楷体" panose="02010609060101010101" pitchFamily="49" charset="-122"/>
                <a:ea typeface="楷体" panose="02010609060101010101" pitchFamily="49" charset="-122"/>
              </a:rPr>
              <a:t>Means</a:t>
            </a:r>
            <a:r>
              <a:rPr lang="zh-CN" altLang="en-US" dirty="0">
                <a:solidFill>
                  <a:srgbClr val="C00000"/>
                </a:solidFill>
                <a:latin typeface="楷体" panose="02010609060101010101" pitchFamily="49" charset="-122"/>
                <a:ea typeface="楷体" panose="02010609060101010101" pitchFamily="49" charset="-122"/>
              </a:rPr>
              <a:t>：</a:t>
            </a:r>
            <a:r>
              <a:rPr lang="en-US" altLang="zh-CN" dirty="0">
                <a:solidFill>
                  <a:srgbClr val="C00000"/>
                </a:solidFill>
                <a:latin typeface="楷体" panose="02010609060101010101" pitchFamily="49" charset="-122"/>
                <a:ea typeface="楷体" panose="02010609060101010101" pitchFamily="49" charset="-122"/>
              </a:rPr>
              <a:t>Product</a:t>
            </a:r>
            <a:r>
              <a:rPr lang="zh-CN" altLang="en-US" dirty="0">
                <a:solidFill>
                  <a:srgbClr val="C00000"/>
                </a:solidFill>
                <a:latin typeface="楷体" panose="02010609060101010101" pitchFamily="49" charset="-122"/>
                <a:ea typeface="楷体" panose="02010609060101010101" pitchFamily="49" charset="-122"/>
              </a:rPr>
              <a:t>、</a:t>
            </a:r>
            <a:r>
              <a:rPr lang="en-US" altLang="zh-CN" dirty="0">
                <a:solidFill>
                  <a:srgbClr val="C00000"/>
                </a:solidFill>
                <a:latin typeface="楷体" panose="02010609060101010101" pitchFamily="49" charset="-122"/>
                <a:ea typeface="楷体" panose="02010609060101010101" pitchFamily="49" charset="-122"/>
              </a:rPr>
              <a:t>Manager</a:t>
            </a:r>
            <a:r>
              <a:rPr lang="zh-CN" altLang="en-US" dirty="0">
                <a:solidFill>
                  <a:srgbClr val="C00000"/>
                </a:solidFill>
                <a:latin typeface="楷体" panose="02010609060101010101" pitchFamily="49" charset="-122"/>
                <a:ea typeface="楷体" panose="02010609060101010101" pitchFamily="49" charset="-122"/>
              </a:rPr>
              <a:t>可以和其他类单独修改而不相互影响</a:t>
            </a:r>
          </a:p>
          <a:p>
            <a:pPr lvl="2" eaLnBrk="1" hangingPunct="1">
              <a:lnSpc>
                <a:spcPct val="150000"/>
              </a:lnSpc>
            </a:pPr>
            <a:r>
              <a:rPr lang="zh-CN" altLang="en-US" sz="1800" dirty="0">
                <a:solidFill>
                  <a:schemeClr val="tx1"/>
                </a:solidFill>
                <a:latin typeface="Arial Black" panose="020B0A04020102020204" pitchFamily="34" charset="0"/>
                <a:ea typeface="华文中宋" panose="02010600040101010101" pitchFamily="2" charset="-122"/>
              </a:rPr>
              <a:t>为何要蹦出一个</a:t>
            </a:r>
            <a:r>
              <a:rPr lang="en-US" altLang="zh-CN" sz="1800" dirty="0">
                <a:solidFill>
                  <a:schemeClr val="tx1"/>
                </a:solidFill>
                <a:latin typeface="Arial Black" panose="020B0A04020102020204" pitchFamily="34" charset="0"/>
                <a:ea typeface="华文中宋" panose="02010600040101010101" pitchFamily="2" charset="-122"/>
              </a:rPr>
              <a:t>Prototype Pattern ?</a:t>
            </a:r>
          </a:p>
          <a:p>
            <a:pPr lvl="3" eaLnBrk="1" hangingPunct="1">
              <a:lnSpc>
                <a:spcPct val="150000"/>
              </a:lnSpc>
            </a:pPr>
            <a:r>
              <a:rPr lang="zh-CN" altLang="en-US" dirty="0">
                <a:solidFill>
                  <a:srgbClr val="C00000"/>
                </a:solidFill>
                <a:latin typeface="楷体" panose="02010609060101010101" pitchFamily="49" charset="-122"/>
                <a:ea typeface="楷体" panose="02010609060101010101" pitchFamily="49" charset="-122"/>
              </a:rPr>
              <a:t>事先将源代码用到的类名写出来这个操作没有错，但，当我们写下源代码中类名的那刻起，它就无法跟该类分离供你复用了。</a:t>
            </a:r>
            <a:endParaRPr lang="en-US" altLang="zh-CN" dirty="0">
              <a:solidFill>
                <a:srgbClr val="C00000"/>
              </a:solidFill>
              <a:latin typeface="楷体" panose="02010609060101010101" pitchFamily="49" charset="-122"/>
              <a:ea typeface="楷体" panose="02010609060101010101" pitchFamily="49" charset="-122"/>
            </a:endParaRPr>
          </a:p>
          <a:p>
            <a:pPr lvl="3" eaLnBrk="1" hangingPunct="1">
              <a:lnSpc>
                <a:spcPct val="150000"/>
              </a:lnSpc>
            </a:pPr>
            <a:r>
              <a:rPr lang="zh-CN" altLang="en-US" b="1" dirty="0">
                <a:highlight>
                  <a:srgbClr val="FFFF00"/>
                </a:highlight>
                <a:latin typeface="楷体" panose="02010609060101010101" pitchFamily="49" charset="-122"/>
                <a:ea typeface="楷体" panose="02010609060101010101" pitchFamily="49" charset="-122"/>
              </a:rPr>
              <a:t>不一定非得用到类名字去写程序</a:t>
            </a:r>
            <a:r>
              <a:rPr lang="zh-CN" altLang="en-US" b="1" dirty="0">
                <a:latin typeface="楷体" panose="02010609060101010101" pitchFamily="49" charset="-122"/>
                <a:ea typeface="楷体" panose="02010609060101010101" pitchFamily="49" charset="-122"/>
              </a:rPr>
              <a:t>。</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pic>
        <p:nvPicPr>
          <p:cNvPr id="4" name="图片 3">
            <a:extLst>
              <a:ext uri="{FF2B5EF4-FFF2-40B4-BE49-F238E27FC236}">
                <a16:creationId xmlns:a16="http://schemas.microsoft.com/office/drawing/2014/main" id="{E96AA581-BC73-4708-9800-443B36F5814E}"/>
              </a:ext>
            </a:extLst>
          </p:cNvPr>
          <p:cNvPicPr>
            <a:picLocks noChangeAspect="1"/>
          </p:cNvPicPr>
          <p:nvPr/>
        </p:nvPicPr>
        <p:blipFill>
          <a:blip r:embed="rId3"/>
          <a:stretch>
            <a:fillRect/>
          </a:stretch>
        </p:blipFill>
        <p:spPr>
          <a:xfrm>
            <a:off x="4295800" y="188640"/>
            <a:ext cx="3219048" cy="1368152"/>
          </a:xfrm>
          <a:prstGeom prst="rect">
            <a:avLst/>
          </a:prstGeom>
        </p:spPr>
      </p:pic>
      <p:pic>
        <p:nvPicPr>
          <p:cNvPr id="5" name="图片 4">
            <a:extLst>
              <a:ext uri="{FF2B5EF4-FFF2-40B4-BE49-F238E27FC236}">
                <a16:creationId xmlns:a16="http://schemas.microsoft.com/office/drawing/2014/main" id="{CF5A33C1-DEB8-4F82-A366-7233EDC66097}"/>
              </a:ext>
            </a:extLst>
          </p:cNvPr>
          <p:cNvPicPr>
            <a:picLocks noChangeAspect="1"/>
          </p:cNvPicPr>
          <p:nvPr/>
        </p:nvPicPr>
        <p:blipFill>
          <a:blip r:embed="rId4"/>
          <a:stretch>
            <a:fillRect/>
          </a:stretch>
        </p:blipFill>
        <p:spPr>
          <a:xfrm>
            <a:off x="6888088" y="5165312"/>
            <a:ext cx="5300198" cy="1692688"/>
          </a:xfrm>
          <a:prstGeom prst="rect">
            <a:avLst/>
          </a:prstGeom>
        </p:spPr>
      </p:pic>
      <p:cxnSp>
        <p:nvCxnSpPr>
          <p:cNvPr id="6" name="连接符: 曲线 5">
            <a:extLst>
              <a:ext uri="{FF2B5EF4-FFF2-40B4-BE49-F238E27FC236}">
                <a16:creationId xmlns:a16="http://schemas.microsoft.com/office/drawing/2014/main" id="{67617E6F-949A-44BA-B536-A47943839BBF}"/>
              </a:ext>
            </a:extLst>
          </p:cNvPr>
          <p:cNvCxnSpPr>
            <a:cxnSpLocks/>
          </p:cNvCxnSpPr>
          <p:nvPr/>
        </p:nvCxnSpPr>
        <p:spPr bwMode="auto">
          <a:xfrm rot="5400000" flipH="1" flipV="1">
            <a:off x="3287690" y="1844826"/>
            <a:ext cx="2520279" cy="1656183"/>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9" name="连接符: 曲线 8">
            <a:extLst>
              <a:ext uri="{FF2B5EF4-FFF2-40B4-BE49-F238E27FC236}">
                <a16:creationId xmlns:a16="http://schemas.microsoft.com/office/drawing/2014/main" id="{21BB6923-91FD-4D52-851D-8E6C5EEE285C}"/>
              </a:ext>
            </a:extLst>
          </p:cNvPr>
          <p:cNvCxnSpPr>
            <a:cxnSpLocks/>
          </p:cNvCxnSpPr>
          <p:nvPr/>
        </p:nvCxnSpPr>
        <p:spPr bwMode="auto">
          <a:xfrm>
            <a:off x="4799856" y="4143403"/>
            <a:ext cx="2088232" cy="1868253"/>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85265-A1B6-47CB-97BF-71179EB1F1C9}"/>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2E106890-EBB2-4846-B2D1-B8BC4E06C142}"/>
              </a:ext>
            </a:extLst>
          </p:cNvPr>
          <p:cNvSpPr>
            <a:spLocks noGrp="1"/>
          </p:cNvSpPr>
          <p:nvPr>
            <p:ph idx="1"/>
          </p:nvPr>
        </p:nvSpPr>
        <p:spPr>
          <a:xfrm>
            <a:off x="624417" y="980728"/>
            <a:ext cx="10972800" cy="5210523"/>
          </a:xfrm>
        </p:spPr>
        <p:txBody>
          <a:bodyPr/>
          <a:lstStyle/>
          <a:p>
            <a:pPr eaLnBrk="1" hangingPunct="1"/>
            <a:r>
              <a:rPr lang="zh-CN" altLang="en-US" dirty="0">
                <a:solidFill>
                  <a:srgbClr val="324A7A"/>
                </a:solidFill>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当创建新的对象实例较为复杂时，使用原型模式可以简化对象的创建过程，通过一个已有实例可以提高新实例的创建效率。</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因为减少了</a:t>
            </a:r>
            <a:r>
              <a:rPr lang="en-US" altLang="zh-CN" b="0" dirty="0">
                <a:solidFill>
                  <a:schemeClr val="tx1"/>
                </a:solidFill>
                <a:latin typeface="华文中宋" panose="02010600040101010101" pitchFamily="2" charset="-122"/>
                <a:ea typeface="华文中宋" panose="02010600040101010101" pitchFamily="2" charset="-122"/>
              </a:rPr>
              <a:t>New</a:t>
            </a:r>
            <a:r>
              <a:rPr lang="zh-CN" altLang="en-US" b="0" dirty="0">
                <a:solidFill>
                  <a:schemeClr val="tx1"/>
                </a:solidFill>
                <a:latin typeface="华文中宋" panose="02010600040101010101" pitchFamily="2" charset="-122"/>
                <a:ea typeface="华文中宋" panose="02010600040101010101" pitchFamily="2" charset="-122"/>
              </a:rPr>
              <a:t>运算，效率也许会提升。</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但要查找要存储，也许更费事。</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（利和弊要时刻考虑）</a:t>
            </a:r>
            <a:endParaRPr lang="en-US" altLang="zh-CN" b="0" dirty="0">
              <a:solidFill>
                <a:srgbClr val="C00000"/>
              </a:solidFill>
              <a:highlight>
                <a:srgbClr val="FFFF00"/>
              </a:highlight>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可以动态增加或减少产品类。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原型模式提供了简化的创建过程。 </a:t>
            </a:r>
          </a:p>
          <a:p>
            <a:pPr lvl="1" eaLnBrk="1" hangingPunct="1">
              <a:buFont typeface="Arial" panose="020B0604020202020204" pitchFamily="34" charset="0"/>
              <a:buChar char="•"/>
            </a:pPr>
            <a:r>
              <a:rPr lang="zh-CN" altLang="en-US" b="0" dirty="0">
                <a:solidFill>
                  <a:srgbClr val="A61D38"/>
                </a:solidFill>
                <a:latin typeface="华文中宋" panose="02010600040101010101" pitchFamily="2" charset="-122"/>
                <a:ea typeface="华文中宋" panose="02010600040101010101" pitchFamily="2" charset="-122"/>
              </a:rPr>
              <a:t>可以使用深克隆的方式保存对象的状态。</a:t>
            </a:r>
            <a:endParaRPr lang="en-US" altLang="zh-CN" b="0" dirty="0">
              <a:solidFill>
                <a:srgbClr val="A61D38"/>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缺点</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需要为每一个类配备一个克隆方法，而且这个克隆方法需要对类的功能进行通盘考虑，这对全新的类来说不是很难，但对已有的类进行改造时，不一定是件容易的事，必须修改其源代码，违背了“开闭原则”。</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在实现深克隆时需要编写较为复杂的代码。</a:t>
            </a:r>
          </a:p>
          <a:p>
            <a:endParaRPr lang="zh-CN" altLang="en-US" dirty="0"/>
          </a:p>
        </p:txBody>
      </p:sp>
    </p:spTree>
    <p:extLst>
      <p:ext uri="{BB962C8B-B14F-4D97-AF65-F5344CB8AC3E}">
        <p14:creationId xmlns:p14="http://schemas.microsoft.com/office/powerpoint/2010/main" val="2501239263"/>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56B05-D91A-46F9-A1F2-4D9E3D4F9F23}"/>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D867BD87-673B-4EEB-9DF2-076EBF516530}"/>
              </a:ext>
            </a:extLst>
          </p:cNvPr>
          <p:cNvSpPr>
            <a:spLocks noGrp="1"/>
          </p:cNvSpPr>
          <p:nvPr>
            <p:ph idx="1"/>
          </p:nvPr>
        </p:nvSpPr>
        <p:spPr>
          <a:xfrm>
            <a:off x="617984" y="1052736"/>
            <a:ext cx="10972800" cy="5354539"/>
          </a:xfrm>
        </p:spPr>
        <p:txBody>
          <a:bodyPr/>
          <a:lstStyle/>
          <a:p>
            <a:pPr eaLnBrk="1" hangingPunct="1"/>
            <a:r>
              <a:rPr lang="zh-CN" altLang="en-US" dirty="0">
                <a:solidFill>
                  <a:srgbClr val="324A7A"/>
                </a:solidFill>
              </a:rPr>
              <a:t>何时使用原型模式</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创建新对象成本较大，新的对象可以通过原型模式对已有对象进行复制来获得。</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通过复制原型对象得到新实例可能比使用</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运算来创建一个新实例更加方便。</a:t>
            </a:r>
            <a:endParaRPr lang="en-US" altLang="zh-CN" b="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当系统运行过程中，你不知道要实例化那个类的对象的时候。</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rPr>
              <a:t>带原型管理器的原型模式</a:t>
            </a:r>
          </a:p>
          <a:p>
            <a:pPr eaLnBrk="1" hangingPunct="1">
              <a:lnSpc>
                <a:spcPct val="150000"/>
              </a:lnSpc>
              <a:buFont typeface="Arial" panose="020B0604020202020204" pitchFamily="34" charset="0"/>
              <a:buChar char="•"/>
            </a:pPr>
            <a:endParaRPr lang="zh-CN" altLang="en-US" dirty="0"/>
          </a:p>
          <a:p>
            <a:pPr eaLnBrk="1" hangingPunct="1">
              <a:lnSpc>
                <a:spcPct val="150000"/>
              </a:lnSpc>
              <a:buFont typeface="Arial" panose="020B0604020202020204" pitchFamily="34" charset="0"/>
              <a:buChar char="•"/>
            </a:pPr>
            <a:endParaRPr lang="zh-CN" altLang="en-US" b="0" dirty="0">
              <a:solidFill>
                <a:schemeClr val="tx1"/>
              </a:solidFill>
              <a:ea typeface="华文中宋" panose="02010600040101010101" pitchFamily="2" charset="-122"/>
            </a:endParaRPr>
          </a:p>
          <a:p>
            <a:endParaRPr lang="zh-CN" altLang="en-US" dirty="0"/>
          </a:p>
        </p:txBody>
      </p:sp>
      <p:pic>
        <p:nvPicPr>
          <p:cNvPr id="4" name="Picture 5">
            <a:extLst>
              <a:ext uri="{FF2B5EF4-FFF2-40B4-BE49-F238E27FC236}">
                <a16:creationId xmlns:a16="http://schemas.microsoft.com/office/drawing/2014/main" id="{316858E5-BF1A-4517-AE7E-F68EFD356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3728650"/>
            <a:ext cx="9446355" cy="258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72247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11:</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、请举例说明克隆模式的其他应用。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2</a:t>
            </a:r>
            <a:r>
              <a:rPr lang="zh-CN" altLang="en-US" sz="2000" kern="0" dirty="0">
                <a:solidFill>
                  <a:schemeClr val="bg1"/>
                </a:solidFill>
                <a:latin typeface="微软雅黑" panose="020B0503020204020204" pitchFamily="34" charset="-122"/>
                <a:ea typeface="微软雅黑" panose="020B0503020204020204" pitchFamily="34" charset="-122"/>
              </a:rPr>
              <a:t>、试描述浅克隆和深克隆。</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0051400"/>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Factory Method</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636912"/>
            <a:ext cx="11161240" cy="3816424"/>
          </a:xfrm>
        </p:spPr>
        <p:txBody>
          <a:bodyPr/>
          <a:lstStyle/>
          <a:p>
            <a:pPr marL="0" indent="0">
              <a:lnSpc>
                <a:spcPct val="150000"/>
              </a:lnSpc>
              <a:buNone/>
            </a:pPr>
            <a:r>
              <a:rPr lang="zh-CN" altLang="en-US" dirty="0">
                <a:solidFill>
                  <a:schemeClr val="tx1"/>
                </a:solidFill>
              </a:rPr>
              <a:t>应用场景：</a:t>
            </a:r>
            <a:endParaRPr lang="en-US" altLang="zh-CN" b="0" dirty="0">
              <a:solidFill>
                <a:schemeClr val="tx1"/>
              </a:solidFill>
              <a:latin typeface="华文楷体" panose="02010600040101010101" pitchFamily="2" charset="-122"/>
              <a:ea typeface="华文楷体" panose="02010600040101010101" pitchFamily="2" charset="-122"/>
            </a:endParaRP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客户只知道创建产品的工厂名，而不知道具体的产品名。如 </a:t>
            </a:r>
            <a:r>
              <a:rPr lang="en-US" altLang="zh-CN" b="0" dirty="0">
                <a:solidFill>
                  <a:schemeClr val="tx1"/>
                </a:solidFill>
                <a:latin typeface="华文楷体" panose="02010600040101010101" pitchFamily="2" charset="-122"/>
                <a:ea typeface="华文楷体" panose="02010600040101010101" pitchFamily="2" charset="-122"/>
              </a:rPr>
              <a:t>TCL </a:t>
            </a:r>
            <a:r>
              <a:rPr lang="zh-CN" altLang="en-US" b="0" dirty="0">
                <a:solidFill>
                  <a:schemeClr val="tx1"/>
                </a:solidFill>
                <a:latin typeface="华文楷体" panose="02010600040101010101" pitchFamily="2" charset="-122"/>
                <a:ea typeface="华文楷体" panose="02010600040101010101" pitchFamily="2" charset="-122"/>
              </a:rPr>
              <a:t>电视工厂、海信电视工厂等。</a:t>
            </a: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创建对象的任务由多个具体子工厂中的某一个完成，而抽象工厂只提供创建产品的接口。</a:t>
            </a: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客户不关心创建产品的细节，只关心产品的品牌。</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3849FAF1-924A-4C6D-A053-540CD77DE217}"/>
              </a:ext>
            </a:extLst>
          </p:cNvPr>
          <p:cNvPicPr>
            <a:picLocks noChangeAspect="1"/>
          </p:cNvPicPr>
          <p:nvPr/>
        </p:nvPicPr>
        <p:blipFill>
          <a:blip r:embed="rId3"/>
          <a:stretch>
            <a:fillRect/>
          </a:stretch>
        </p:blipFill>
        <p:spPr>
          <a:xfrm>
            <a:off x="696817" y="1875722"/>
            <a:ext cx="11304230" cy="761190"/>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3023367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BC8449F-CD55-4BF2-B831-9856E88E1D2B}"/>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ea typeface="华文中宋" panose="02010600040101010101" pitchFamily="2" charset="-122"/>
              </a:rPr>
              <a:t>Chapter Seven</a:t>
            </a:r>
            <a:r>
              <a:rPr lang="en-US" altLang="zh-CN" sz="3400" dirty="0">
                <a:latin typeface="Arial Black" panose="020B0A04020102020204" pitchFamily="34" charset="0"/>
              </a:rPr>
              <a:t> </a:t>
            </a:r>
            <a:r>
              <a:rPr lang="zh-CN" altLang="en-US" sz="3400" dirty="0">
                <a:latin typeface="Arial Black" panose="020B0A04020102020204" pitchFamily="34" charset="0"/>
                <a:ea typeface="华文中宋" panose="02010600040101010101" pitchFamily="2" charset="-122"/>
              </a:rPr>
              <a:t>设计模式</a:t>
            </a:r>
          </a:p>
        </p:txBody>
      </p:sp>
      <p:sp>
        <p:nvSpPr>
          <p:cNvPr id="15363" name="Rectangle 3">
            <a:extLst>
              <a:ext uri="{FF2B5EF4-FFF2-40B4-BE49-F238E27FC236}">
                <a16:creationId xmlns:a16="http://schemas.microsoft.com/office/drawing/2014/main" id="{D994DBDE-D3CB-4395-845D-130E86E26C7C}"/>
              </a:ext>
            </a:extLst>
          </p:cNvPr>
          <p:cNvSpPr>
            <a:spLocks noGrp="1" noChangeArrowheads="1"/>
          </p:cNvSpPr>
          <p:nvPr>
            <p:ph type="body" sz="half" idx="1"/>
          </p:nvPr>
        </p:nvSpPr>
        <p:spPr>
          <a:xfrm>
            <a:off x="407368" y="1084263"/>
            <a:ext cx="7989888" cy="4114800"/>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设计模式的描述</a:t>
            </a:r>
          </a:p>
          <a:p>
            <a:pPr lvl="2" eaLnBrk="1" hangingPunct="1">
              <a:buFont typeface="Wingdings" panose="05000000000000000000" pitchFamily="2" charset="2"/>
              <a:buChar char="l"/>
            </a:pPr>
            <a:r>
              <a:rPr lang="en-US" altLang="zh-CN" sz="1800" dirty="0">
                <a:solidFill>
                  <a:schemeClr val="tx1"/>
                </a:solidFill>
                <a:latin typeface="华文中宋" panose="02010600040101010101" pitchFamily="2" charset="-122"/>
                <a:ea typeface="华文中宋" panose="02010600040101010101" pitchFamily="2" charset="-122"/>
              </a:rPr>
              <a:t>GOF</a:t>
            </a:r>
            <a:r>
              <a:rPr lang="zh-CN" altLang="en-US" sz="1800" dirty="0">
                <a:solidFill>
                  <a:schemeClr val="tx1"/>
                </a:solidFill>
                <a:latin typeface="华文中宋" panose="02010600040101010101" pitchFamily="2" charset="-122"/>
                <a:ea typeface="华文中宋" panose="02010600040101010101" pitchFamily="2" charset="-122"/>
              </a:rPr>
              <a:t>之模式要素</a:t>
            </a:r>
          </a:p>
          <a:p>
            <a:pPr eaLnBrk="1" hangingPunct="1"/>
            <a:endParaRPr lang="zh-CN" altLang="en-US" sz="1800" dirty="0">
              <a:latin typeface="华文中宋" panose="02010600040101010101" pitchFamily="2" charset="-122"/>
              <a:ea typeface="华文中宋" panose="02010600040101010101" pitchFamily="2" charset="-122"/>
            </a:endParaRPr>
          </a:p>
        </p:txBody>
      </p:sp>
      <p:graphicFrame>
        <p:nvGraphicFramePr>
          <p:cNvPr id="17468" name="Group 60">
            <a:extLst>
              <a:ext uri="{FF2B5EF4-FFF2-40B4-BE49-F238E27FC236}">
                <a16:creationId xmlns:a16="http://schemas.microsoft.com/office/drawing/2014/main" id="{32E20497-2814-436E-B9F3-1D0824FA6B68}"/>
              </a:ext>
            </a:extLst>
          </p:cNvPr>
          <p:cNvGraphicFramePr>
            <a:graphicFrameLocks noGrp="1"/>
          </p:cNvGraphicFramePr>
          <p:nvPr>
            <p:ph sz="half" idx="2"/>
            <p:extLst>
              <p:ext uri="{D42A27DB-BD31-4B8C-83A1-F6EECF244321}">
                <p14:modId xmlns:p14="http://schemas.microsoft.com/office/powerpoint/2010/main" val="2366042263"/>
              </p:ext>
            </p:extLst>
          </p:nvPr>
        </p:nvGraphicFramePr>
        <p:xfrm>
          <a:off x="1631504" y="3212976"/>
          <a:ext cx="9721080" cy="3241230"/>
        </p:xfrm>
        <a:graphic>
          <a:graphicData uri="http://schemas.openxmlformats.org/drawingml/2006/table">
            <a:tbl>
              <a:tblPr/>
              <a:tblGrid>
                <a:gridCol w="2430270">
                  <a:extLst>
                    <a:ext uri="{9D8B030D-6E8A-4147-A177-3AD203B41FA5}">
                      <a16:colId xmlns:a16="http://schemas.microsoft.com/office/drawing/2014/main" val="20000"/>
                    </a:ext>
                  </a:extLst>
                </a:gridCol>
                <a:gridCol w="2430270">
                  <a:extLst>
                    <a:ext uri="{9D8B030D-6E8A-4147-A177-3AD203B41FA5}">
                      <a16:colId xmlns:a16="http://schemas.microsoft.com/office/drawing/2014/main" val="20001"/>
                    </a:ext>
                  </a:extLst>
                </a:gridCol>
                <a:gridCol w="2430270">
                  <a:extLst>
                    <a:ext uri="{9D8B030D-6E8A-4147-A177-3AD203B41FA5}">
                      <a16:colId xmlns:a16="http://schemas.microsoft.com/office/drawing/2014/main" val="20002"/>
                    </a:ext>
                  </a:extLst>
                </a:gridCol>
                <a:gridCol w="2430270">
                  <a:extLst>
                    <a:ext uri="{9D8B030D-6E8A-4147-A177-3AD203B41FA5}">
                      <a16:colId xmlns:a16="http://schemas.microsoft.com/office/drawing/2014/main" val="20003"/>
                    </a:ext>
                  </a:extLst>
                </a:gridCol>
              </a:tblGrid>
              <a:tr h="5151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模式名称和分类</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参与者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类、对象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意图</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cap="none" normalizeH="0" baseline="0">
                          <a:ln>
                            <a:noFill/>
                          </a:ln>
                          <a:solidFill>
                            <a:schemeClr val="tx1"/>
                          </a:solidFill>
                          <a:effectLst/>
                          <a:latin typeface="华文中宋" pitchFamily="2" charset="-122"/>
                          <a:ea typeface="华文中宋" pitchFamily="2" charset="-122"/>
                        </a:rPr>
                        <a:t>做何？原理？问题？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协作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交互关系</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别名</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效果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包括约束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动机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如何用？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代码示例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适用性</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已知应用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1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结构</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相关模式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rPr>
              <a:t> Prototype</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889212"/>
            <a:ext cx="11377264" cy="3564123"/>
          </a:xfrm>
        </p:spPr>
        <p:txBody>
          <a:bodyPr/>
          <a:lstStyle/>
          <a:p>
            <a:pPr marL="0" indent="0">
              <a:lnSpc>
                <a:spcPct val="150000"/>
              </a:lnSpc>
              <a:buNone/>
            </a:pPr>
            <a:r>
              <a:rPr lang="zh-CN" altLang="en-US" dirty="0">
                <a:solidFill>
                  <a:schemeClr val="tx1"/>
                </a:solidFill>
              </a:rPr>
              <a:t>应用场景：</a:t>
            </a:r>
            <a:endParaRPr lang="en-US" altLang="zh-CN" dirty="0">
              <a:solidFill>
                <a:schemeClr val="tx1"/>
              </a:solidFill>
            </a:endParaRPr>
          </a:p>
          <a:p>
            <a:r>
              <a:rPr lang="zh-CN" altLang="en-US" b="0" dirty="0">
                <a:solidFill>
                  <a:schemeClr val="tx1"/>
                </a:solidFill>
                <a:latin typeface="华文楷体" panose="02010600040101010101" pitchFamily="2" charset="-122"/>
                <a:ea typeface="华文楷体" panose="02010600040101010101" pitchFamily="2" charset="-122"/>
              </a:rPr>
              <a:t>对象之间相同或相似，即只是个别的几个属性不同的时候。</a:t>
            </a:r>
          </a:p>
          <a:p>
            <a:r>
              <a:rPr lang="zh-CN" altLang="en-US" b="0" dirty="0">
                <a:solidFill>
                  <a:schemeClr val="tx1"/>
                </a:solidFill>
                <a:latin typeface="华文楷体" panose="02010600040101010101" pitchFamily="2" charset="-122"/>
                <a:ea typeface="华文楷体" panose="02010600040101010101" pitchFamily="2" charset="-122"/>
              </a:rPr>
              <a:t>创建对象成本较大，例如初始化时间长，占用</a:t>
            </a:r>
            <a:r>
              <a:rPr lang="en-US" altLang="zh-CN" b="0" dirty="0">
                <a:solidFill>
                  <a:schemeClr val="tx1"/>
                </a:solidFill>
                <a:latin typeface="华文楷体" panose="02010600040101010101" pitchFamily="2" charset="-122"/>
                <a:ea typeface="华文楷体" panose="02010600040101010101" pitchFamily="2" charset="-122"/>
              </a:rPr>
              <a:t>CPU</a:t>
            </a:r>
            <a:r>
              <a:rPr lang="zh-CN" altLang="en-US" b="0" dirty="0">
                <a:solidFill>
                  <a:schemeClr val="tx1"/>
                </a:solidFill>
                <a:latin typeface="华文楷体" panose="02010600040101010101" pitchFamily="2" charset="-122"/>
                <a:ea typeface="华文楷体" panose="02010600040101010101" pitchFamily="2" charset="-122"/>
              </a:rPr>
              <a:t>太多，或者占用网络资源太多等，需要优化资源。</a:t>
            </a:r>
          </a:p>
          <a:p>
            <a:r>
              <a:rPr lang="zh-CN" altLang="en-US" b="0" dirty="0">
                <a:solidFill>
                  <a:schemeClr val="tx1"/>
                </a:solidFill>
                <a:latin typeface="华文楷体" panose="02010600040101010101" pitchFamily="2" charset="-122"/>
                <a:ea typeface="华文楷体" panose="02010600040101010101" pitchFamily="2" charset="-122"/>
              </a:rPr>
              <a:t>创建一个对象需要繁琐的数据准备或访问权限等，需要提高性能或提高安全性。</a:t>
            </a:r>
          </a:p>
          <a:p>
            <a:r>
              <a:rPr lang="zh-CN" altLang="en-US" b="0" dirty="0">
                <a:solidFill>
                  <a:schemeClr val="tx1"/>
                </a:solidFill>
                <a:latin typeface="华文楷体" panose="02010600040101010101" pitchFamily="2" charset="-122"/>
                <a:ea typeface="华文楷体" panose="02010600040101010101" pitchFamily="2" charset="-122"/>
              </a:rPr>
              <a:t>系统中大量使用该类对象，且各个调用者都需要给它的属性重新赋值。</a:t>
            </a:r>
            <a:endParaRPr lang="en-US" altLang="zh-CN" b="0" dirty="0">
              <a:solidFill>
                <a:schemeClr val="tx1"/>
              </a:solidFill>
              <a:latin typeface="华文楷体" panose="02010600040101010101" pitchFamily="2" charset="-122"/>
              <a:ea typeface="华文楷体" panose="02010600040101010101" pitchFamily="2" charset="-122"/>
            </a:endParaRPr>
          </a:p>
          <a:p>
            <a:r>
              <a:rPr lang="zh-CN" altLang="en-US" b="0" dirty="0">
                <a:solidFill>
                  <a:schemeClr val="tx1"/>
                </a:solidFill>
                <a:latin typeface="华文楷体" panose="02010600040101010101" pitchFamily="2" charset="-122"/>
                <a:ea typeface="华文楷体" panose="02010600040101010101" pitchFamily="2" charset="-122"/>
              </a:rPr>
              <a:t>当不能使用</a:t>
            </a:r>
            <a:r>
              <a:rPr lang="en-US" altLang="zh-CN" b="0" dirty="0">
                <a:solidFill>
                  <a:schemeClr val="tx1"/>
                </a:solidFill>
                <a:latin typeface="华文楷体" panose="02010600040101010101" pitchFamily="2" charset="-122"/>
                <a:ea typeface="华文楷体" panose="02010600040101010101" pitchFamily="2" charset="-122"/>
              </a:rPr>
              <a:t>new</a:t>
            </a:r>
            <a:r>
              <a:rPr lang="zh-CN" altLang="en-US" b="0" dirty="0">
                <a:solidFill>
                  <a:schemeClr val="tx1"/>
                </a:solidFill>
                <a:latin typeface="华文楷体" panose="02010600040101010101" pitchFamily="2" charset="-122"/>
                <a:ea typeface="华文楷体" panose="02010600040101010101" pitchFamily="2" charset="-122"/>
              </a:rPr>
              <a:t>的时候。</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849694"/>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48F99AAF-F77D-489D-9C30-7B41E6FA3F43}"/>
              </a:ext>
            </a:extLst>
          </p:cNvPr>
          <p:cNvPicPr>
            <a:picLocks noChangeAspect="1"/>
          </p:cNvPicPr>
          <p:nvPr/>
        </p:nvPicPr>
        <p:blipFill>
          <a:blip r:embed="rId3"/>
          <a:stretch>
            <a:fillRect/>
          </a:stretch>
        </p:blipFill>
        <p:spPr>
          <a:xfrm>
            <a:off x="698141" y="1922323"/>
            <a:ext cx="11299773" cy="792088"/>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1036190836"/>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CF1C405-4914-459A-827F-E26939D77167}"/>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08547" name="Rectangle 3">
            <a:extLst>
              <a:ext uri="{FF2B5EF4-FFF2-40B4-BE49-F238E27FC236}">
                <a16:creationId xmlns:a16="http://schemas.microsoft.com/office/drawing/2014/main" id="{463EA2D4-BD3E-4915-B5C3-D364A0CAC0F5}"/>
              </a:ext>
            </a:extLst>
          </p:cNvPr>
          <p:cNvSpPr>
            <a:spLocks noGrp="1" noChangeArrowheads="1"/>
          </p:cNvSpPr>
          <p:nvPr>
            <p:ph type="body" idx="1"/>
          </p:nvPr>
        </p:nvSpPr>
        <p:spPr>
          <a:xfrm>
            <a:off x="407368" y="949625"/>
            <a:ext cx="11449272" cy="5647727"/>
          </a:xfrm>
        </p:spPr>
        <p:txBody>
          <a:bodyPr/>
          <a:lstStyle/>
          <a:p>
            <a:pPr eaLnBrk="1" hangingPunct="1">
              <a:lnSpc>
                <a:spcPct val="200000"/>
              </a:lnSpc>
            </a:pPr>
            <a:r>
              <a:rPr lang="en-US" altLang="zh-CN" dirty="0">
                <a:solidFill>
                  <a:srgbClr val="324A7A"/>
                </a:solidFill>
                <a:latin typeface="Arial Black" panose="020B0A04020102020204" pitchFamily="34" charset="0"/>
                <a:ea typeface="华文中宋" panose="02010600040101010101" pitchFamily="2" charset="-122"/>
              </a:rPr>
              <a:t>Builder</a:t>
            </a: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无论是在现实世界中还是在软件系统中，都存在一些复杂的对象，它们拥有多个组成部分</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（如汽车：它包括车轮、方向盘、发送机等各种部件。</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但，对于大多数用户而言，无须知道这些部件的装配细节，也几乎不会使用单独某个部件，而是使用一辆完整的汽车</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我们可以通过建造者模式对其进行设计与描述。</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rgbClr val="C00000"/>
                </a:solidFill>
                <a:latin typeface="Arial Black" panose="020B0A04020102020204" pitchFamily="34" charset="0"/>
                <a:ea typeface="华文中宋" panose="02010600040101010101" pitchFamily="2" charset="-122"/>
              </a:rPr>
              <a:t>由于组合部件的过程很复杂</a:t>
            </a:r>
            <a:r>
              <a:rPr lang="zh-CN" altLang="en-US" b="0" dirty="0">
                <a:solidFill>
                  <a:schemeClr val="tx1"/>
                </a:solidFill>
                <a:latin typeface="Arial Black" panose="020B0A04020102020204" pitchFamily="34" charset="0"/>
                <a:ea typeface="华文中宋" panose="02010600040101010101" pitchFamily="2" charset="-122"/>
              </a:rPr>
              <a:t>，因此，这些部件的组合过程往往被</a:t>
            </a:r>
            <a:r>
              <a:rPr lang="zh-CN" altLang="en-US" b="0" dirty="0">
                <a:solidFill>
                  <a:srgbClr val="C00000"/>
                </a:solidFill>
                <a:latin typeface="Arial Black" panose="020B0A04020102020204" pitchFamily="34" charset="0"/>
                <a:ea typeface="华文中宋" panose="02010600040101010101" pitchFamily="2" charset="-122"/>
              </a:rPr>
              <a:t>“外部化”到一个称作建造者的对象里</a:t>
            </a:r>
            <a:r>
              <a:rPr lang="zh-CN" altLang="en-US" b="0" dirty="0">
                <a:solidFill>
                  <a:schemeClr val="tx1"/>
                </a:solidFill>
                <a:latin typeface="Arial Black" panose="020B0A04020102020204" pitchFamily="34" charset="0"/>
                <a:ea typeface="华文中宋" panose="02010600040101010101" pitchFamily="2" charset="-122"/>
              </a:rPr>
              <a:t>，建造者返还给客户端的是一个已经建造完毕的完整产品对象，而用户无须关心该对象所包含的属性以及它们的组装方式</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（如交钥匙工程般）</a:t>
            </a:r>
            <a:r>
              <a:rPr lang="zh-CN" altLang="en-US" b="0" dirty="0">
                <a:solidFill>
                  <a:schemeClr val="tx1"/>
                </a:solidFill>
                <a:latin typeface="Arial Black" panose="020B0A04020102020204" pitchFamily="34" charset="0"/>
                <a:ea typeface="华文中宋" panose="02010600040101010101" pitchFamily="2" charset="-122"/>
              </a:rPr>
              <a:t>。 </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80000"/>
              </a:lnSpc>
            </a:pPr>
            <a:endParaRPr lang="zh-CN" altLang="en-US" sz="1800" dirty="0"/>
          </a:p>
          <a:p>
            <a:pPr eaLnBrk="1" hangingPunct="1">
              <a:lnSpc>
                <a:spcPct val="80000"/>
              </a:lnSpc>
            </a:pPr>
            <a:endParaRPr lang="zh-CN" altLang="en-US" sz="1700" dirty="0"/>
          </a:p>
          <a:p>
            <a:pPr lvl="1" eaLnBrk="1" hangingPunct="1"/>
            <a:endParaRPr lang="zh-CN" altLang="en-US" dirty="0">
              <a:latin typeface="华文中宋" panose="02010600040101010101" pitchFamily="2" charset="-122"/>
              <a:ea typeface="华文中宋" panose="02010600040101010101" pitchFamily="2" charset="-122"/>
            </a:endParaRPr>
          </a:p>
          <a:p>
            <a:pPr marL="628635" lvl="1" indent="0" eaLnBrk="1" hangingPunct="1">
              <a:buNone/>
            </a:pPr>
            <a:endParaRPr lang="zh-CN" altLang="en-US" dirty="0"/>
          </a:p>
          <a:p>
            <a:pPr lvl="1" eaLnBrk="1" hangingPunct="1"/>
            <a:endParaRPr lang="zh-CN" altLang="en-US" dirty="0"/>
          </a:p>
          <a:p>
            <a:pPr lvl="1" eaLnBrk="1" hangingPunct="1"/>
            <a:endParaRPr lang="zh-CN" altLang="en-US" dirty="0"/>
          </a:p>
        </p:txBody>
      </p:sp>
      <p:pic>
        <p:nvPicPr>
          <p:cNvPr id="4" name="Picture 6">
            <a:extLst>
              <a:ext uri="{FF2B5EF4-FFF2-40B4-BE49-F238E27FC236}">
                <a16:creationId xmlns:a16="http://schemas.microsoft.com/office/drawing/2014/main" id="{9EE122A6-8063-4EF4-8DFA-6C6171188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699" y="0"/>
            <a:ext cx="4787264" cy="191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CF1C405-4914-459A-827F-E26939D77167}"/>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08547" name="Rectangle 3">
            <a:extLst>
              <a:ext uri="{FF2B5EF4-FFF2-40B4-BE49-F238E27FC236}">
                <a16:creationId xmlns:a16="http://schemas.microsoft.com/office/drawing/2014/main" id="{463EA2D4-BD3E-4915-B5C3-D364A0CAC0F5}"/>
              </a:ext>
            </a:extLst>
          </p:cNvPr>
          <p:cNvSpPr>
            <a:spLocks noGrp="1" noChangeArrowheads="1"/>
          </p:cNvSpPr>
          <p:nvPr>
            <p:ph type="body" idx="1"/>
          </p:nvPr>
        </p:nvSpPr>
        <p:spPr>
          <a:xfrm>
            <a:off x="407368" y="949625"/>
            <a:ext cx="11449272" cy="5647727"/>
          </a:xfrm>
        </p:spPr>
        <p:txBody>
          <a:bodyPr/>
          <a:lstStyle/>
          <a:p>
            <a:pPr eaLnBrk="1" hangingPunct="1">
              <a:lnSpc>
                <a:spcPct val="200000"/>
              </a:lnSpc>
            </a:pPr>
            <a:r>
              <a:rPr lang="en-US" altLang="zh-CN" dirty="0">
                <a:solidFill>
                  <a:srgbClr val="324A7A"/>
                </a:solidFill>
                <a:latin typeface="Arial Black" panose="020B0A04020102020204" pitchFamily="34" charset="0"/>
                <a:ea typeface="华文中宋" panose="02010600040101010101" pitchFamily="2" charset="-122"/>
              </a:rPr>
              <a:t>Builder</a:t>
            </a:r>
          </a:p>
          <a:p>
            <a:pPr lvl="1" eaLnBrk="1" hangingPunct="1">
              <a:lnSpc>
                <a:spcPct val="200000"/>
              </a:lnSpc>
            </a:pP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：顾名思义，建造者、生成器。</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采取循序渐进的方式组合较复杂的对象实例，属于对象创建型模式。</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用户只需要指定复杂对象的类型就可以得到该对象，而无须知道其内部的具体构造细节。建造者模式可以将其组装过程单独化，一步一步创建一个复杂的对象。</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外部化的）</a:t>
            </a:r>
            <a:r>
              <a:rPr lang="zh-CN" altLang="en-US" b="0" dirty="0">
                <a:solidFill>
                  <a:schemeClr val="tx1"/>
                </a:solidFill>
                <a:latin typeface="Arial Black" panose="020B0A04020102020204" pitchFamily="34" charset="0"/>
                <a:ea typeface="华文中宋" panose="02010600040101010101" pitchFamily="2" charset="-122"/>
              </a:rPr>
              <a:t>建造者模式是一步一步创建一个复杂的对象，它允许用户只通过指定复杂对象的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类型</a:t>
            </a:r>
            <a:r>
              <a:rPr lang="zh-CN" altLang="en-US" b="0" dirty="0">
                <a:solidFill>
                  <a:schemeClr val="tx1"/>
                </a:solidFill>
                <a:latin typeface="Arial Black" panose="020B0A04020102020204" pitchFamily="34" charset="0"/>
                <a:ea typeface="华文中宋" panose="02010600040101010101" pitchFamily="2" charset="-122"/>
              </a:rPr>
              <a:t>和</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内容</a:t>
            </a:r>
            <a:r>
              <a:rPr lang="zh-CN" altLang="en-US" b="0" dirty="0">
                <a:solidFill>
                  <a:srgbClr val="C00000"/>
                </a:solidFill>
                <a:latin typeface="Arial Black" panose="020B0A04020102020204" pitchFamily="34" charset="0"/>
                <a:ea typeface="华文中宋" panose="02010600040101010101" pitchFamily="2" charset="-122"/>
              </a:rPr>
              <a:t>（车，宝马的零部件）</a:t>
            </a:r>
            <a:r>
              <a:rPr lang="zh-CN" altLang="en-US" b="0" dirty="0">
                <a:solidFill>
                  <a:schemeClr val="tx1"/>
                </a:solidFill>
                <a:latin typeface="Arial Black" panose="020B0A04020102020204" pitchFamily="34" charset="0"/>
                <a:ea typeface="华文中宋" panose="02010600040101010101" pitchFamily="2" charset="-122"/>
              </a:rPr>
              <a:t>就可以构建它们，用户不需要知道内部的具体构建细节。</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effectLst>
                  <a:outerShdw blurRad="38100" dist="38100" dir="2700000" algn="tl">
                    <a:srgbClr val="000000">
                      <a:alpha val="43137"/>
                    </a:srgbClr>
                  </a:outerShdw>
                </a:effectLst>
                <a:highlight>
                  <a:srgbClr val="FFFF00"/>
                </a:highlight>
                <a:latin typeface="Arial Black" panose="020B0A04020102020204" pitchFamily="34" charset="0"/>
                <a:ea typeface="华文中宋" panose="02010600040101010101" pitchFamily="2" charset="-122"/>
              </a:rPr>
              <a:t>核心：同样的过程，不同的构造</a:t>
            </a:r>
            <a:r>
              <a:rPr lang="zh-CN" altLang="en-US" b="0" dirty="0">
                <a:solidFill>
                  <a:srgbClr val="C00000"/>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（人生亦如此）</a:t>
            </a:r>
            <a:r>
              <a:rPr lang="zh-CN" altLang="en-US" b="0" dirty="0">
                <a:solidFill>
                  <a:schemeClr val="tx1"/>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 。</a:t>
            </a:r>
            <a:endParaRPr lang="en-US" altLang="zh-CN" b="0" dirty="0">
              <a:solidFill>
                <a:srgbClr val="C00000"/>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endParaRPr>
          </a:p>
          <a:p>
            <a:pPr lvl="1" eaLnBrk="1" hangingPunct="1">
              <a:lnSpc>
                <a:spcPct val="80000"/>
              </a:lnSpc>
            </a:pPr>
            <a:endParaRPr lang="zh-CN" altLang="en-US" sz="1800" dirty="0"/>
          </a:p>
          <a:p>
            <a:pPr eaLnBrk="1" hangingPunct="1">
              <a:lnSpc>
                <a:spcPct val="80000"/>
              </a:lnSpc>
            </a:pPr>
            <a:endParaRPr lang="zh-CN" altLang="en-US" sz="1700" dirty="0"/>
          </a:p>
          <a:p>
            <a:pPr lvl="1" eaLnBrk="1" hangingPunct="1"/>
            <a:endParaRPr lang="zh-CN" altLang="en-US" dirty="0">
              <a:latin typeface="华文中宋" panose="02010600040101010101" pitchFamily="2" charset="-122"/>
              <a:ea typeface="华文中宋" panose="02010600040101010101" pitchFamily="2" charset="-122"/>
            </a:endParaRPr>
          </a:p>
          <a:p>
            <a:pPr marL="628635" lvl="1" indent="0" eaLnBrk="1" hangingPunct="1">
              <a:buNone/>
            </a:pPr>
            <a:endParaRPr lang="zh-CN" altLang="en-US" dirty="0"/>
          </a:p>
          <a:p>
            <a:pPr lvl="1" eaLnBrk="1" hangingPunct="1"/>
            <a:endParaRPr lang="zh-CN" altLang="en-US" dirty="0"/>
          </a:p>
          <a:p>
            <a:pPr lvl="1" eaLnBrk="1" hangingPunct="1"/>
            <a:endParaRPr lang="zh-CN" altLang="en-US" dirty="0"/>
          </a:p>
        </p:txBody>
      </p:sp>
    </p:spTree>
    <p:extLst>
      <p:ext uri="{BB962C8B-B14F-4D97-AF65-F5344CB8AC3E}">
        <p14:creationId xmlns:p14="http://schemas.microsoft.com/office/powerpoint/2010/main" val="1568985856"/>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0608F-6D0C-466E-B12A-D91106754CC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Builder Pattern</a:t>
            </a:r>
            <a:endParaRPr lang="zh-CN" altLang="en-US" dirty="0"/>
          </a:p>
        </p:txBody>
      </p:sp>
      <p:sp>
        <p:nvSpPr>
          <p:cNvPr id="3" name="内容占位符 2">
            <a:extLst>
              <a:ext uri="{FF2B5EF4-FFF2-40B4-BE49-F238E27FC236}">
                <a16:creationId xmlns:a16="http://schemas.microsoft.com/office/drawing/2014/main" id="{48E372E6-E57A-4C2A-AA11-874568005138}"/>
              </a:ext>
            </a:extLst>
          </p:cNvPr>
          <p:cNvSpPr>
            <a:spLocks noGrp="1"/>
          </p:cNvSpPr>
          <p:nvPr>
            <p:ph idx="1"/>
          </p:nvPr>
        </p:nvSpPr>
        <p:spPr>
          <a:xfrm>
            <a:off x="407880" y="692696"/>
            <a:ext cx="11376239" cy="5976664"/>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定义</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dirty="0">
                <a:solidFill>
                  <a:srgbClr val="C00000"/>
                </a:solidFill>
              </a:rPr>
              <a:t>Separate the construction of a complex object </a:t>
            </a:r>
            <a:r>
              <a:rPr lang="en-US" altLang="zh-CN" dirty="0">
                <a:solidFill>
                  <a:schemeClr val="tx1"/>
                </a:solidFill>
              </a:rPr>
              <a:t>from its representation so that the </a:t>
            </a:r>
            <a:r>
              <a:rPr lang="en-US" altLang="zh-CN" dirty="0">
                <a:solidFill>
                  <a:srgbClr val="C00000"/>
                </a:solidFill>
              </a:rPr>
              <a:t>same</a:t>
            </a:r>
            <a:r>
              <a:rPr lang="en-US" altLang="zh-CN" dirty="0">
                <a:solidFill>
                  <a:srgbClr val="FF3300"/>
                </a:solidFill>
              </a:rPr>
              <a:t> </a:t>
            </a:r>
            <a:r>
              <a:rPr lang="en-US" altLang="zh-CN" dirty="0">
                <a:solidFill>
                  <a:srgbClr val="C00000"/>
                </a:solidFill>
              </a:rPr>
              <a:t>construction process </a:t>
            </a:r>
            <a:r>
              <a:rPr lang="en-US" altLang="zh-CN" dirty="0">
                <a:solidFill>
                  <a:schemeClr val="tx1"/>
                </a:solidFill>
              </a:rPr>
              <a:t>can create </a:t>
            </a:r>
            <a:r>
              <a:rPr lang="en-US" altLang="zh-CN" dirty="0">
                <a:solidFill>
                  <a:srgbClr val="C00000"/>
                </a:solidFill>
              </a:rPr>
              <a:t>different representations. </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将一个复杂对象的构建与它的</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表示</a:t>
            </a:r>
            <a:r>
              <a:rPr lang="zh-CN" altLang="en-US" b="0" dirty="0">
                <a:solidFill>
                  <a:schemeClr val="tx1"/>
                </a:solidFill>
                <a:latin typeface="华文中宋" panose="02010600040101010101" pitchFamily="2" charset="-122"/>
                <a:ea typeface="华文中宋" panose="02010600040101010101" pitchFamily="2" charset="-122"/>
              </a:rPr>
              <a:t>分离，使得同样的构建过程可以创建不同的</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表示</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建造者模式是一步一步创建一个复杂的对象，它允许用户只通过指定复杂对象的</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类型</a:t>
            </a:r>
            <a:r>
              <a:rPr lang="zh-CN" altLang="en-US" b="0" dirty="0">
                <a:solidFill>
                  <a:schemeClr val="tx1"/>
                </a:solidFill>
                <a:latin typeface="华文中宋" panose="02010600040101010101" pitchFamily="2" charset="-122"/>
                <a:ea typeface="华文中宋" panose="02010600040101010101" pitchFamily="2" charset="-122"/>
              </a:rPr>
              <a:t>和</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内容</a:t>
            </a:r>
            <a:r>
              <a:rPr lang="zh-CN" altLang="en-US" b="0" dirty="0">
                <a:solidFill>
                  <a:schemeClr val="tx1"/>
                </a:solidFill>
                <a:latin typeface="华文中宋" panose="02010600040101010101" pitchFamily="2" charset="-122"/>
                <a:ea typeface="华文中宋" panose="02010600040101010101" pitchFamily="2" charset="-122"/>
              </a:rPr>
              <a:t>就可以构建它们，用户不需要知道内部的具体构建细节。</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将一个复杂对象的构建与它的表示分离，使得</a:t>
            </a:r>
            <a:r>
              <a:rPr lang="zh-CN" altLang="en-US" dirty="0">
                <a:solidFill>
                  <a:srgbClr val="C00000"/>
                </a:solidFill>
              </a:rPr>
              <a:t>同样的过程可以创建不同的表示</a:t>
            </a:r>
            <a:r>
              <a:rPr lang="zh-CN" altLang="en-US" dirty="0">
                <a:solidFill>
                  <a:srgbClr val="C00000"/>
                </a:solidFill>
                <a:highlight>
                  <a:srgbClr val="FFFF00"/>
                </a:highlight>
              </a:rPr>
              <a:t>（这是核心）</a:t>
            </a:r>
            <a:r>
              <a:rPr lang="zh-CN" altLang="en-US" dirty="0">
                <a:solidFill>
                  <a:srgbClr val="C00000"/>
                </a:solidFill>
              </a:rPr>
              <a:t>。</a:t>
            </a: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当创建复杂对象的算法应该独立于该对象的组成部分时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（创建过程单独拿出来）</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当构造过程必须被允许构造的对象有不同的表示时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（同样的过程或者内容但有不同的表示）</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7802098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D9E0A928-3A55-4943-9B0E-7152FA4EC57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
        <p:nvSpPr>
          <p:cNvPr id="111619" name="Rectangle 3">
            <a:extLst>
              <a:ext uri="{FF2B5EF4-FFF2-40B4-BE49-F238E27FC236}">
                <a16:creationId xmlns:a16="http://schemas.microsoft.com/office/drawing/2014/main" id="{8878EFDA-9AC0-4884-A60C-09A0887D6B16}"/>
              </a:ext>
            </a:extLst>
          </p:cNvPr>
          <p:cNvSpPr>
            <a:spLocks noGrp="1" noChangeArrowheads="1"/>
          </p:cNvSpPr>
          <p:nvPr>
            <p:ph type="body" idx="1"/>
          </p:nvPr>
        </p:nvSpPr>
        <p:spPr>
          <a:xfrm>
            <a:off x="407368" y="836712"/>
            <a:ext cx="11593288" cy="5832647"/>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结构、参与者</a:t>
            </a:r>
          </a:p>
          <a:p>
            <a:pPr lvl="1" eaLnBrk="1" hangingPunct="1">
              <a:lnSpc>
                <a:spcPct val="150000"/>
              </a:lnSpc>
            </a:pPr>
            <a:r>
              <a:rPr lang="en-US" altLang="zh-CN" sz="1800" b="0" dirty="0">
                <a:solidFill>
                  <a:schemeClr val="tx1"/>
                </a:solidFill>
                <a:ea typeface="华文中宋" panose="02010600040101010101" pitchFamily="2" charset="-122"/>
              </a:rPr>
              <a:t>B</a:t>
            </a:r>
            <a:r>
              <a:rPr lang="en-US" altLang="zh-CN" b="0" dirty="0">
                <a:solidFill>
                  <a:schemeClr val="tx1"/>
                </a:solidFill>
                <a:ea typeface="华文中宋" panose="02010600040101010101" pitchFamily="2" charset="-122"/>
              </a:rPr>
              <a:t>uilder</a:t>
            </a:r>
            <a:r>
              <a:rPr lang="zh-CN" altLang="en-US" b="0" dirty="0">
                <a:solidFill>
                  <a:schemeClr val="tx1"/>
                </a:solidFill>
                <a:ea typeface="华文中宋"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为创建一个</a:t>
            </a:r>
            <a:r>
              <a:rPr lang="en-US" altLang="zh-CN" b="0" dirty="0">
                <a:solidFill>
                  <a:schemeClr val="tx1"/>
                </a:solidFill>
                <a:latin typeface="华文楷体" panose="02010600040101010101" pitchFamily="2" charset="-122"/>
                <a:ea typeface="华文楷体" panose="02010600040101010101" pitchFamily="2" charset="-122"/>
              </a:rPr>
              <a:t>Product</a:t>
            </a:r>
            <a:r>
              <a:rPr lang="zh-CN" altLang="en-US" b="0" dirty="0">
                <a:solidFill>
                  <a:schemeClr val="tx1"/>
                </a:solidFill>
                <a:latin typeface="华文楷体" panose="02010600040101010101" pitchFamily="2" charset="-122"/>
                <a:ea typeface="华文楷体" panose="02010600040101010101" pitchFamily="2" charset="-122"/>
              </a:rPr>
              <a:t>对象的各个部件指定抽象接口。</a:t>
            </a:r>
          </a:p>
          <a:p>
            <a:pPr lvl="1" eaLnBrk="1" hangingPunct="1">
              <a:lnSpc>
                <a:spcPct val="150000"/>
              </a:lnSpc>
            </a:pPr>
            <a:r>
              <a:rPr lang="en-US" altLang="zh-CN" b="0" dirty="0" err="1">
                <a:solidFill>
                  <a:schemeClr val="tx1"/>
                </a:solidFill>
                <a:ea typeface="华文中宋" panose="02010600040101010101" pitchFamily="2" charset="-122"/>
              </a:rPr>
              <a:t>ConcreteBuilder</a:t>
            </a:r>
            <a:r>
              <a:rPr lang="zh-CN" altLang="en-US"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sym typeface="Wingdings" panose="05000000000000000000" pitchFamily="2" charset="2"/>
              </a:rPr>
              <a:t>（</a:t>
            </a:r>
            <a:r>
              <a:rPr lang="en-US" altLang="zh-CN" b="0" dirty="0">
                <a:solidFill>
                  <a:schemeClr val="tx1"/>
                </a:solidFill>
                <a:ea typeface="华文中宋" panose="02010600040101010101" pitchFamily="2" charset="-122"/>
                <a:sym typeface="Wingdings" panose="05000000000000000000" pitchFamily="2" charset="2"/>
              </a:rPr>
              <a:t>1</a:t>
            </a:r>
            <a:r>
              <a:rPr lang="zh-CN" altLang="en-US" b="0" dirty="0">
                <a:solidFill>
                  <a:schemeClr val="tx1"/>
                </a:solidFill>
                <a:ea typeface="华文中宋" panose="02010600040101010101" pitchFamily="2" charset="-122"/>
                <a:sym typeface="Wingdings" panose="05000000000000000000" pitchFamily="2" charset="2"/>
              </a:rPr>
              <a:t>）</a:t>
            </a:r>
            <a:r>
              <a:rPr lang="zh-CN" altLang="en-US" b="0" dirty="0">
                <a:solidFill>
                  <a:schemeClr val="tx1"/>
                </a:solidFill>
                <a:latin typeface="华文楷体" panose="02010600040101010101" pitchFamily="2" charset="-122"/>
                <a:ea typeface="华文楷体" panose="02010600040101010101" pitchFamily="2" charset="-122"/>
              </a:rPr>
              <a:t>实现</a:t>
            </a:r>
            <a:r>
              <a:rPr lang="en-US" altLang="zh-CN" b="0" dirty="0">
                <a:solidFill>
                  <a:schemeClr val="tx1"/>
                </a:solidFill>
                <a:latin typeface="华文楷体" panose="02010600040101010101" pitchFamily="2" charset="-122"/>
                <a:ea typeface="华文楷体" panose="02010600040101010101" pitchFamily="2" charset="-122"/>
              </a:rPr>
              <a:t>Builder</a:t>
            </a:r>
            <a:r>
              <a:rPr lang="zh-CN" altLang="en-US" b="0" dirty="0">
                <a:solidFill>
                  <a:schemeClr val="tx1"/>
                </a:solidFill>
                <a:latin typeface="华文楷体" panose="02010600040101010101" pitchFamily="2" charset="-122"/>
                <a:ea typeface="华文楷体" panose="02010600040101010101" pitchFamily="2" charset="-122"/>
              </a:rPr>
              <a:t>接口以构造和装配该产品的各个部件；</a:t>
            </a:r>
            <a:r>
              <a:rPr lang="zh-CN" altLang="en-US" b="0" dirty="0">
                <a:solidFill>
                  <a:schemeClr val="tx1"/>
                </a:solidFill>
                <a:ea typeface="华文中宋" panose="02010600040101010101" pitchFamily="2" charset="-122"/>
                <a:sym typeface="Wingdings" panose="05000000000000000000" pitchFamily="2" charset="2"/>
              </a:rPr>
              <a:t> </a:t>
            </a:r>
            <a:endParaRPr lang="en-US" altLang="zh-CN" b="0" dirty="0">
              <a:solidFill>
                <a:schemeClr val="tx1"/>
              </a:solidFill>
              <a:ea typeface="华文中宋" panose="02010600040101010101" pitchFamily="2" charset="-122"/>
              <a:sym typeface="Wingdings" panose="05000000000000000000" pitchFamily="2" charset="2"/>
            </a:endParaRPr>
          </a:p>
          <a:p>
            <a:pPr marL="628633" lvl="1" indent="0" eaLnBrk="1" hangingPunct="1">
              <a:lnSpc>
                <a:spcPct val="150000"/>
              </a:lnSpc>
              <a:buNone/>
            </a:pPr>
            <a:r>
              <a:rPr lang="en-US" altLang="zh-CN" b="0" dirty="0">
                <a:solidFill>
                  <a:schemeClr val="tx1"/>
                </a:solidFill>
                <a:ea typeface="华文中宋" panose="02010600040101010101" pitchFamily="2" charset="-122"/>
                <a:sym typeface="Wingdings" panose="05000000000000000000" pitchFamily="2" charset="2"/>
              </a:rPr>
              <a:t>                                   </a:t>
            </a:r>
            <a:r>
              <a:rPr lang="zh-CN" altLang="en-US" b="0" dirty="0">
                <a:solidFill>
                  <a:schemeClr val="tx1"/>
                </a:solidFill>
                <a:ea typeface="华文中宋" panose="02010600040101010101" pitchFamily="2" charset="-122"/>
                <a:sym typeface="Wingdings" panose="05000000000000000000" pitchFamily="2" charset="2"/>
              </a:rPr>
              <a:t>（</a:t>
            </a:r>
            <a:r>
              <a:rPr lang="en-US" altLang="zh-CN" b="0" dirty="0">
                <a:solidFill>
                  <a:schemeClr val="tx1"/>
                </a:solidFill>
                <a:ea typeface="华文中宋" panose="02010600040101010101" pitchFamily="2" charset="-122"/>
                <a:sym typeface="Wingdings" panose="05000000000000000000" pitchFamily="2" charset="2"/>
              </a:rPr>
              <a:t>2</a:t>
            </a:r>
            <a:r>
              <a:rPr lang="zh-CN" altLang="en-US" b="0" dirty="0">
                <a:solidFill>
                  <a:schemeClr val="tx1"/>
                </a:solidFill>
                <a:ea typeface="华文中宋" panose="02010600040101010101" pitchFamily="2" charset="-122"/>
                <a:sym typeface="Wingdings" panose="05000000000000000000" pitchFamily="2" charset="2"/>
              </a:rPr>
              <a:t>）</a:t>
            </a:r>
            <a:r>
              <a:rPr lang="zh-CN" altLang="en-US" b="0" dirty="0">
                <a:solidFill>
                  <a:schemeClr val="tx1"/>
                </a:solidFill>
                <a:latin typeface="华文楷体" panose="02010600040101010101" pitchFamily="2" charset="-122"/>
                <a:ea typeface="华文楷体" panose="02010600040101010101" pitchFamily="2" charset="-122"/>
              </a:rPr>
              <a:t>定义并明确它所创建的表示；</a:t>
            </a:r>
            <a:endParaRPr lang="en-US" altLang="zh-CN" b="0" dirty="0">
              <a:solidFill>
                <a:schemeClr val="tx1"/>
              </a:solidFill>
              <a:latin typeface="华文楷体" panose="02010600040101010101" pitchFamily="2" charset="-122"/>
              <a:ea typeface="华文楷体" panose="02010600040101010101" pitchFamily="2" charset="-122"/>
            </a:endParaRPr>
          </a:p>
          <a:p>
            <a:pPr marL="628633" lvl="1" indent="0" eaLnBrk="1" hangingPunct="1">
              <a:lnSpc>
                <a:spcPct val="150000"/>
              </a:lnSpc>
              <a:buNone/>
            </a:pP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a:t>
            </a:r>
            <a:r>
              <a:rPr lang="en-US" altLang="zh-CN" b="0" dirty="0">
                <a:solidFill>
                  <a:schemeClr val="tx1"/>
                </a:solidFill>
                <a:latin typeface="华文楷体" panose="02010600040101010101" pitchFamily="2" charset="-122"/>
                <a:ea typeface="华文楷体" panose="02010600040101010101" pitchFamily="2" charset="-122"/>
              </a:rPr>
              <a:t>3</a:t>
            </a:r>
            <a:r>
              <a:rPr lang="zh-CN" altLang="en-US" b="0" dirty="0">
                <a:solidFill>
                  <a:schemeClr val="tx1"/>
                </a:solidFill>
                <a:latin typeface="华文楷体" panose="02010600040101010101" pitchFamily="2" charset="-122"/>
                <a:ea typeface="华文楷体" panose="02010600040101010101" pitchFamily="2" charset="-122"/>
              </a:rPr>
              <a:t>）提供一个检索产品的接口</a:t>
            </a:r>
            <a:r>
              <a:rPr lang="zh-CN" altLang="en-US" b="0" dirty="0">
                <a:solidFill>
                  <a:schemeClr val="tx1"/>
                </a:solidFill>
                <a:highlight>
                  <a:srgbClr val="FFFF00"/>
                </a:highlight>
                <a:latin typeface="华文楷体" panose="02010600040101010101" pitchFamily="2" charset="-122"/>
                <a:ea typeface="华文楷体" panose="02010600040101010101" pitchFamily="2" charset="-122"/>
              </a:rPr>
              <a:t>（能拿出来产品来）</a:t>
            </a:r>
            <a:r>
              <a:rPr lang="zh-CN" altLang="en-US" b="0" dirty="0">
                <a:solidFill>
                  <a:schemeClr val="tx1"/>
                </a:solidFill>
                <a:latin typeface="华文楷体" panose="02010600040101010101" pitchFamily="2" charset="-122"/>
                <a:ea typeface="华文楷体" panose="02010600040101010101" pitchFamily="2" charset="-122"/>
              </a:rPr>
              <a:t>。</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pPr>
            <a:r>
              <a:rPr lang="en-US" altLang="zh-CN" b="0" dirty="0">
                <a:solidFill>
                  <a:schemeClr val="tx1"/>
                </a:solidFill>
                <a:latin typeface="华文中宋" panose="02010600040101010101" pitchFamily="2" charset="-122"/>
                <a:ea typeface="华文中宋" panose="02010600040101010101" pitchFamily="2" charset="-122"/>
              </a:rPr>
              <a:t>Director</a:t>
            </a:r>
            <a:r>
              <a:rPr lang="zh-CN" altLang="en-US"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构造一个使用</a:t>
            </a:r>
            <a:r>
              <a:rPr lang="en-US" altLang="zh-CN" b="0" dirty="0">
                <a:solidFill>
                  <a:schemeClr val="tx1"/>
                </a:solidFill>
                <a:latin typeface="华文楷体" panose="02010600040101010101" pitchFamily="2" charset="-122"/>
                <a:ea typeface="华文楷体" panose="02010600040101010101" pitchFamily="2" charset="-122"/>
              </a:rPr>
              <a:t>Builder</a:t>
            </a:r>
            <a:r>
              <a:rPr lang="zh-CN" altLang="en-US" b="0" dirty="0">
                <a:solidFill>
                  <a:schemeClr val="tx1"/>
                </a:solidFill>
                <a:latin typeface="华文楷体" panose="02010600040101010101" pitchFamily="2" charset="-122"/>
                <a:ea typeface="华文楷体" panose="02010600040101010101" pitchFamily="2" charset="-122"/>
              </a:rPr>
              <a:t>接口的对象。</a:t>
            </a:r>
            <a:endParaRPr lang="en-US" altLang="zh-CN" b="0" dirty="0">
              <a:solidFill>
                <a:srgbClr val="324A7A"/>
              </a:solidFill>
              <a:latin typeface="华文楷体" panose="02010600040101010101" pitchFamily="2" charset="-122"/>
              <a:ea typeface="华文楷体" panose="02010600040101010101" pitchFamily="2" charset="-122"/>
            </a:endParaRPr>
          </a:p>
          <a:p>
            <a:pPr eaLnBrk="1" hangingPunct="1">
              <a:lnSpc>
                <a:spcPct val="90000"/>
              </a:lnSpc>
            </a:pPr>
            <a:endParaRPr lang="zh-CN" altLang="en-US" sz="1800" dirty="0">
              <a:ea typeface="华文中宋" panose="02010600040101010101" pitchFamily="2" charset="-122"/>
            </a:endParaRPr>
          </a:p>
        </p:txBody>
      </p:sp>
      <p:pic>
        <p:nvPicPr>
          <p:cNvPr id="5" name="Picture 4">
            <a:extLst>
              <a:ext uri="{FF2B5EF4-FFF2-40B4-BE49-F238E27FC236}">
                <a16:creationId xmlns:a16="http://schemas.microsoft.com/office/drawing/2014/main" id="{18646851-9B1F-444B-8B82-0E4650316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3429000"/>
            <a:ext cx="5807968" cy="34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9" name="墨迹 38">
                <a:extLst>
                  <a:ext uri="{FF2B5EF4-FFF2-40B4-BE49-F238E27FC236}">
                    <a16:creationId xmlns:a16="http://schemas.microsoft.com/office/drawing/2014/main" id="{166B9A6B-EA24-49BD-90A1-51D8E21322F6}"/>
                  </a:ext>
                </a:extLst>
              </p14:cNvPr>
              <p14:cNvContentPartPr/>
              <p14:nvPr/>
            </p14:nvContentPartPr>
            <p14:xfrm>
              <a:off x="4194177" y="1235126"/>
              <a:ext cx="7314480" cy="5330520"/>
            </p14:xfrm>
          </p:contentPart>
        </mc:Choice>
        <mc:Fallback xmlns="">
          <p:pic>
            <p:nvPicPr>
              <p:cNvPr id="39" name="墨迹 38">
                <a:extLst>
                  <a:ext uri="{FF2B5EF4-FFF2-40B4-BE49-F238E27FC236}">
                    <a16:creationId xmlns:a16="http://schemas.microsoft.com/office/drawing/2014/main" id="{166B9A6B-EA24-49BD-90A1-51D8E21322F6}"/>
                  </a:ext>
                </a:extLst>
              </p:cNvPr>
              <p:cNvPicPr/>
              <p:nvPr/>
            </p:nvPicPr>
            <p:blipFill>
              <a:blip r:embed="rId4"/>
              <a:stretch>
                <a:fillRect/>
              </a:stretch>
            </p:blipFill>
            <p:spPr>
              <a:xfrm>
                <a:off x="4185177" y="1226486"/>
                <a:ext cx="7332120" cy="5348160"/>
              </a:xfrm>
              <a:prstGeom prst="rect">
                <a:avLst/>
              </a:prstGeom>
            </p:spPr>
          </p:pic>
        </mc:Fallback>
      </mc:AlternateContent>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E1B0E08-D109-47E2-A654-CEAD92A73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832" y="1916832"/>
            <a:ext cx="7608168" cy="494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2">
            <a:extLst>
              <a:ext uri="{FF2B5EF4-FFF2-40B4-BE49-F238E27FC236}">
                <a16:creationId xmlns:a16="http://schemas.microsoft.com/office/drawing/2014/main" id="{D9E0A928-3A55-4943-9B0E-7152FA4EC57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
        <p:nvSpPr>
          <p:cNvPr id="111619" name="Rectangle 3">
            <a:extLst>
              <a:ext uri="{FF2B5EF4-FFF2-40B4-BE49-F238E27FC236}">
                <a16:creationId xmlns:a16="http://schemas.microsoft.com/office/drawing/2014/main" id="{8878EFDA-9AC0-4884-A60C-09A0887D6B16}"/>
              </a:ext>
            </a:extLst>
          </p:cNvPr>
          <p:cNvSpPr>
            <a:spLocks noGrp="1" noChangeArrowheads="1"/>
          </p:cNvSpPr>
          <p:nvPr>
            <p:ph type="body" idx="1"/>
          </p:nvPr>
        </p:nvSpPr>
        <p:spPr>
          <a:xfrm>
            <a:off x="479376" y="764704"/>
            <a:ext cx="11593288" cy="5832647"/>
          </a:xfrm>
        </p:spPr>
        <p:txBody>
          <a:bodyPr/>
          <a:lstStyle/>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solidFill>
                  <a:srgbClr val="324A7A"/>
                </a:solidFill>
                <a:latin typeface="Arial Black" panose="020B0A04020102020204" pitchFamily="34" charset="0"/>
                <a:ea typeface="华文中宋" panose="02010600040101010101" pitchFamily="2" charset="-122"/>
              </a:rPr>
              <a:t>：</a:t>
            </a:r>
          </a:p>
          <a:p>
            <a:pPr lvl="1" eaLnBrk="1" hangingPunct="1">
              <a:lnSpc>
                <a:spcPct val="150000"/>
              </a:lnSpc>
            </a:pPr>
            <a:r>
              <a:rPr lang="zh-CN" altLang="en-US" sz="1800" b="0" dirty="0">
                <a:solidFill>
                  <a:schemeClr val="tx1"/>
                </a:solidFill>
                <a:ea typeface="华文中宋" panose="02010600040101010101" pitchFamily="2" charset="-122"/>
              </a:rPr>
              <a:t>利用</a:t>
            </a:r>
            <a:r>
              <a:rPr lang="en-US" altLang="zh-CN" sz="1800" b="0" dirty="0">
                <a:solidFill>
                  <a:schemeClr val="tx1"/>
                </a:solidFill>
                <a:ea typeface="华文中宋" panose="02010600040101010101" pitchFamily="2" charset="-122"/>
              </a:rPr>
              <a:t>Builder Pattern</a:t>
            </a:r>
            <a:r>
              <a:rPr lang="zh-CN" altLang="en-US" sz="1800" b="0" dirty="0">
                <a:solidFill>
                  <a:schemeClr val="tx1"/>
                </a:solidFill>
                <a:ea typeface="华文中宋" panose="02010600040101010101" pitchFamily="2" charset="-122"/>
              </a:rPr>
              <a:t>建立一个文件的程序</a:t>
            </a:r>
          </a:p>
          <a:p>
            <a:pPr lvl="2" eaLnBrk="1" hangingPunct="1">
              <a:lnSpc>
                <a:spcPct val="150000"/>
              </a:lnSpc>
            </a:pPr>
            <a:r>
              <a:rPr lang="zh-CN" altLang="en-US" sz="1800" b="0" dirty="0">
                <a:solidFill>
                  <a:schemeClr val="tx1"/>
                </a:solidFill>
                <a:ea typeface="华文楷体" panose="02010600040101010101" pitchFamily="2" charset="-122"/>
              </a:rPr>
              <a:t>含有一个标题</a:t>
            </a:r>
          </a:p>
          <a:p>
            <a:pPr lvl="2" eaLnBrk="1" hangingPunct="1">
              <a:lnSpc>
                <a:spcPct val="150000"/>
              </a:lnSpc>
            </a:pPr>
            <a:r>
              <a:rPr lang="zh-CN" altLang="en-US" sz="1800" b="0" dirty="0">
                <a:solidFill>
                  <a:schemeClr val="tx1"/>
                </a:solidFill>
                <a:ea typeface="华文楷体" panose="02010600040101010101" pitchFamily="2" charset="-122"/>
              </a:rPr>
              <a:t>含有一些字符串</a:t>
            </a:r>
          </a:p>
          <a:p>
            <a:pPr lvl="2" eaLnBrk="1" hangingPunct="1">
              <a:lnSpc>
                <a:spcPct val="150000"/>
              </a:lnSpc>
            </a:pPr>
            <a:r>
              <a:rPr lang="zh-CN" altLang="en-US" sz="1800" b="0" dirty="0">
                <a:solidFill>
                  <a:schemeClr val="tx1"/>
                </a:solidFill>
                <a:ea typeface="华文楷体" panose="02010600040101010101" pitchFamily="2" charset="-122"/>
              </a:rPr>
              <a:t>含有一些有项目符号的项目</a:t>
            </a:r>
          </a:p>
          <a:p>
            <a:pPr lvl="1" eaLnBrk="1" hangingPunct="1">
              <a:lnSpc>
                <a:spcPct val="150000"/>
              </a:lnSpc>
            </a:pPr>
            <a:r>
              <a:rPr lang="en-US" altLang="zh-CN" sz="1800" b="0" dirty="0">
                <a:solidFill>
                  <a:schemeClr val="tx1"/>
                </a:solidFill>
                <a:ea typeface="华文中宋" panose="02010600040101010101" pitchFamily="2" charset="-122"/>
              </a:rPr>
              <a:t>Builder</a:t>
            </a:r>
            <a:r>
              <a:rPr lang="zh-CN" altLang="en-US" sz="1800" b="0" dirty="0">
                <a:solidFill>
                  <a:schemeClr val="tx1"/>
                </a:solidFill>
                <a:ea typeface="华文中宋" panose="02010600040101010101" pitchFamily="2" charset="-122"/>
              </a:rPr>
              <a:t>规定了组成文件的方法</a:t>
            </a:r>
          </a:p>
          <a:p>
            <a:pPr lvl="1" eaLnBrk="1" hangingPunct="1">
              <a:lnSpc>
                <a:spcPct val="150000"/>
              </a:lnSpc>
            </a:pPr>
            <a:r>
              <a:rPr lang="en-US" altLang="zh-CN" sz="1800" b="0" dirty="0">
                <a:solidFill>
                  <a:schemeClr val="tx1"/>
                </a:solidFill>
                <a:ea typeface="华文中宋" panose="02010600040101010101" pitchFamily="2" charset="-122"/>
              </a:rPr>
              <a:t>Director</a:t>
            </a:r>
            <a:r>
              <a:rPr lang="zh-CN" altLang="en-US" sz="1800" b="0" dirty="0">
                <a:solidFill>
                  <a:schemeClr val="tx1"/>
                </a:solidFill>
                <a:ea typeface="华文中宋" panose="02010600040101010101" pitchFamily="2" charset="-122"/>
              </a:rPr>
              <a:t>类利用这个方法产生一份具体的文件</a:t>
            </a:r>
          </a:p>
          <a:p>
            <a:pPr lvl="2" eaLnBrk="1" hangingPunct="1">
              <a:lnSpc>
                <a:spcPct val="150000"/>
              </a:lnSpc>
            </a:pPr>
            <a:r>
              <a:rPr lang="en-US" altLang="zh-CN" sz="1800" b="0" dirty="0">
                <a:solidFill>
                  <a:schemeClr val="tx1"/>
                </a:solidFill>
                <a:ea typeface="华文楷体" panose="02010600040101010101" pitchFamily="2" charset="-122"/>
              </a:rPr>
              <a:t>Director</a:t>
            </a:r>
            <a:r>
              <a:rPr lang="zh-CN" altLang="en-US" sz="1800" b="0" dirty="0">
                <a:solidFill>
                  <a:schemeClr val="tx1"/>
                </a:solidFill>
                <a:ea typeface="华文楷体" panose="02010600040101010101" pitchFamily="2" charset="-122"/>
              </a:rPr>
              <a:t>使用</a:t>
            </a:r>
            <a:r>
              <a:rPr lang="en-US" altLang="zh-CN" sz="1800" b="0" dirty="0" err="1">
                <a:solidFill>
                  <a:schemeClr val="tx1"/>
                </a:solidFill>
                <a:ea typeface="华文楷体" panose="02010600040101010101" pitchFamily="2" charset="-122"/>
              </a:rPr>
              <a:t>TextBuilder</a:t>
            </a:r>
            <a:r>
              <a:rPr lang="zh-CN" altLang="en-US" sz="1800" b="0" dirty="0">
                <a:solidFill>
                  <a:schemeClr val="tx1"/>
                </a:solidFill>
                <a:ea typeface="华文楷体" panose="02010600040101010101" pitchFamily="2" charset="-122"/>
              </a:rPr>
              <a:t>可产生一个一般格式的文件</a:t>
            </a:r>
          </a:p>
          <a:p>
            <a:pPr lvl="2" eaLnBrk="1" hangingPunct="1">
              <a:lnSpc>
                <a:spcPct val="150000"/>
              </a:lnSpc>
            </a:pPr>
            <a:r>
              <a:rPr lang="en-US" altLang="zh-CN" sz="1800" b="0" dirty="0">
                <a:solidFill>
                  <a:schemeClr val="tx1"/>
                </a:solidFill>
                <a:ea typeface="华文楷体" panose="02010600040101010101" pitchFamily="2" charset="-122"/>
              </a:rPr>
              <a:t>Director</a:t>
            </a:r>
            <a:r>
              <a:rPr lang="zh-CN" altLang="en-US" sz="1800" b="0" dirty="0">
                <a:solidFill>
                  <a:schemeClr val="tx1"/>
                </a:solidFill>
                <a:ea typeface="华文楷体" panose="02010600040101010101" pitchFamily="2" charset="-122"/>
              </a:rPr>
              <a:t>使用</a:t>
            </a:r>
            <a:r>
              <a:rPr lang="en-US" altLang="zh-CN" sz="1800" b="0" dirty="0" err="1">
                <a:solidFill>
                  <a:schemeClr val="tx1"/>
                </a:solidFill>
                <a:ea typeface="华文楷体" panose="02010600040101010101" pitchFamily="2" charset="-122"/>
              </a:rPr>
              <a:t>HTMLBuilder</a:t>
            </a:r>
            <a:r>
              <a:rPr lang="zh-CN" altLang="en-US" sz="1800" b="0" dirty="0">
                <a:solidFill>
                  <a:schemeClr val="tx1"/>
                </a:solidFill>
                <a:ea typeface="华文楷体" panose="02010600040101010101" pitchFamily="2" charset="-122"/>
              </a:rPr>
              <a:t>可产生一个</a:t>
            </a:r>
            <a:r>
              <a:rPr lang="en-US" altLang="zh-CN" sz="1800" b="0" dirty="0">
                <a:solidFill>
                  <a:schemeClr val="tx1"/>
                </a:solidFill>
                <a:ea typeface="华文楷体" panose="02010600040101010101" pitchFamily="2" charset="-122"/>
              </a:rPr>
              <a:t>HTML</a:t>
            </a:r>
            <a:r>
              <a:rPr lang="zh-CN" altLang="en-US" sz="1800" b="0" dirty="0">
                <a:solidFill>
                  <a:schemeClr val="tx1"/>
                </a:solidFill>
                <a:ea typeface="华文楷体" panose="02010600040101010101" pitchFamily="2" charset="-122"/>
              </a:rPr>
              <a:t>格式的文件</a:t>
            </a:r>
          </a:p>
          <a:p>
            <a:pPr lvl="1" eaLnBrk="1" hangingPunct="1">
              <a:lnSpc>
                <a:spcPct val="150000"/>
              </a:lnSpc>
            </a:pPr>
            <a:r>
              <a:rPr lang="en-US" altLang="zh-CN" sz="1800" dirty="0">
                <a:solidFill>
                  <a:schemeClr val="tx1"/>
                </a:solidFill>
                <a:ea typeface="华文中宋" panose="02010600040101010101" pitchFamily="2" charset="-122"/>
              </a:rPr>
              <a:t>Code</a:t>
            </a:r>
            <a:r>
              <a:rPr lang="zh-CN" altLang="en-US" sz="1800" dirty="0">
                <a:ea typeface="华文中宋" panose="02010600040101010101" pitchFamily="2" charset="-122"/>
              </a:rPr>
              <a:t>：</a:t>
            </a:r>
            <a:r>
              <a:rPr lang="en-US" altLang="zh-CN" sz="1800" dirty="0">
                <a:ea typeface="华文中宋" panose="02010600040101010101" pitchFamily="2" charset="-122"/>
                <a:hlinkClick r:id="rId3" action="ppaction://hlinkfile"/>
              </a:rPr>
              <a:t>Builder.java</a:t>
            </a:r>
            <a:r>
              <a:rPr lang="zh-CN" altLang="en-US" sz="1800" dirty="0">
                <a:ea typeface="华文中宋" panose="02010600040101010101" pitchFamily="2" charset="-122"/>
              </a:rPr>
              <a:t>；</a:t>
            </a:r>
            <a:r>
              <a:rPr lang="en-US" altLang="zh-CN" sz="1800" dirty="0">
                <a:ea typeface="华文中宋" panose="02010600040101010101" pitchFamily="2" charset="-122"/>
                <a:hlinkClick r:id="rId4" action="ppaction://hlinkfile"/>
              </a:rPr>
              <a:t>Director.java</a:t>
            </a:r>
            <a:r>
              <a:rPr lang="zh-CN" altLang="en-US" sz="1800" dirty="0">
                <a:ea typeface="华文中宋" panose="02010600040101010101" pitchFamily="2" charset="-122"/>
              </a:rPr>
              <a:t>；</a:t>
            </a:r>
          </a:p>
          <a:p>
            <a:pPr lvl="1" eaLnBrk="1" hangingPunct="1">
              <a:lnSpc>
                <a:spcPct val="150000"/>
              </a:lnSpc>
              <a:buFontTx/>
              <a:buNone/>
            </a:pPr>
            <a:r>
              <a:rPr lang="zh-CN" altLang="en-US" sz="1800" dirty="0">
                <a:ea typeface="华文中宋" panose="02010600040101010101" pitchFamily="2" charset="-122"/>
              </a:rPr>
              <a:t>                 </a:t>
            </a:r>
            <a:r>
              <a:rPr lang="en-US" altLang="zh-CN" sz="1800" dirty="0">
                <a:ea typeface="华文中宋" panose="02010600040101010101" pitchFamily="2" charset="-122"/>
                <a:hlinkClick r:id="rId5" action="ppaction://hlinkfile"/>
              </a:rPr>
              <a:t>TextBuilder.java</a:t>
            </a:r>
            <a:r>
              <a:rPr lang="en-US" altLang="zh-CN" sz="1800" dirty="0">
                <a:ea typeface="华文中宋" panose="02010600040101010101" pitchFamily="2" charset="-122"/>
              </a:rPr>
              <a:t>  </a:t>
            </a:r>
            <a:r>
              <a:rPr lang="zh-CN" altLang="en-US" sz="1800" dirty="0">
                <a:ea typeface="华文中宋" panose="02010600040101010101" pitchFamily="2" charset="-122"/>
              </a:rPr>
              <a:t>；</a:t>
            </a:r>
            <a:r>
              <a:rPr lang="en-US" altLang="zh-CN" sz="1800" dirty="0">
                <a:ea typeface="华文中宋" panose="02010600040101010101" pitchFamily="2" charset="-122"/>
                <a:hlinkClick r:id="rId6" action="ppaction://hlinkfile"/>
              </a:rPr>
              <a:t>HTMLBuilder.java</a:t>
            </a:r>
            <a:endParaRPr lang="en-US" altLang="zh-CN" sz="1800" dirty="0">
              <a:ea typeface="华文中宋" panose="02010600040101010101" pitchFamily="2" charset="-122"/>
            </a:endParaRPr>
          </a:p>
          <a:p>
            <a:pPr lvl="1" eaLnBrk="1" hangingPunct="1">
              <a:lnSpc>
                <a:spcPct val="150000"/>
              </a:lnSpc>
              <a:buFontTx/>
              <a:buNone/>
            </a:pPr>
            <a:r>
              <a:rPr lang="zh-CN" altLang="en-US" sz="1800" dirty="0">
                <a:ea typeface="华文中宋" panose="02010600040101010101" pitchFamily="2" charset="-122"/>
              </a:rPr>
              <a:t>                 </a:t>
            </a: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spTree>
    <p:extLst>
      <p:ext uri="{BB962C8B-B14F-4D97-AF65-F5344CB8AC3E}">
        <p14:creationId xmlns:p14="http://schemas.microsoft.com/office/powerpoint/2010/main" val="362308598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1C336-C10E-4C11-BAA0-EF515ADCBE1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Builder Pattern//stop 20240424</a:t>
            </a:r>
            <a:endParaRPr lang="zh-CN" altLang="en-US" dirty="0"/>
          </a:p>
        </p:txBody>
      </p:sp>
      <p:pic>
        <p:nvPicPr>
          <p:cNvPr id="4" name="内容占位符 3">
            <a:extLst>
              <a:ext uri="{FF2B5EF4-FFF2-40B4-BE49-F238E27FC236}">
                <a16:creationId xmlns:a16="http://schemas.microsoft.com/office/drawing/2014/main" id="{821D1F7B-9545-4D71-AB31-149243ED220A}"/>
              </a:ext>
            </a:extLst>
          </p:cNvPr>
          <p:cNvPicPr>
            <a:picLocks noGrp="1" noChangeAspect="1"/>
          </p:cNvPicPr>
          <p:nvPr>
            <p:ph idx="1"/>
          </p:nvPr>
        </p:nvPicPr>
        <p:blipFill>
          <a:blip r:embed="rId3"/>
          <a:stretch>
            <a:fillRect/>
          </a:stretch>
        </p:blipFill>
        <p:spPr>
          <a:xfrm>
            <a:off x="163794" y="764705"/>
            <a:ext cx="5930875" cy="1549424"/>
          </a:xfrm>
          <a:prstGeom prst="rect">
            <a:avLst/>
          </a:prstGeom>
        </p:spPr>
      </p:pic>
      <p:pic>
        <p:nvPicPr>
          <p:cNvPr id="7" name="图片 6">
            <a:extLst>
              <a:ext uri="{FF2B5EF4-FFF2-40B4-BE49-F238E27FC236}">
                <a16:creationId xmlns:a16="http://schemas.microsoft.com/office/drawing/2014/main" id="{9DB32A24-985E-4805-96EC-C09FF9660BA3}"/>
              </a:ext>
            </a:extLst>
          </p:cNvPr>
          <p:cNvPicPr>
            <a:picLocks noChangeAspect="1"/>
          </p:cNvPicPr>
          <p:nvPr/>
        </p:nvPicPr>
        <p:blipFill>
          <a:blip r:embed="rId4"/>
          <a:stretch>
            <a:fillRect/>
          </a:stretch>
        </p:blipFill>
        <p:spPr>
          <a:xfrm>
            <a:off x="0" y="2492895"/>
            <a:ext cx="6153213" cy="4337715"/>
          </a:xfrm>
          <a:prstGeom prst="rect">
            <a:avLst/>
          </a:prstGeom>
        </p:spPr>
      </p:pic>
      <p:cxnSp>
        <p:nvCxnSpPr>
          <p:cNvPr id="9" name="直接连接符 8">
            <a:extLst>
              <a:ext uri="{FF2B5EF4-FFF2-40B4-BE49-F238E27FC236}">
                <a16:creationId xmlns:a16="http://schemas.microsoft.com/office/drawing/2014/main" id="{309A9F4B-8790-4E97-8B47-2A2E8462142C}"/>
              </a:ext>
            </a:extLst>
          </p:cNvPr>
          <p:cNvCxnSpPr>
            <a:cxnSpLocks/>
          </p:cNvCxnSpPr>
          <p:nvPr/>
        </p:nvCxnSpPr>
        <p:spPr bwMode="auto">
          <a:xfrm flipH="1">
            <a:off x="6153213" y="27384"/>
            <a:ext cx="1331" cy="6713984"/>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312FA0FE-30E1-4105-9637-EE12345341AD}"/>
              </a:ext>
            </a:extLst>
          </p:cNvPr>
          <p:cNvCxnSpPr>
            <a:cxnSpLocks/>
          </p:cNvCxnSpPr>
          <p:nvPr/>
        </p:nvCxnSpPr>
        <p:spPr bwMode="auto">
          <a:xfrm flipH="1" flipV="1">
            <a:off x="6177060" y="3114733"/>
            <a:ext cx="5879976" cy="36004"/>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74E231F1-A3C1-4649-B1C9-6F8D1DFB6A01}"/>
              </a:ext>
            </a:extLst>
          </p:cNvPr>
          <p:cNvCxnSpPr>
            <a:cxnSpLocks/>
          </p:cNvCxnSpPr>
          <p:nvPr/>
        </p:nvCxnSpPr>
        <p:spPr bwMode="auto">
          <a:xfrm flipH="1">
            <a:off x="163794" y="2420888"/>
            <a:ext cx="5932206" cy="0"/>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2" name="图片 11">
            <a:extLst>
              <a:ext uri="{FF2B5EF4-FFF2-40B4-BE49-F238E27FC236}">
                <a16:creationId xmlns:a16="http://schemas.microsoft.com/office/drawing/2014/main" id="{6E34F922-A5FE-435A-A977-03F77C8C45D8}"/>
              </a:ext>
            </a:extLst>
          </p:cNvPr>
          <p:cNvPicPr>
            <a:picLocks noChangeAspect="1"/>
          </p:cNvPicPr>
          <p:nvPr/>
        </p:nvPicPr>
        <p:blipFill>
          <a:blip r:embed="rId5"/>
          <a:stretch>
            <a:fillRect/>
          </a:stretch>
        </p:blipFill>
        <p:spPr>
          <a:xfrm>
            <a:off x="6233703" y="3241445"/>
            <a:ext cx="5766690" cy="3590476"/>
          </a:xfrm>
          <a:prstGeom prst="rect">
            <a:avLst/>
          </a:prstGeom>
        </p:spPr>
      </p:pic>
      <p:pic>
        <p:nvPicPr>
          <p:cNvPr id="15" name="图片 14">
            <a:extLst>
              <a:ext uri="{FF2B5EF4-FFF2-40B4-BE49-F238E27FC236}">
                <a16:creationId xmlns:a16="http://schemas.microsoft.com/office/drawing/2014/main" id="{F3074516-B623-445C-9D3D-80F27013B8CD}"/>
              </a:ext>
            </a:extLst>
          </p:cNvPr>
          <p:cNvPicPr>
            <a:picLocks noChangeAspect="1"/>
          </p:cNvPicPr>
          <p:nvPr/>
        </p:nvPicPr>
        <p:blipFill>
          <a:blip r:embed="rId6"/>
          <a:stretch>
            <a:fillRect/>
          </a:stretch>
        </p:blipFill>
        <p:spPr>
          <a:xfrm>
            <a:off x="6259481" y="90552"/>
            <a:ext cx="5860510" cy="3006875"/>
          </a:xfrm>
          <a:prstGeom prst="rect">
            <a:avLst/>
          </a:prstGeom>
        </p:spPr>
      </p:pic>
    </p:spTree>
    <p:extLst>
      <p:ext uri="{BB962C8B-B14F-4D97-AF65-F5344CB8AC3E}">
        <p14:creationId xmlns:p14="http://schemas.microsoft.com/office/powerpoint/2010/main" val="111373449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2366290B-F401-487E-847D-9EC2C8AFADC5}"/>
              </a:ext>
            </a:extLst>
          </p:cNvPr>
          <p:cNvSpPr>
            <a:spLocks noGrp="1" noChangeArrowheads="1"/>
          </p:cNvSpPr>
          <p:nvPr>
            <p:ph type="body" idx="1"/>
          </p:nvPr>
        </p:nvSpPr>
        <p:spPr>
          <a:xfrm>
            <a:off x="263352" y="688977"/>
            <a:ext cx="11737304" cy="583636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启示：</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Main</a:t>
            </a:r>
            <a:r>
              <a:rPr lang="zh-CN" altLang="en-US" b="0" dirty="0">
                <a:solidFill>
                  <a:schemeClr val="tx1"/>
                </a:solidFill>
                <a:latin typeface="Arial Black" panose="020B0A04020102020204" pitchFamily="34" charset="0"/>
                <a:ea typeface="华文中宋" panose="02010600040101010101" pitchFamily="2" charset="-122"/>
              </a:rPr>
              <a:t>类中并不知道</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类的方法。</a:t>
            </a:r>
            <a:r>
              <a:rPr lang="en-US" altLang="zh-CN" b="0" dirty="0">
                <a:solidFill>
                  <a:schemeClr val="tx1"/>
                </a:solidFill>
                <a:latin typeface="Arial Black" panose="020B0A04020102020204" pitchFamily="34" charset="0"/>
                <a:ea typeface="华文中宋" panose="02010600040101010101" pitchFamily="2" charset="-122"/>
              </a:rPr>
              <a:t>Main</a:t>
            </a:r>
            <a:r>
              <a:rPr lang="zh-CN" altLang="en-US" b="0" dirty="0">
                <a:solidFill>
                  <a:schemeClr val="tx1"/>
                </a:solidFill>
                <a:latin typeface="Arial Black" panose="020B0A04020102020204" pitchFamily="34" charset="0"/>
                <a:ea typeface="华文中宋" panose="02010600040101010101" pitchFamily="2" charset="-122"/>
              </a:rPr>
              <a:t>类只调用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类的</a:t>
            </a:r>
            <a:r>
              <a:rPr lang="en-US" altLang="zh-CN" b="0" dirty="0">
                <a:solidFill>
                  <a:schemeClr val="tx1"/>
                </a:solidFill>
                <a:latin typeface="Arial Black" panose="020B0A04020102020204" pitchFamily="34" charset="0"/>
                <a:ea typeface="华文中宋" panose="02010600040101010101" pitchFamily="2" charset="-122"/>
              </a:rPr>
              <a:t>construct</a:t>
            </a:r>
            <a:r>
              <a:rPr lang="zh-CN" altLang="en-US" b="0" dirty="0">
                <a:solidFill>
                  <a:schemeClr val="tx1"/>
                </a:solidFill>
                <a:latin typeface="Arial Black" panose="020B0A04020102020204" pitchFamily="34" charset="0"/>
                <a:ea typeface="华文中宋" panose="02010600040101010101" pitchFamily="2" charset="-122"/>
              </a:rPr>
              <a:t>方法；</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类唯一知道的就是</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类；但</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类并不知道利用的是</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类的那个子类（因为不知道，所以在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类中才有通用的方法，使得</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这个零件具有独立性）。</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Builder Pattern</a:t>
            </a:r>
            <a:r>
              <a:rPr lang="zh-CN" altLang="en-US" b="0" dirty="0">
                <a:solidFill>
                  <a:schemeClr val="tx1"/>
                </a:solidFill>
                <a:latin typeface="Arial Black" panose="020B0A04020102020204" pitchFamily="34" charset="0"/>
                <a:ea typeface="华文中宋" panose="02010600040101010101" pitchFamily="2" charset="-122"/>
              </a:rPr>
              <a:t>介绍的是循序渐进组合较复杂的对象实例，组合过程的详细处理则隐藏在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参与者里（</a:t>
            </a:r>
            <a:r>
              <a:rPr lang="zh-CN" altLang="en-US" b="0" dirty="0">
                <a:solidFill>
                  <a:srgbClr val="C00000"/>
                </a:solidFill>
                <a:latin typeface="Arial Black" panose="020B0A04020102020204" pitchFamily="34" charset="0"/>
                <a:ea typeface="华文中宋" panose="02010600040101010101" pitchFamily="2" charset="-122"/>
              </a:rPr>
              <a:t>谁？具体的</a:t>
            </a:r>
            <a:r>
              <a:rPr lang="en-US" altLang="zh-CN" b="0" dirty="0">
                <a:solidFill>
                  <a:srgbClr val="C00000"/>
                </a:solidFill>
                <a:latin typeface="Arial Black" panose="020B0A04020102020204" pitchFamily="34" charset="0"/>
                <a:ea typeface="华文中宋" panose="02010600040101010101" pitchFamily="2" charset="-122"/>
              </a:rPr>
              <a:t>Builder</a:t>
            </a:r>
            <a:r>
              <a:rPr lang="zh-CN" altLang="en-US" b="0" dirty="0">
                <a:solidFill>
                  <a:srgbClr val="C00000"/>
                </a:solidFill>
                <a:latin typeface="Arial Black" panose="020B0A04020102020204" pitchFamily="34" charset="0"/>
                <a:ea typeface="华文中宋" panose="02010600040101010101" pitchFamily="2" charset="-122"/>
              </a:rPr>
              <a:t>里</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endParaRPr lang="en-US" altLang="zh-CN"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a:p>
            <a:pPr lvl="1" eaLnBrk="1" hangingPunct="1"/>
            <a:endParaRPr lang="zh-CN" altLang="en-US" dirty="0"/>
          </a:p>
        </p:txBody>
      </p:sp>
      <p:sp>
        <p:nvSpPr>
          <p:cNvPr id="6" name="Rectangle 2">
            <a:extLst>
              <a:ext uri="{FF2B5EF4-FFF2-40B4-BE49-F238E27FC236}">
                <a16:creationId xmlns:a16="http://schemas.microsoft.com/office/drawing/2014/main" id="{EB25642A-5863-47B3-8AA7-1D2F1A2DF23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8" name="图片 7">
            <a:extLst>
              <a:ext uri="{FF2B5EF4-FFF2-40B4-BE49-F238E27FC236}">
                <a16:creationId xmlns:a16="http://schemas.microsoft.com/office/drawing/2014/main" id="{23A46301-D0F3-421F-9EEE-E98E2A4C34AF}"/>
              </a:ext>
            </a:extLst>
          </p:cNvPr>
          <p:cNvPicPr>
            <a:picLocks noChangeAspect="1"/>
          </p:cNvPicPr>
          <p:nvPr/>
        </p:nvPicPr>
        <p:blipFill>
          <a:blip r:embed="rId2"/>
          <a:stretch>
            <a:fillRect/>
          </a:stretch>
        </p:blipFill>
        <p:spPr>
          <a:xfrm>
            <a:off x="6390471" y="3573016"/>
            <a:ext cx="5754201" cy="3168352"/>
          </a:xfrm>
          <a:prstGeom prst="rect">
            <a:avLst/>
          </a:prstGeom>
          <a:effectLst>
            <a:glow rad="228600">
              <a:schemeClr val="accent2">
                <a:satMod val="175000"/>
                <a:alpha val="40000"/>
              </a:schemeClr>
            </a:glow>
          </a:effectLst>
        </p:spPr>
      </p:pic>
      <p:pic>
        <p:nvPicPr>
          <p:cNvPr id="5" name="图片 4">
            <a:extLst>
              <a:ext uri="{FF2B5EF4-FFF2-40B4-BE49-F238E27FC236}">
                <a16:creationId xmlns:a16="http://schemas.microsoft.com/office/drawing/2014/main" id="{FA72991F-1899-4AFF-8D38-ACA2ACE9C28E}"/>
              </a:ext>
            </a:extLst>
          </p:cNvPr>
          <p:cNvPicPr>
            <a:picLocks noChangeAspect="1"/>
          </p:cNvPicPr>
          <p:nvPr/>
        </p:nvPicPr>
        <p:blipFill>
          <a:blip r:embed="rId3"/>
          <a:stretch>
            <a:fillRect/>
          </a:stretch>
        </p:blipFill>
        <p:spPr>
          <a:xfrm>
            <a:off x="63624" y="3501008"/>
            <a:ext cx="6097944" cy="3356992"/>
          </a:xfrm>
          <a:prstGeom prst="rect">
            <a:avLst/>
          </a:prstGeom>
        </p:spPr>
      </p:pic>
      <p:cxnSp>
        <p:nvCxnSpPr>
          <p:cNvPr id="7" name="连接符: 曲线 6">
            <a:extLst>
              <a:ext uri="{FF2B5EF4-FFF2-40B4-BE49-F238E27FC236}">
                <a16:creationId xmlns:a16="http://schemas.microsoft.com/office/drawing/2014/main" id="{DF947A04-59C5-4C2B-9ED3-BDF656C7B6F0}"/>
              </a:ext>
            </a:extLst>
          </p:cNvPr>
          <p:cNvCxnSpPr>
            <a:cxnSpLocks/>
          </p:cNvCxnSpPr>
          <p:nvPr/>
        </p:nvCxnSpPr>
        <p:spPr bwMode="auto">
          <a:xfrm>
            <a:off x="6528048" y="1457402"/>
            <a:ext cx="3528392" cy="3411758"/>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11" name="连接符: 曲线 10">
            <a:extLst>
              <a:ext uri="{FF2B5EF4-FFF2-40B4-BE49-F238E27FC236}">
                <a16:creationId xmlns:a16="http://schemas.microsoft.com/office/drawing/2014/main" id="{C671DD19-75B0-4FF8-8920-B0400FB781D6}"/>
              </a:ext>
            </a:extLst>
          </p:cNvPr>
          <p:cNvCxnSpPr>
            <a:cxnSpLocks/>
          </p:cNvCxnSpPr>
          <p:nvPr/>
        </p:nvCxnSpPr>
        <p:spPr bwMode="auto">
          <a:xfrm rot="10800000" flipV="1">
            <a:off x="2495600" y="1988840"/>
            <a:ext cx="4320480" cy="2016224"/>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pic>
        <p:nvPicPr>
          <p:cNvPr id="15" name="内容占位符 3">
            <a:extLst>
              <a:ext uri="{FF2B5EF4-FFF2-40B4-BE49-F238E27FC236}">
                <a16:creationId xmlns:a16="http://schemas.microsoft.com/office/drawing/2014/main" id="{85EDF282-5F9C-42C3-A82B-F8A630C35FD8}"/>
              </a:ext>
            </a:extLst>
          </p:cNvPr>
          <p:cNvPicPr>
            <a:picLocks noChangeAspect="1"/>
          </p:cNvPicPr>
          <p:nvPr/>
        </p:nvPicPr>
        <p:blipFill>
          <a:blip r:embed="rId4"/>
          <a:stretch>
            <a:fillRect/>
          </a:stretch>
        </p:blipFill>
        <p:spPr bwMode="auto">
          <a:xfrm>
            <a:off x="6252741" y="0"/>
            <a:ext cx="5930875"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连接符: 曲线 15">
            <a:extLst>
              <a:ext uri="{FF2B5EF4-FFF2-40B4-BE49-F238E27FC236}">
                <a16:creationId xmlns:a16="http://schemas.microsoft.com/office/drawing/2014/main" id="{9467D492-8AB7-4BC2-9417-AADA91AA4F44}"/>
              </a:ext>
            </a:extLst>
          </p:cNvPr>
          <p:cNvCxnSpPr>
            <a:cxnSpLocks/>
            <a:endCxn id="15" idx="1"/>
          </p:cNvCxnSpPr>
          <p:nvPr/>
        </p:nvCxnSpPr>
        <p:spPr bwMode="auto">
          <a:xfrm rot="5400000" flipH="1" flipV="1">
            <a:off x="4363014" y="1539274"/>
            <a:ext cx="2830625" cy="948830"/>
          </a:xfrm>
          <a:prstGeom prst="curvedConnector2">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2366290B-F401-487E-847D-9EC2C8AFADC5}"/>
              </a:ext>
            </a:extLst>
          </p:cNvPr>
          <p:cNvSpPr>
            <a:spLocks noGrp="1" noChangeArrowheads="1"/>
          </p:cNvSpPr>
          <p:nvPr>
            <p:ph type="body" idx="1"/>
          </p:nvPr>
        </p:nvSpPr>
        <p:spPr>
          <a:xfrm>
            <a:off x="263352" y="688977"/>
            <a:ext cx="11737304" cy="583636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启示：</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每个</a:t>
            </a:r>
            <a:r>
              <a:rPr lang="en-US" altLang="zh-CN" b="0" dirty="0" err="1">
                <a:solidFill>
                  <a:schemeClr val="tx1"/>
                </a:solidFill>
                <a:latin typeface="Arial Black" panose="020B0A04020102020204" pitchFamily="34" charset="0"/>
                <a:ea typeface="华文中宋" panose="02010600040101010101" pitchFamily="2" charset="-122"/>
              </a:rPr>
              <a:t>ConcreteBuilder</a:t>
            </a:r>
            <a:r>
              <a:rPr lang="zh-CN" altLang="en-US" b="0" dirty="0">
                <a:solidFill>
                  <a:schemeClr val="tx1"/>
                </a:solidFill>
                <a:latin typeface="Arial Black" panose="020B0A04020102020204" pitchFamily="34" charset="0"/>
                <a:ea typeface="华文中宋" panose="02010600040101010101" pitchFamily="2" charset="-122"/>
              </a:rPr>
              <a:t>包含了创建和装配一个特定产品的所有代码，这些代码只需要写一次；然后不同的</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可以在相同部件集合的基础上构造不同的</a:t>
            </a:r>
            <a:r>
              <a:rPr lang="en-US" altLang="zh-CN" b="0" dirty="0">
                <a:solidFill>
                  <a:schemeClr val="tx1"/>
                </a:solidFill>
                <a:latin typeface="Arial Black" panose="020B0A04020102020204" pitchFamily="34" charset="0"/>
                <a:ea typeface="华文中宋" panose="02010600040101010101" pitchFamily="2" charset="-122"/>
              </a:rPr>
              <a:t>Product</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make title …</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模式与一下子就生成产品的创建型模式不同，它是在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的控制下一步一步构造产品</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（内容）</a:t>
            </a:r>
            <a:r>
              <a:rPr lang="zh-CN" altLang="en-US" b="0" dirty="0">
                <a:solidFill>
                  <a:schemeClr val="tx1"/>
                </a:solidFill>
                <a:latin typeface="Arial Black" panose="020B0A04020102020204" pitchFamily="34" charset="0"/>
                <a:ea typeface="华文中宋" panose="02010600040101010101" pitchFamily="2" charset="-122"/>
              </a:rPr>
              <a:t>。仅当该产品完成时</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才从生成器中取回它。因此，</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接口相比其他创建型模式能更好的反映产品的构造过程。这也使得我们可以更精细的控制构造过程，从而能更精细的控制所得产品的内部结构。</a:t>
            </a:r>
          </a:p>
          <a:p>
            <a:pPr lvl="1" eaLnBrk="1" hangingPunct="1"/>
            <a:endParaRPr lang="en-US" altLang="zh-CN"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a:p>
            <a:pPr lvl="1" eaLnBrk="1" hangingPunct="1"/>
            <a:endParaRPr lang="zh-CN" altLang="en-US" dirty="0"/>
          </a:p>
        </p:txBody>
      </p:sp>
      <p:sp>
        <p:nvSpPr>
          <p:cNvPr id="6" name="Rectangle 2">
            <a:extLst>
              <a:ext uri="{FF2B5EF4-FFF2-40B4-BE49-F238E27FC236}">
                <a16:creationId xmlns:a16="http://schemas.microsoft.com/office/drawing/2014/main" id="{EB25642A-5863-47B3-8AA7-1D2F1A2DF23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5C4560B6-8244-429B-B7D0-7B18CECCAD49}"/>
              </a:ext>
            </a:extLst>
          </p:cNvPr>
          <p:cNvPicPr>
            <a:picLocks noChangeAspect="1"/>
          </p:cNvPicPr>
          <p:nvPr/>
        </p:nvPicPr>
        <p:blipFill>
          <a:blip r:embed="rId2"/>
          <a:stretch>
            <a:fillRect/>
          </a:stretch>
        </p:blipFill>
        <p:spPr>
          <a:xfrm>
            <a:off x="5591944" y="3645024"/>
            <a:ext cx="6480720" cy="3168352"/>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55122967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67615-996A-4C20-9D4A-497061A1B636}"/>
              </a:ext>
            </a:extLst>
          </p:cNvPr>
          <p:cNvSpPr>
            <a:spLocks noGrp="1"/>
          </p:cNvSpPr>
          <p:nvPr>
            <p:ph type="title"/>
          </p:nvPr>
        </p:nvSpPr>
        <p:spPr/>
        <p:txBody>
          <a:bodyPr/>
          <a:lstStyle/>
          <a:p>
            <a:r>
              <a:rPr lang="en-US" altLang="zh-CN" dirty="0">
                <a:latin typeface="Bauhaus 93" pitchFamily="82" charset="0"/>
              </a:rPr>
              <a:t>Builder Pattern</a:t>
            </a:r>
            <a:endParaRPr lang="zh-CN" altLang="en-US" dirty="0"/>
          </a:p>
        </p:txBody>
      </p:sp>
      <p:sp>
        <p:nvSpPr>
          <p:cNvPr id="3" name="内容占位符 2">
            <a:extLst>
              <a:ext uri="{FF2B5EF4-FFF2-40B4-BE49-F238E27FC236}">
                <a16:creationId xmlns:a16="http://schemas.microsoft.com/office/drawing/2014/main" id="{90FE8B6A-34FC-4EA0-9AA6-EA12EC46F10E}"/>
              </a:ext>
            </a:extLst>
          </p:cNvPr>
          <p:cNvSpPr>
            <a:spLocks noGrp="1"/>
          </p:cNvSpPr>
          <p:nvPr>
            <p:ph idx="1"/>
          </p:nvPr>
        </p:nvSpPr>
        <p:spPr/>
        <p:txBody>
          <a:bodyPr/>
          <a:lstStyle/>
          <a:p>
            <a:r>
              <a:rPr lang="zh-CN" altLang="en-US" dirty="0">
                <a:solidFill>
                  <a:srgbClr val="324A7A"/>
                </a:solidFill>
              </a:rPr>
              <a:t>一般结构</a:t>
            </a:r>
            <a:endParaRPr lang="en-US" altLang="zh-CN" dirty="0">
              <a:solidFill>
                <a:srgbClr val="324A7A"/>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pPr marL="0" indent="0">
              <a:buNone/>
            </a:pPr>
            <a:endParaRPr lang="en-US" altLang="zh-CN" dirty="0">
              <a:solidFill>
                <a:schemeClr val="tx1"/>
              </a:solidFill>
            </a:endParaRPr>
          </a:p>
          <a:p>
            <a:pPr marL="449251" lvl="1" indent="-449251">
              <a:buSzPct val="100000"/>
              <a:buFont typeface="Wingdings" pitchFamily="2" charset="2"/>
              <a:buChar char="p"/>
            </a:pPr>
            <a:r>
              <a:rPr lang="zh-CN" altLang="en-US" sz="2400" dirty="0">
                <a:solidFill>
                  <a:srgbClr val="324A7A"/>
                </a:solidFill>
              </a:rPr>
              <a:t>包含角色</a:t>
            </a: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Builder：抽象建造者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ConcreteBuilder：具体建造者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Director：指挥者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Product：产品角色</a:t>
            </a:r>
            <a:endParaRPr lang="zh-CN" altLang="en-US" sz="2000" b="0" dirty="0">
              <a:solidFill>
                <a:schemeClr val="tx1"/>
              </a:solidFill>
            </a:endParaRPr>
          </a:p>
          <a:p>
            <a:endParaRPr lang="zh-CN" altLang="en-US" dirty="0">
              <a:solidFill>
                <a:schemeClr val="tx1"/>
              </a:solidFill>
            </a:endParaRPr>
          </a:p>
        </p:txBody>
      </p:sp>
      <p:pic>
        <p:nvPicPr>
          <p:cNvPr id="4" name="Picture 7">
            <a:extLst>
              <a:ext uri="{FF2B5EF4-FFF2-40B4-BE49-F238E27FC236}">
                <a16:creationId xmlns:a16="http://schemas.microsoft.com/office/drawing/2014/main" id="{ACD08C9B-B804-41E4-8B69-DC3DA0FEA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5" y="949626"/>
            <a:ext cx="8753475" cy="384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1970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77A8497-F4B0-4017-B5FE-2E3D0E467384}"/>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rPr>
              <a:t>Chapter Seven</a:t>
            </a:r>
            <a:r>
              <a:rPr lang="en-US" altLang="zh-CN" sz="3400" dirty="0"/>
              <a:t> </a:t>
            </a:r>
            <a:r>
              <a:rPr lang="zh-CN" altLang="en-US" sz="3400" dirty="0">
                <a:latin typeface="华文中宋" panose="02010600040101010101" pitchFamily="2" charset="-122"/>
                <a:ea typeface="华文中宋" panose="02010600040101010101" pitchFamily="2" charset="-122"/>
              </a:rPr>
              <a:t>设计模式</a:t>
            </a:r>
          </a:p>
        </p:txBody>
      </p:sp>
      <p:sp>
        <p:nvSpPr>
          <p:cNvPr id="16387" name="Rectangle 3">
            <a:extLst>
              <a:ext uri="{FF2B5EF4-FFF2-40B4-BE49-F238E27FC236}">
                <a16:creationId xmlns:a16="http://schemas.microsoft.com/office/drawing/2014/main" id="{EFA9ABA2-DF21-4BB3-B63F-0CE10D4019E7}"/>
              </a:ext>
            </a:extLst>
          </p:cNvPr>
          <p:cNvSpPr>
            <a:spLocks noGrp="1" noChangeArrowheads="1"/>
          </p:cNvSpPr>
          <p:nvPr>
            <p:ph type="body" idx="1"/>
          </p:nvPr>
        </p:nvSpPr>
        <p:spPr>
          <a:xfrm>
            <a:off x="479376" y="1124745"/>
            <a:ext cx="11233248" cy="5472607"/>
          </a:xfrm>
        </p:spPr>
        <p:txBody>
          <a:bodyPr/>
          <a:lstStyle/>
          <a:p>
            <a:pPr eaLnBrk="1" hangingPunct="1">
              <a:lnSpc>
                <a:spcPct val="8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设计模式的描述</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为什么要学习设计模式？</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复用解决方案：</a:t>
            </a:r>
            <a:r>
              <a:rPr lang="zh-CN" altLang="en-US" sz="2000" dirty="0">
                <a:solidFill>
                  <a:schemeClr val="tx1"/>
                </a:solidFill>
                <a:latin typeface="华文楷体" panose="02010600040101010101" pitchFamily="2" charset="-122"/>
                <a:ea typeface="华文楷体" panose="02010600040101010101" pitchFamily="2" charset="-122"/>
              </a:rPr>
              <a:t>通过复用已经建立的设计，为问题找到了更高的起点并避免了绕弯路。我们受益于学习别人的经验。我不必再为普通、重复的问题重新设计解决方案。</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建立通用的术语：</a:t>
            </a:r>
            <a:r>
              <a:rPr lang="zh-CN" altLang="en-US" sz="2000" dirty="0">
                <a:solidFill>
                  <a:schemeClr val="tx1"/>
                </a:solidFill>
                <a:latin typeface="华文楷体" panose="02010600040101010101" pitchFamily="2" charset="-122"/>
                <a:ea typeface="华文楷体" panose="02010600040101010101" pitchFamily="2" charset="-122"/>
              </a:rPr>
              <a:t>交流与协作都需要一个共同的词汇基础、一个对问题的共同观点。设计模式在项目的分析和设计阶段提供了一个通用的参考点。</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更高的分析和设计的视角：</a:t>
            </a:r>
            <a:r>
              <a:rPr lang="zh-CN" altLang="en-US" sz="2000" dirty="0">
                <a:solidFill>
                  <a:schemeClr val="tx1"/>
                </a:solidFill>
                <a:latin typeface="华文楷体" panose="02010600040101010101" pitchFamily="2" charset="-122"/>
                <a:ea typeface="华文楷体" panose="02010600040101010101" pitchFamily="2" charset="-122"/>
              </a:rPr>
              <a:t>在问题上、在设计和面向对象的过程中， 模式给你一个更高层次的视角。这样的视角将你从“ 过早处理细节” 的暴政中解放出来。</a:t>
            </a:r>
          </a:p>
          <a:p>
            <a:pPr lvl="3" eaLnBrk="1" hangingPunct="1">
              <a:lnSpc>
                <a:spcPct val="150000"/>
              </a:lnSpc>
            </a:pPr>
            <a:r>
              <a:rPr lang="en-US" altLang="zh-CN" sz="1800" b="1" dirty="0">
                <a:solidFill>
                  <a:srgbClr val="324A7A"/>
                </a:solidFill>
                <a:latin typeface="华文中宋" panose="02010600040101010101" pitchFamily="2" charset="-122"/>
                <a:ea typeface="华文中宋" panose="02010600040101010101" pitchFamily="2" charset="-122"/>
              </a:rPr>
              <a:t>An Example :</a:t>
            </a:r>
            <a:r>
              <a:rPr lang="zh-CN" altLang="en-US" sz="1800" b="1" dirty="0">
                <a:solidFill>
                  <a:srgbClr val="324A7A"/>
                </a:solidFill>
                <a:latin typeface="华文中宋" panose="02010600040101010101" pitchFamily="2" charset="-122"/>
                <a:ea typeface="华文中宋" panose="02010600040101010101" pitchFamily="2" charset="-122"/>
              </a:rPr>
              <a:t>如何为橱柜制作抽屉</a:t>
            </a:r>
            <a:r>
              <a:rPr lang="en-US" altLang="zh-CN" sz="1800" b="1" dirty="0">
                <a:solidFill>
                  <a:srgbClr val="324A7A"/>
                </a:solidFill>
                <a:latin typeface="华文中宋" panose="02010600040101010101" pitchFamily="2" charset="-122"/>
                <a:ea typeface="华文中宋" panose="02010600040101010101" pitchFamily="2" charset="-122"/>
              </a:rPr>
              <a:t>?</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3586C1-48B9-4905-8ED8-35783968D0A4}"/>
              </a:ext>
            </a:extLst>
          </p:cNvPr>
          <p:cNvPicPr>
            <a:picLocks noChangeAspect="1"/>
          </p:cNvPicPr>
          <p:nvPr/>
        </p:nvPicPr>
        <p:blipFill>
          <a:blip r:embed="rId2"/>
          <a:stretch>
            <a:fillRect/>
          </a:stretch>
        </p:blipFill>
        <p:spPr>
          <a:xfrm>
            <a:off x="1180443" y="3839759"/>
            <a:ext cx="10225135" cy="2592288"/>
          </a:xfrm>
          <a:prstGeom prst="rect">
            <a:avLst/>
          </a:prstGeom>
        </p:spPr>
      </p:pic>
      <p:sp>
        <p:nvSpPr>
          <p:cNvPr id="2" name="标题 1">
            <a:extLst>
              <a:ext uri="{FF2B5EF4-FFF2-40B4-BE49-F238E27FC236}">
                <a16:creationId xmlns:a16="http://schemas.microsoft.com/office/drawing/2014/main" id="{F799DAC5-3571-47B4-9569-7ED30E2CA84D}"/>
              </a:ext>
            </a:extLst>
          </p:cNvPr>
          <p:cNvSpPr>
            <a:spLocks noGrp="1"/>
          </p:cNvSpPr>
          <p:nvPr>
            <p:ph type="title"/>
          </p:nvPr>
        </p:nvSpPr>
        <p:spPr>
          <a:xfrm>
            <a:off x="188626" y="322263"/>
            <a:ext cx="11740023" cy="688975"/>
          </a:xfrm>
        </p:spPr>
        <p:txBody>
          <a:bodyPr/>
          <a:lstStyle/>
          <a:p>
            <a:r>
              <a:rPr lang="en-US" altLang="zh-CN" dirty="0">
                <a:latin typeface="Bauhaus 93" pitchFamily="82" charset="0"/>
              </a:rPr>
              <a:t>Builder Pattern</a:t>
            </a:r>
            <a:endParaRPr lang="zh-CN" altLang="en-US" dirty="0"/>
          </a:p>
        </p:txBody>
      </p:sp>
      <p:sp>
        <p:nvSpPr>
          <p:cNvPr id="3" name="内容占位符 2">
            <a:extLst>
              <a:ext uri="{FF2B5EF4-FFF2-40B4-BE49-F238E27FC236}">
                <a16:creationId xmlns:a16="http://schemas.microsoft.com/office/drawing/2014/main" id="{498507B4-474A-4DDA-B740-13D192B13271}"/>
              </a:ext>
            </a:extLst>
          </p:cNvPr>
          <p:cNvSpPr>
            <a:spLocks noGrp="1"/>
          </p:cNvSpPr>
          <p:nvPr>
            <p:ph idx="1"/>
          </p:nvPr>
        </p:nvSpPr>
        <p:spPr>
          <a:xfrm>
            <a:off x="624417" y="980728"/>
            <a:ext cx="10972800" cy="5210523"/>
          </a:xfrm>
        </p:spPr>
        <p:txBody>
          <a:bodyPr/>
          <a:lstStyle/>
          <a:p>
            <a:r>
              <a:rPr lang="zh-CN" altLang="en-US" dirty="0">
                <a:solidFill>
                  <a:srgbClr val="324A7A"/>
                </a:solidFill>
              </a:rPr>
              <a:t>一个典型的复杂对象其类代码示例如下：</a:t>
            </a:r>
            <a:endParaRPr lang="en-US" altLang="zh-CN" dirty="0">
              <a:solidFill>
                <a:srgbClr val="324A7A"/>
              </a:solidFill>
            </a:endParaRPr>
          </a:p>
          <a:p>
            <a:endParaRPr lang="en-US" altLang="zh-CN" dirty="0"/>
          </a:p>
          <a:p>
            <a:endParaRPr lang="en-US" altLang="zh-CN" dirty="0"/>
          </a:p>
          <a:p>
            <a:endParaRPr lang="en-US" altLang="zh-CN" dirty="0"/>
          </a:p>
          <a:p>
            <a:pPr marL="0" indent="0">
              <a:buNone/>
            </a:pPr>
            <a:endParaRPr lang="en-US" altLang="zh-CN" dirty="0"/>
          </a:p>
          <a:p>
            <a:r>
              <a:rPr lang="zh-CN" altLang="en-US" dirty="0">
                <a:solidFill>
                  <a:srgbClr val="324A7A"/>
                </a:solidFill>
              </a:rPr>
              <a:t>抽象建造者类中定义了产品的创建方法和返回方法，其典型代码如下： </a:t>
            </a:r>
          </a:p>
          <a:p>
            <a:endParaRPr lang="zh-CN" altLang="en-US" dirty="0"/>
          </a:p>
          <a:p>
            <a:endParaRPr lang="zh-CN" altLang="en-US" dirty="0"/>
          </a:p>
        </p:txBody>
      </p:sp>
      <p:pic>
        <p:nvPicPr>
          <p:cNvPr id="6" name="图片 5">
            <a:extLst>
              <a:ext uri="{FF2B5EF4-FFF2-40B4-BE49-F238E27FC236}">
                <a16:creationId xmlns:a16="http://schemas.microsoft.com/office/drawing/2014/main" id="{5BBA947C-4294-4C79-8E6E-9BF5B1B3B3D7}"/>
              </a:ext>
            </a:extLst>
          </p:cNvPr>
          <p:cNvPicPr>
            <a:picLocks noChangeAspect="1"/>
          </p:cNvPicPr>
          <p:nvPr/>
        </p:nvPicPr>
        <p:blipFill>
          <a:blip r:embed="rId3"/>
          <a:stretch>
            <a:fillRect/>
          </a:stretch>
        </p:blipFill>
        <p:spPr>
          <a:xfrm>
            <a:off x="1172059" y="1480445"/>
            <a:ext cx="10225135" cy="1948555"/>
          </a:xfrm>
          <a:prstGeom prst="rect">
            <a:avLst/>
          </a:prstGeom>
        </p:spPr>
      </p:pic>
      <p:pic>
        <p:nvPicPr>
          <p:cNvPr id="7" name="Picture 7">
            <a:extLst>
              <a:ext uri="{FF2B5EF4-FFF2-40B4-BE49-F238E27FC236}">
                <a16:creationId xmlns:a16="http://schemas.microsoft.com/office/drawing/2014/main" id="{4F1665C6-D12E-4179-ABEF-332D419E3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49371"/>
            <a:ext cx="5369100" cy="23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885875"/>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D2CD38-8F32-4195-A87C-672DAF99525B}"/>
              </a:ext>
            </a:extLst>
          </p:cNvPr>
          <p:cNvSpPr>
            <a:spLocks noGrp="1"/>
          </p:cNvSpPr>
          <p:nvPr>
            <p:ph idx="1"/>
          </p:nvPr>
        </p:nvSpPr>
        <p:spPr>
          <a:xfrm>
            <a:off x="565508" y="949624"/>
            <a:ext cx="10972800" cy="5065712"/>
          </a:xfrm>
        </p:spPr>
        <p:txBody>
          <a:bodyPr/>
          <a:lstStyle/>
          <a:p>
            <a:r>
              <a:rPr lang="zh-CN" altLang="en-US" b="0" dirty="0">
                <a:solidFill>
                  <a:schemeClr val="tx1"/>
                </a:solidFill>
              </a:rPr>
              <a:t>建造者模式的结构中还引入了一个指挥者类</a:t>
            </a:r>
            <a:r>
              <a:rPr lang="en-US" altLang="zh-CN" b="0" dirty="0">
                <a:solidFill>
                  <a:schemeClr val="tx1"/>
                </a:solidFill>
              </a:rPr>
              <a:t>Director</a:t>
            </a:r>
            <a:r>
              <a:rPr lang="zh-CN" altLang="en-US" b="0" dirty="0">
                <a:solidFill>
                  <a:schemeClr val="tx1"/>
                </a:solidFill>
              </a:rPr>
              <a:t>，该类的作用主要有两个：</a:t>
            </a:r>
            <a:r>
              <a:rPr lang="zh-CN" altLang="en-US" b="0" dirty="0">
                <a:solidFill>
                  <a:schemeClr val="tx1"/>
                </a:solidFill>
                <a:highlight>
                  <a:srgbClr val="FFFF00"/>
                </a:highlight>
              </a:rPr>
              <a:t>（</a:t>
            </a:r>
            <a:r>
              <a:rPr lang="en-US" altLang="zh-CN" b="0" dirty="0">
                <a:solidFill>
                  <a:schemeClr val="tx1"/>
                </a:solidFill>
                <a:highlight>
                  <a:srgbClr val="FFFF00"/>
                </a:highlight>
              </a:rPr>
              <a:t>1</a:t>
            </a:r>
            <a:r>
              <a:rPr lang="zh-CN" altLang="en-US" b="0" dirty="0">
                <a:solidFill>
                  <a:schemeClr val="tx1"/>
                </a:solidFill>
                <a:highlight>
                  <a:srgbClr val="FFFF00"/>
                </a:highlight>
              </a:rPr>
              <a:t>）</a:t>
            </a:r>
            <a:r>
              <a:rPr lang="zh-CN" altLang="en-US" b="0" dirty="0">
                <a:solidFill>
                  <a:schemeClr val="tx1"/>
                </a:solidFill>
              </a:rPr>
              <a:t>它隔离了客户与生产过程；</a:t>
            </a:r>
            <a:r>
              <a:rPr lang="zh-CN" altLang="en-US" b="0" dirty="0">
                <a:solidFill>
                  <a:schemeClr val="tx1"/>
                </a:solidFill>
                <a:highlight>
                  <a:srgbClr val="FFFF00"/>
                </a:highlight>
              </a:rPr>
              <a:t>（</a:t>
            </a:r>
            <a:r>
              <a:rPr lang="en-US" altLang="zh-CN" b="0" dirty="0">
                <a:solidFill>
                  <a:schemeClr val="tx1"/>
                </a:solidFill>
                <a:highlight>
                  <a:srgbClr val="FFFF00"/>
                </a:highlight>
              </a:rPr>
              <a:t>2</a:t>
            </a:r>
            <a:r>
              <a:rPr lang="zh-CN" altLang="en-US" b="0" dirty="0">
                <a:solidFill>
                  <a:schemeClr val="tx1"/>
                </a:solidFill>
                <a:highlight>
                  <a:srgbClr val="FFFF00"/>
                </a:highlight>
              </a:rPr>
              <a:t>）</a:t>
            </a:r>
            <a:r>
              <a:rPr lang="zh-CN" altLang="en-US" b="0" dirty="0">
                <a:solidFill>
                  <a:schemeClr val="tx1"/>
                </a:solidFill>
              </a:rPr>
              <a:t>它负责控制产品的生成过程。</a:t>
            </a:r>
            <a:endParaRPr lang="en-US" altLang="zh-CN" b="0" dirty="0">
              <a:solidFill>
                <a:schemeClr val="tx1"/>
              </a:solidFill>
            </a:endParaRPr>
          </a:p>
          <a:p>
            <a:r>
              <a:rPr lang="zh-CN" altLang="en-US" b="0" dirty="0">
                <a:solidFill>
                  <a:schemeClr val="tx1"/>
                </a:solidFill>
              </a:rPr>
              <a:t>指挥者针对抽象建造者编程，客户端只需要知道具体建造者的类型，即可通过指挥者类</a:t>
            </a:r>
            <a:r>
              <a:rPr lang="en-US" altLang="zh-CN" b="0" dirty="0">
                <a:solidFill>
                  <a:schemeClr val="tx1"/>
                </a:solidFill>
              </a:rPr>
              <a:t>Director</a:t>
            </a:r>
            <a:r>
              <a:rPr lang="zh-CN" altLang="en-US" b="0" dirty="0">
                <a:solidFill>
                  <a:schemeClr val="tx1"/>
                </a:solidFill>
              </a:rPr>
              <a:t>调用建造者的相关方法，返回一个完整的产品对象。</a:t>
            </a:r>
            <a:r>
              <a:rPr lang="zh-CN" altLang="en-US" sz="2000" b="0" dirty="0">
                <a:solidFill>
                  <a:schemeClr val="tx1"/>
                </a:solidFill>
              </a:rPr>
              <a:t> </a:t>
            </a:r>
          </a:p>
          <a:p>
            <a:endParaRPr lang="zh-CN" altLang="en-US" dirty="0"/>
          </a:p>
        </p:txBody>
      </p:sp>
      <p:sp>
        <p:nvSpPr>
          <p:cNvPr id="4" name="Rectangle 2">
            <a:extLst>
              <a:ext uri="{FF2B5EF4-FFF2-40B4-BE49-F238E27FC236}">
                <a16:creationId xmlns:a16="http://schemas.microsoft.com/office/drawing/2014/main" id="{EB585C5A-5ADB-4487-9BE9-9006D44FA638}"/>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0C49EA45-C95E-4915-A379-F6A226C01624}"/>
              </a:ext>
            </a:extLst>
          </p:cNvPr>
          <p:cNvPicPr>
            <a:picLocks noChangeAspect="1"/>
          </p:cNvPicPr>
          <p:nvPr/>
        </p:nvPicPr>
        <p:blipFill>
          <a:blip r:embed="rId2"/>
          <a:stretch>
            <a:fillRect/>
          </a:stretch>
        </p:blipFill>
        <p:spPr>
          <a:xfrm>
            <a:off x="1068539" y="2772715"/>
            <a:ext cx="10535492" cy="3824635"/>
          </a:xfrm>
          <a:prstGeom prst="rect">
            <a:avLst/>
          </a:prstGeom>
        </p:spPr>
      </p:pic>
      <p:pic>
        <p:nvPicPr>
          <p:cNvPr id="6" name="图片 5">
            <a:extLst>
              <a:ext uri="{FF2B5EF4-FFF2-40B4-BE49-F238E27FC236}">
                <a16:creationId xmlns:a16="http://schemas.microsoft.com/office/drawing/2014/main" id="{A7F56515-DF81-433E-B6C5-AEF65F7F7798}"/>
              </a:ext>
            </a:extLst>
          </p:cNvPr>
          <p:cNvPicPr>
            <a:picLocks noChangeAspect="1"/>
          </p:cNvPicPr>
          <p:nvPr/>
        </p:nvPicPr>
        <p:blipFill>
          <a:blip r:embed="rId3"/>
          <a:stretch>
            <a:fillRect/>
          </a:stretch>
        </p:blipFill>
        <p:spPr>
          <a:xfrm>
            <a:off x="6028864" y="3429000"/>
            <a:ext cx="6097944" cy="3356992"/>
          </a:xfrm>
          <a:prstGeom prst="rect">
            <a:avLst/>
          </a:prstGeom>
        </p:spPr>
      </p:pic>
    </p:spTree>
    <p:extLst>
      <p:ext uri="{BB962C8B-B14F-4D97-AF65-F5344CB8AC3E}">
        <p14:creationId xmlns:p14="http://schemas.microsoft.com/office/powerpoint/2010/main" val="2349230690"/>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0F18C9-A9FC-4FC3-9C1B-7BD719665269}"/>
              </a:ext>
            </a:extLst>
          </p:cNvPr>
          <p:cNvSpPr>
            <a:spLocks noGrp="1"/>
          </p:cNvSpPr>
          <p:nvPr>
            <p:ph idx="1"/>
          </p:nvPr>
        </p:nvSpPr>
        <p:spPr/>
        <p:txBody>
          <a:bodyPr/>
          <a:lstStyle/>
          <a:p>
            <a:r>
              <a:rPr lang="zh-CN" altLang="en-US" dirty="0">
                <a:solidFill>
                  <a:srgbClr val="324A7A"/>
                </a:solidFill>
                <a:latin typeface="华文中宋" panose="02010600040101010101" pitchFamily="2" charset="-122"/>
                <a:ea typeface="华文中宋" panose="02010600040101010101" pitchFamily="2" charset="-122"/>
              </a:rPr>
              <a:t>客户端类代码片段： </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zh-CN" dirty="0"/>
          </a:p>
          <a:p>
            <a:endParaRPr lang="en-US" altLang="zh-CN" dirty="0"/>
          </a:p>
          <a:p>
            <a:endParaRPr lang="en-US" altLang="zh-CN" dirty="0"/>
          </a:p>
          <a:p>
            <a:endParaRPr lang="en-US" altLang="zh-CN" dirty="0"/>
          </a:p>
          <a:p>
            <a:endParaRPr lang="en-US" altLang="zh-CN" dirty="0"/>
          </a:p>
          <a:p>
            <a:r>
              <a:rPr lang="zh-CN" altLang="en-US" b="0" dirty="0">
                <a:solidFill>
                  <a:srgbClr val="324A7A"/>
                </a:solidFill>
                <a:latin typeface="华文中宋" panose="02010600040101010101" pitchFamily="2" charset="-122"/>
                <a:ea typeface="华文中宋" panose="02010600040101010101" pitchFamily="2" charset="-122"/>
              </a:rPr>
              <a:t>在客户端代码中，无须关心产品对象的具体组装过程，只需确定具体建造者的类型即可。</a:t>
            </a:r>
            <a:endParaRPr lang="en-US" altLang="zh-CN" b="0" dirty="0">
              <a:solidFill>
                <a:srgbClr val="324A7A"/>
              </a:solidFill>
              <a:latin typeface="华文中宋" panose="02010600040101010101" pitchFamily="2" charset="-122"/>
              <a:ea typeface="华文中宋" panose="02010600040101010101" pitchFamily="2" charset="-122"/>
            </a:endParaRPr>
          </a:p>
          <a:p>
            <a:r>
              <a:rPr lang="zh-CN" altLang="en-US" b="0" dirty="0">
                <a:solidFill>
                  <a:srgbClr val="324A7A"/>
                </a:solidFill>
                <a:latin typeface="华文中宋" panose="02010600040101010101" pitchFamily="2" charset="-122"/>
                <a:ea typeface="华文中宋" panose="02010600040101010101" pitchFamily="2" charset="-122"/>
              </a:rPr>
              <a:t>建造者模式将复杂对象的构建与对象的表现分离开来，这样使得同样的构建过程可以创建出不同的表现。 </a:t>
            </a:r>
          </a:p>
          <a:p>
            <a:endParaRPr lang="zh-CN" altLang="en-US" dirty="0"/>
          </a:p>
          <a:p>
            <a:endParaRPr lang="zh-CN" altLang="en-US" dirty="0"/>
          </a:p>
        </p:txBody>
      </p:sp>
      <p:pic>
        <p:nvPicPr>
          <p:cNvPr id="4" name="图片 3">
            <a:extLst>
              <a:ext uri="{FF2B5EF4-FFF2-40B4-BE49-F238E27FC236}">
                <a16:creationId xmlns:a16="http://schemas.microsoft.com/office/drawing/2014/main" id="{FD731049-D233-4839-8E1C-C24719FB6249}"/>
              </a:ext>
            </a:extLst>
          </p:cNvPr>
          <p:cNvPicPr>
            <a:picLocks noChangeAspect="1"/>
          </p:cNvPicPr>
          <p:nvPr/>
        </p:nvPicPr>
        <p:blipFill>
          <a:blip r:embed="rId2"/>
          <a:stretch>
            <a:fillRect/>
          </a:stretch>
        </p:blipFill>
        <p:spPr>
          <a:xfrm>
            <a:off x="1199456" y="1805050"/>
            <a:ext cx="10225136" cy="1853345"/>
          </a:xfrm>
          <a:prstGeom prst="rect">
            <a:avLst/>
          </a:prstGeom>
        </p:spPr>
      </p:pic>
      <p:sp>
        <p:nvSpPr>
          <p:cNvPr id="5" name="Rectangle 2">
            <a:extLst>
              <a:ext uri="{FF2B5EF4-FFF2-40B4-BE49-F238E27FC236}">
                <a16:creationId xmlns:a16="http://schemas.microsoft.com/office/drawing/2014/main" id="{537881D9-87B2-44C6-8C80-986F0B27DDB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Tree>
    <p:extLst>
      <p:ext uri="{BB962C8B-B14F-4D97-AF65-F5344CB8AC3E}">
        <p14:creationId xmlns:p14="http://schemas.microsoft.com/office/powerpoint/2010/main" val="273848457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B7A381-1F11-4C4F-80CA-B8452C7711E0}"/>
              </a:ext>
            </a:extLst>
          </p:cNvPr>
          <p:cNvSpPr>
            <a:spLocks noGrp="1"/>
          </p:cNvSpPr>
          <p:nvPr>
            <p:ph idx="1"/>
          </p:nvPr>
        </p:nvSpPr>
        <p:spPr>
          <a:xfrm>
            <a:off x="335360" y="836712"/>
            <a:ext cx="11304231" cy="5647727"/>
          </a:xfrm>
        </p:spPr>
        <p:txBody>
          <a:bodyPr/>
          <a:lstStyle/>
          <a:p>
            <a:r>
              <a:rPr lang="zh-CN" altLang="en-US" sz="2800" dirty="0">
                <a:solidFill>
                  <a:srgbClr val="324A7A"/>
                </a:solidFill>
                <a:latin typeface="华文中宋" panose="02010600040101010101" pitchFamily="2" charset="-122"/>
                <a:ea typeface="华文中宋" panose="02010600040101010101" pitchFamily="2" charset="-122"/>
              </a:rPr>
              <a:t>建造者模式的优点</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在建造者模式中，客户端不必知道产品内部组成的细节，将产品本身与产品的创建过程解耦，使得</a:t>
            </a:r>
            <a:r>
              <a:rPr lang="zh-CN" altLang="en-US" sz="2400" b="0" dirty="0">
                <a:solidFill>
                  <a:srgbClr val="C00000"/>
                </a:solidFill>
                <a:highlight>
                  <a:srgbClr val="FFFF00"/>
                </a:highlight>
                <a:latin typeface="华文中宋" panose="02010600040101010101" pitchFamily="2" charset="-122"/>
                <a:ea typeface="华文中宋" panose="02010600040101010101" pitchFamily="2" charset="-122"/>
              </a:rPr>
              <a:t>相同的创建过程可以创建不同的产品对象</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每一个具体建造者都相对独立，而与其他的具体建造者无关，因此可以很方便地替换具体建造者或增加新的具体建造者，用户使用不同的具体建造者即可得到不同的产品对象。</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可以更加精细地控制产品的创建过程。将复杂产品的创建步骤分解在不同的方法中，使得创建过程更加清晰，也更方便使用程序来控制创建过程。</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增加新的具体建造者无须修改原有类库的代码，指挥者类针对抽象建造者类编程，系统扩展方便，符合“开闭原则”。</a:t>
            </a:r>
            <a:endParaRPr lang="en-US" altLang="zh-CN" sz="2400" b="0" dirty="0">
              <a:solidFill>
                <a:schemeClr val="tx1"/>
              </a:solidFill>
              <a:latin typeface="华文中宋" panose="02010600040101010101" pitchFamily="2" charset="-122"/>
              <a:ea typeface="华文中宋" panose="02010600040101010101" pitchFamily="2" charset="-122"/>
            </a:endParaRPr>
          </a:p>
        </p:txBody>
      </p:sp>
      <p:sp>
        <p:nvSpPr>
          <p:cNvPr id="4" name="Rectangle 2">
            <a:extLst>
              <a:ext uri="{FF2B5EF4-FFF2-40B4-BE49-F238E27FC236}">
                <a16:creationId xmlns:a16="http://schemas.microsoft.com/office/drawing/2014/main" id="{D6AA9939-FE25-451E-84A6-D84CA6327D39}"/>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Builder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430063"/>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B7A381-1F11-4C4F-80CA-B8452C7711E0}"/>
              </a:ext>
            </a:extLst>
          </p:cNvPr>
          <p:cNvSpPr>
            <a:spLocks noGrp="1"/>
          </p:cNvSpPr>
          <p:nvPr>
            <p:ph idx="1"/>
          </p:nvPr>
        </p:nvSpPr>
        <p:spPr>
          <a:xfrm>
            <a:off x="624417" y="949626"/>
            <a:ext cx="10972800" cy="5647727"/>
          </a:xfrm>
        </p:spPr>
        <p:txBody>
          <a:bodyPr/>
          <a:lstStyle/>
          <a:p>
            <a:r>
              <a:rPr lang="zh-CN" altLang="en-US" sz="2800" dirty="0">
                <a:solidFill>
                  <a:srgbClr val="324A7A"/>
                </a:solidFill>
                <a:latin typeface="华文中宋" panose="02010600040101010101" pitchFamily="2" charset="-122"/>
                <a:ea typeface="华文中宋" panose="02010600040101010101" pitchFamily="2" charset="-122"/>
              </a:rPr>
              <a:t>建造者模式的缺点</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建造者模式所创建的产品一般具有较多的共同点，其组成部分要相似。</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如果产品之间的差异性很大，则不适合使用建造者模式，因此其使用范围受到一定的限制。</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如果产品的内部变化复杂，可能会导致需要定义很多具体建造者类来实现这种变化，导致系统变得很庞大。</a:t>
            </a:r>
            <a:endParaRPr lang="en-US" altLang="zh-CN" sz="2400" b="0" dirty="0">
              <a:solidFill>
                <a:schemeClr val="tx1"/>
              </a:solidFill>
              <a:latin typeface="华文中宋" panose="02010600040101010101" pitchFamily="2" charset="-122"/>
              <a:ea typeface="华文中宋" panose="02010600040101010101" pitchFamily="2" charset="-122"/>
            </a:endParaRPr>
          </a:p>
          <a:p>
            <a:pPr eaLnBrk="1" hangingPunct="1"/>
            <a:r>
              <a:rPr lang="en-US" altLang="zh-CN" sz="2800" dirty="0">
                <a:solidFill>
                  <a:srgbClr val="324A7A"/>
                </a:solidFill>
                <a:ea typeface="华文中宋" panose="02010600040101010101" pitchFamily="2" charset="-122"/>
              </a:rPr>
              <a:t>Builder</a:t>
            </a:r>
            <a:r>
              <a:rPr lang="zh-CN" altLang="en-US" sz="2800" dirty="0">
                <a:solidFill>
                  <a:srgbClr val="324A7A"/>
                </a:solidFill>
                <a:latin typeface="华文中宋" panose="02010600040101010101" pitchFamily="2" charset="-122"/>
                <a:ea typeface="华文中宋" panose="02010600040101010101" pitchFamily="2" charset="-122"/>
              </a:rPr>
              <a:t>模式：</a:t>
            </a:r>
            <a:r>
              <a:rPr lang="zh-CN" altLang="en-US" sz="2800" dirty="0">
                <a:solidFill>
                  <a:srgbClr val="C00000"/>
                </a:solidFill>
                <a:highlight>
                  <a:srgbClr val="FFFF00"/>
                </a:highlight>
                <a:latin typeface="华文中宋" panose="02010600040101010101" pitchFamily="2" charset="-122"/>
                <a:ea typeface="华文中宋" panose="02010600040101010101" pitchFamily="2" charset="-122"/>
              </a:rPr>
              <a:t>相同的过程，不同的表示</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a:t>
            </a:r>
          </a:p>
        </p:txBody>
      </p:sp>
      <p:sp>
        <p:nvSpPr>
          <p:cNvPr id="4" name="Rectangle 2">
            <a:extLst>
              <a:ext uri="{FF2B5EF4-FFF2-40B4-BE49-F238E27FC236}">
                <a16:creationId xmlns:a16="http://schemas.microsoft.com/office/drawing/2014/main" id="{D6AA9939-FE25-451E-84A6-D84CA6327D39}"/>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Builder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834552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551384" y="44624"/>
            <a:ext cx="11576993" cy="688975"/>
          </a:xfrm>
        </p:spPr>
        <p:txBody>
          <a:bodyPr/>
          <a:lstStyle/>
          <a:p>
            <a:pPr indent="0">
              <a:lnSpc>
                <a:spcPct val="150000"/>
              </a:lnSpc>
            </a:pPr>
            <a:r>
              <a:rPr lang="en-US" altLang="zh-CN" sz="3200" dirty="0"/>
              <a:t>Homework 12:</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zh-CN" altLang="en-US" sz="2000" kern="0" dirty="0">
                <a:solidFill>
                  <a:schemeClr val="bg1"/>
                </a:solidFill>
                <a:latin typeface="微软雅黑" panose="020B0503020204020204" pitchFamily="34" charset="-122"/>
                <a:ea typeface="微软雅黑" panose="020B0503020204020204" pitchFamily="34" charset="-122"/>
              </a:rPr>
              <a:t>修改本例，增加一个新的</a:t>
            </a:r>
            <a:r>
              <a:rPr lang="en-US" altLang="zh-CN" sz="2000" kern="0" dirty="0">
                <a:solidFill>
                  <a:schemeClr val="bg1"/>
                </a:solidFill>
                <a:latin typeface="微软雅黑" panose="020B0503020204020204" pitchFamily="34" charset="-122"/>
                <a:ea typeface="微软雅黑" panose="020B0503020204020204" pitchFamily="34" charset="-122"/>
              </a:rPr>
              <a:t>concrete</a:t>
            </a:r>
            <a:r>
              <a:rPr lang="zh-CN" altLang="en-US" sz="2000" kern="0" dirty="0">
                <a:solidFill>
                  <a:schemeClr val="bg1"/>
                </a:solidFill>
                <a:latin typeface="微软雅黑" panose="020B0503020204020204" pitchFamily="34" charset="-122"/>
                <a:ea typeface="微软雅黑" panose="020B0503020204020204" pitchFamily="34" charset="-122"/>
              </a:rPr>
              <a:t>的</a:t>
            </a:r>
            <a:r>
              <a:rPr lang="en-US" altLang="zh-CN" sz="2000" kern="0" dirty="0">
                <a:solidFill>
                  <a:schemeClr val="bg1"/>
                </a:solidFill>
                <a:latin typeface="微软雅黑" panose="020B0503020204020204" pitchFamily="34" charset="-122"/>
                <a:ea typeface="微软雅黑" panose="020B0503020204020204" pitchFamily="34" charset="-122"/>
              </a:rPr>
              <a:t>Builder</a:t>
            </a:r>
            <a:r>
              <a:rPr lang="zh-CN" altLang="en-US" sz="2000" kern="0" dirty="0">
                <a:solidFill>
                  <a:schemeClr val="bg1"/>
                </a:solidFill>
                <a:latin typeface="微软雅黑" panose="020B0503020204020204" pitchFamily="34" charset="-122"/>
                <a:ea typeface="微软雅黑" panose="020B0503020204020204" pitchFamily="34" charset="-122"/>
              </a:rPr>
              <a:t>。</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51735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E5D01-9538-4102-B3FC-878CD8C42737}"/>
              </a:ext>
            </a:extLst>
          </p:cNvPr>
          <p:cNvSpPr>
            <a:spLocks noGrp="1"/>
          </p:cNvSpPr>
          <p:nvPr>
            <p:ph type="title"/>
          </p:nvPr>
        </p:nvSpPr>
        <p:spPr>
          <a:xfrm>
            <a:off x="47328" y="91732"/>
            <a:ext cx="12192000" cy="688975"/>
          </a:xfrm>
        </p:spPr>
        <p:txBody>
          <a:bodyPr/>
          <a:lstStyle/>
          <a:p>
            <a:r>
              <a:rPr lang="zh-CN" altLang="en-US" sz="3200" dirty="0">
                <a:latin typeface="华文中宋" panose="02010600040101010101" pitchFamily="2" charset="-122"/>
                <a:ea typeface="华文中宋" panose="02010600040101010101" pitchFamily="2" charset="-122"/>
              </a:rPr>
              <a:t>设计模式的方法</a:t>
            </a:r>
            <a:endParaRPr lang="zh-CN" altLang="en-US" dirty="0"/>
          </a:p>
        </p:txBody>
      </p:sp>
      <p:sp>
        <p:nvSpPr>
          <p:cNvPr id="3" name="内容占位符 2">
            <a:extLst>
              <a:ext uri="{FF2B5EF4-FFF2-40B4-BE49-F238E27FC236}">
                <a16:creationId xmlns:a16="http://schemas.microsoft.com/office/drawing/2014/main" id="{F6415B9E-FE24-4553-BE65-D57BF95B5775}"/>
              </a:ext>
            </a:extLst>
          </p:cNvPr>
          <p:cNvSpPr>
            <a:spLocks noGrp="1"/>
          </p:cNvSpPr>
          <p:nvPr>
            <p:ph idx="1"/>
          </p:nvPr>
        </p:nvSpPr>
        <p:spPr>
          <a:xfrm>
            <a:off x="407368" y="692696"/>
            <a:ext cx="11189849" cy="5498555"/>
          </a:xfrm>
        </p:spPr>
        <p:txBody>
          <a:bodyPr/>
          <a:lstStyle/>
          <a:p>
            <a:pPr eaLnBrk="1" hangingPunct="1"/>
            <a:r>
              <a:rPr lang="en-US" altLang="zh-CN" dirty="0">
                <a:solidFill>
                  <a:srgbClr val="324A7A"/>
                </a:solidFill>
              </a:rPr>
              <a:t>Abstract Factory Pattern</a:t>
            </a:r>
          </a:p>
          <a:p>
            <a:pPr eaLnBrk="1" hangingPunct="1"/>
            <a:r>
              <a:rPr lang="zh-CN" altLang="en-US" dirty="0">
                <a:solidFill>
                  <a:srgbClr val="324A7A"/>
                </a:solidFill>
              </a:rPr>
              <a:t>现实中产品的两个概念</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产品等级结构：</a:t>
            </a:r>
            <a:r>
              <a:rPr lang="zh-CN" altLang="en-US" b="0" dirty="0">
                <a:solidFill>
                  <a:schemeClr val="tx1"/>
                </a:solidFill>
                <a:ea typeface="华文中宋" panose="02010600040101010101" pitchFamily="2" charset="-122"/>
              </a:rPr>
              <a:t>产品等级结构即产品的继承结构，如一个抽象类是电视机，其子类有海尔电视机、海信电视机、</a:t>
            </a:r>
            <a:r>
              <a:rPr lang="en-US" altLang="zh-CN" b="0" dirty="0">
                <a:solidFill>
                  <a:schemeClr val="tx1"/>
                </a:solidFill>
                <a:ea typeface="华文中宋" panose="02010600040101010101" pitchFamily="2" charset="-122"/>
              </a:rPr>
              <a:t>TCL</a:t>
            </a:r>
            <a:r>
              <a:rPr lang="zh-CN" altLang="en-US" b="0" dirty="0">
                <a:solidFill>
                  <a:schemeClr val="tx1"/>
                </a:solidFill>
                <a:ea typeface="华文中宋" panose="02010600040101010101" pitchFamily="2" charset="-122"/>
              </a:rPr>
              <a:t>电视机，则抽象电视机与具体品牌的电视机之间构成了一个产品等级结构，抽象电视机是父类，而具体品牌的电视机是其子类。</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产品族：</a:t>
            </a:r>
            <a:r>
              <a:rPr lang="zh-CN" altLang="en-US" b="0" dirty="0">
                <a:solidFill>
                  <a:schemeClr val="tx1"/>
                </a:solidFill>
                <a:ea typeface="华文中宋" panose="02010600040101010101" pitchFamily="2" charset="-122"/>
              </a:rPr>
              <a:t>在抽象工厂模式中，产品族是指由同一个工厂生产的，位于不同产品等级结构中的一组产品，如海尔电器工厂生产的海尔电视机、海尔电冰箱，海尔电视机位于电视机产品等级结构中，海尔电冰箱位于电冰箱产品等级结构中。 </a:t>
            </a:r>
          </a:p>
          <a:p>
            <a:endParaRPr lang="zh-CN" altLang="en-US" dirty="0"/>
          </a:p>
        </p:txBody>
      </p:sp>
      <p:graphicFrame>
        <p:nvGraphicFramePr>
          <p:cNvPr id="4" name="Object 5">
            <a:extLst>
              <a:ext uri="{FF2B5EF4-FFF2-40B4-BE49-F238E27FC236}">
                <a16:creationId xmlns:a16="http://schemas.microsoft.com/office/drawing/2014/main" id="{0D55F07D-835C-42CD-9DB2-E93AA4E1A949}"/>
              </a:ext>
            </a:extLst>
          </p:cNvPr>
          <p:cNvGraphicFramePr>
            <a:graphicFrameLocks noChangeAspect="1"/>
          </p:cNvGraphicFramePr>
          <p:nvPr>
            <p:extLst>
              <p:ext uri="{D42A27DB-BD31-4B8C-83A1-F6EECF244321}">
                <p14:modId xmlns:p14="http://schemas.microsoft.com/office/powerpoint/2010/main" val="820870644"/>
              </p:ext>
            </p:extLst>
          </p:nvPr>
        </p:nvGraphicFramePr>
        <p:xfrm>
          <a:off x="1463922" y="3827704"/>
          <a:ext cx="10152103" cy="2781387"/>
        </p:xfrm>
        <a:graphic>
          <a:graphicData uri="http://schemas.openxmlformats.org/presentationml/2006/ole">
            <mc:AlternateContent xmlns:mc="http://schemas.openxmlformats.org/markup-compatibility/2006">
              <mc:Choice xmlns:v="urn:schemas-microsoft-com:vml" Requires="v">
                <p:oleObj spid="_x0000_s31894" name="Visio" r:id="rId4" imgW="7150100" imgH="4102100" progId="Visio.Drawing.11">
                  <p:embed/>
                </p:oleObj>
              </mc:Choice>
              <mc:Fallback>
                <p:oleObj name="Visio" r:id="rId4" imgW="7150100" imgH="4102100" progId="Visio.Drawing.11">
                  <p:embed/>
                  <p:pic>
                    <p:nvPicPr>
                      <p:cNvPr id="18436" name="Object 5">
                        <a:extLst>
                          <a:ext uri="{FF2B5EF4-FFF2-40B4-BE49-F238E27FC236}">
                            <a16:creationId xmlns:a16="http://schemas.microsoft.com/office/drawing/2014/main" id="{5962FA31-148E-4C90-88A1-991A94120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3922" y="3827704"/>
                        <a:ext cx="10152103" cy="2781387"/>
                      </a:xfrm>
                      <a:prstGeom prst="rect">
                        <a:avLst/>
                      </a:prstGeom>
                      <a:noFill/>
                      <a:ln>
                        <a:noFill/>
                      </a:ln>
                    </p:spPr>
                  </p:pic>
                </p:oleObj>
              </mc:Fallback>
            </mc:AlternateContent>
          </a:graphicData>
        </a:graphic>
      </p:graphicFrame>
      <p:pic>
        <p:nvPicPr>
          <p:cNvPr id="6" name="图片 5">
            <a:extLst>
              <a:ext uri="{FF2B5EF4-FFF2-40B4-BE49-F238E27FC236}">
                <a16:creationId xmlns:a16="http://schemas.microsoft.com/office/drawing/2014/main" id="{E79F4F1F-4ADF-4584-8522-66EC3B2072F0}"/>
              </a:ext>
            </a:extLst>
          </p:cNvPr>
          <p:cNvPicPr>
            <a:picLocks noChangeAspect="1"/>
          </p:cNvPicPr>
          <p:nvPr/>
        </p:nvPicPr>
        <p:blipFill>
          <a:blip r:embed="rId6"/>
          <a:stretch>
            <a:fillRect/>
          </a:stretch>
        </p:blipFill>
        <p:spPr>
          <a:xfrm>
            <a:off x="8904312" y="6197941"/>
            <a:ext cx="709618" cy="223839"/>
          </a:xfrm>
          <a:prstGeom prst="rect">
            <a:avLst/>
          </a:prstGeom>
        </p:spPr>
      </p:pic>
    </p:spTree>
    <p:extLst>
      <p:ext uri="{BB962C8B-B14F-4D97-AF65-F5344CB8AC3E}">
        <p14:creationId xmlns:p14="http://schemas.microsoft.com/office/powerpoint/2010/main" val="29226281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0C82E-357B-4331-BEBA-54C3533D107D}"/>
              </a:ext>
            </a:extLst>
          </p:cNvPr>
          <p:cNvSpPr>
            <a:spLocks noGrp="1"/>
          </p:cNvSpPr>
          <p:nvPr>
            <p:ph type="title"/>
          </p:nvPr>
        </p:nvSpPr>
        <p:spPr/>
        <p:txBody>
          <a:bodyPr/>
          <a:lstStyle/>
          <a:p>
            <a:r>
              <a:rPr lang="zh-CN" altLang="en-US" sz="3200" dirty="0">
                <a:latin typeface="华文中宋" panose="02010600040101010101" pitchFamily="2" charset="-122"/>
                <a:ea typeface="华文中宋" panose="02010600040101010101" pitchFamily="2" charset="-122"/>
              </a:rPr>
              <a:t>设计模式的方法</a:t>
            </a:r>
            <a:endParaRPr lang="zh-CN" altLang="en-US" dirty="0"/>
          </a:p>
        </p:txBody>
      </p:sp>
      <p:sp>
        <p:nvSpPr>
          <p:cNvPr id="3" name="内容占位符 2">
            <a:extLst>
              <a:ext uri="{FF2B5EF4-FFF2-40B4-BE49-F238E27FC236}">
                <a16:creationId xmlns:a16="http://schemas.microsoft.com/office/drawing/2014/main" id="{6775EDC0-8E8B-4FCF-9699-0CA9EB6F3A9D}"/>
              </a:ext>
            </a:extLst>
          </p:cNvPr>
          <p:cNvSpPr>
            <a:spLocks noGrp="1"/>
          </p:cNvSpPr>
          <p:nvPr>
            <p:ph idx="1"/>
          </p:nvPr>
        </p:nvSpPr>
        <p:spPr>
          <a:xfrm>
            <a:off x="407368" y="836712"/>
            <a:ext cx="11189849" cy="5354539"/>
          </a:xfrm>
        </p:spPr>
        <p:txBody>
          <a:bodyPr/>
          <a:lstStyle/>
          <a:p>
            <a:pPr eaLnBrk="1" hangingPunct="1">
              <a:lnSpc>
                <a:spcPct val="150000"/>
              </a:lnSpc>
            </a:pPr>
            <a:r>
              <a:rPr lang="en-US" altLang="zh-CN" sz="1800" dirty="0">
                <a:solidFill>
                  <a:srgbClr val="324A7A"/>
                </a:solidFill>
              </a:rPr>
              <a:t>Abstract Factory Pattern</a:t>
            </a:r>
            <a:endParaRPr lang="en-US" altLang="zh-CN" sz="1800" dirty="0">
              <a:solidFill>
                <a:schemeClr val="tx1"/>
              </a:solidFill>
              <a:ea typeface="华文中宋" panose="02010600040101010101" pitchFamily="2" charset="-122"/>
            </a:endParaRPr>
          </a:p>
          <a:p>
            <a:pPr eaLnBrk="1" hangingPunct="1">
              <a:lnSpc>
                <a:spcPct val="150000"/>
              </a:lnSpc>
            </a:pPr>
            <a:r>
              <a:rPr lang="zh-CN" altLang="en-US" sz="1800" b="0" dirty="0">
                <a:solidFill>
                  <a:schemeClr val="tx1"/>
                </a:solidFill>
                <a:ea typeface="华文中宋" panose="02010600040101010101" pitchFamily="2" charset="-122"/>
              </a:rPr>
              <a:t>当系统所提供的工厂所需生产的具体产品并不是一个简单的对象，而是多个位于不同产品等级结构中属于不同类型的具体产品时需要使用抽象工厂模式。</a:t>
            </a:r>
          </a:p>
          <a:p>
            <a:pPr eaLnBrk="1" hangingPunct="1">
              <a:lnSpc>
                <a:spcPct val="150000"/>
              </a:lnSpc>
            </a:pPr>
            <a:r>
              <a:rPr lang="zh-CN" altLang="en-US" sz="1800" b="0" dirty="0">
                <a:solidFill>
                  <a:schemeClr val="tx1"/>
                </a:solidFill>
                <a:ea typeface="华文中宋" panose="02010600040101010101" pitchFamily="2" charset="-122"/>
              </a:rPr>
              <a:t>抽象工厂模式与工厂方法模式最大的区别在于，工厂方法模式针对的是一个产品等级结构，而抽象工厂模式则需要面对多个产品等级结构；一个工厂等级结构可以负责多个不同产品等级结构中的产品对象的创建 。当一个工厂等级结构可以创建出分属于不同产品等级结构的一个产品族中的所有对象时，抽象工厂模式比工厂方法模式更为简单、有效率。 </a:t>
            </a:r>
          </a:p>
          <a:p>
            <a:endParaRPr lang="zh-CN" altLang="en-US" dirty="0"/>
          </a:p>
        </p:txBody>
      </p:sp>
      <p:graphicFrame>
        <p:nvGraphicFramePr>
          <p:cNvPr id="4" name="Object 5">
            <a:extLst>
              <a:ext uri="{FF2B5EF4-FFF2-40B4-BE49-F238E27FC236}">
                <a16:creationId xmlns:a16="http://schemas.microsoft.com/office/drawing/2014/main" id="{E433469B-AFF5-448E-A25E-09C80958AC16}"/>
              </a:ext>
            </a:extLst>
          </p:cNvPr>
          <p:cNvGraphicFramePr>
            <a:graphicFrameLocks noChangeAspect="1"/>
          </p:cNvGraphicFramePr>
          <p:nvPr>
            <p:extLst>
              <p:ext uri="{D42A27DB-BD31-4B8C-83A1-F6EECF244321}">
                <p14:modId xmlns:p14="http://schemas.microsoft.com/office/powerpoint/2010/main" val="2881330013"/>
              </p:ext>
            </p:extLst>
          </p:nvPr>
        </p:nvGraphicFramePr>
        <p:xfrm>
          <a:off x="3863752" y="3711189"/>
          <a:ext cx="8496944" cy="3118777"/>
        </p:xfrm>
        <a:graphic>
          <a:graphicData uri="http://schemas.openxmlformats.org/presentationml/2006/ole">
            <mc:AlternateContent xmlns:mc="http://schemas.openxmlformats.org/markup-compatibility/2006">
              <mc:Choice xmlns:v="urn:schemas-microsoft-com:vml" Requires="v">
                <p:oleObj spid="_x0000_s32915" name="Visio" r:id="rId3" imgW="7607300" imgH="3619500" progId="Visio.Drawing.11">
                  <p:embed/>
                </p:oleObj>
              </mc:Choice>
              <mc:Fallback>
                <p:oleObj name="Visio" r:id="rId3" imgW="7607300" imgH="3619500" progId="Visio.Drawing.11">
                  <p:embed/>
                  <p:pic>
                    <p:nvPicPr>
                      <p:cNvPr id="20485" name="Object 5">
                        <a:extLst>
                          <a:ext uri="{FF2B5EF4-FFF2-40B4-BE49-F238E27FC236}">
                            <a16:creationId xmlns:a16="http://schemas.microsoft.com/office/drawing/2014/main" id="{83DF6B85-4F65-46E5-AD7D-E564FA8C4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752" y="3711189"/>
                        <a:ext cx="8496944" cy="311877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79893630"/>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8086A8-8121-4258-BDD0-FC9169DDD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3501008"/>
            <a:ext cx="10441160"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Rectangle 2">
            <a:extLst>
              <a:ext uri="{FF2B5EF4-FFF2-40B4-BE49-F238E27FC236}">
                <a16:creationId xmlns:a16="http://schemas.microsoft.com/office/drawing/2014/main" id="{4A40CE51-D421-4405-8CBD-B012518285AB}"/>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14691" name="Rectangle 3">
            <a:extLst>
              <a:ext uri="{FF2B5EF4-FFF2-40B4-BE49-F238E27FC236}">
                <a16:creationId xmlns:a16="http://schemas.microsoft.com/office/drawing/2014/main" id="{13AC2AD3-20A2-4E0C-AB7B-CE7A1A2E3E6D}"/>
              </a:ext>
            </a:extLst>
          </p:cNvPr>
          <p:cNvSpPr>
            <a:spLocks noGrp="1" noChangeArrowheads="1"/>
          </p:cNvSpPr>
          <p:nvPr>
            <p:ph type="body" idx="1"/>
          </p:nvPr>
        </p:nvSpPr>
        <p:spPr>
          <a:xfrm>
            <a:off x="407880" y="836712"/>
            <a:ext cx="11376239" cy="5544616"/>
          </a:xfrm>
        </p:spPr>
        <p:txBody>
          <a:bodyPr/>
          <a:lstStyle/>
          <a:p>
            <a:pPr eaLnBrk="1" hangingPunct="1"/>
            <a:r>
              <a:rPr lang="en-US" altLang="zh-CN" dirty="0">
                <a:solidFill>
                  <a:srgbClr val="324A7A"/>
                </a:solidFill>
              </a:rPr>
              <a:t>Abstract Factory Pattern</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抽象工厂</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把各种抽象零件组合起来称为抽象产品。</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所谓“抽象的”是指“不考虑具体实现，只考虑接口</a:t>
            </a:r>
            <a:r>
              <a:rPr lang="en-US" altLang="zh-CN" sz="1800" b="0" dirty="0">
                <a:solidFill>
                  <a:schemeClr val="tx1"/>
                </a:solidFill>
                <a:latin typeface="华文中宋" panose="02010600040101010101" pitchFamily="2" charset="-122"/>
                <a:ea typeface="华文中宋" panose="02010600040101010101" pitchFamily="2" charset="-122"/>
              </a:rPr>
              <a:t>API”</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意图</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提供一个创建一系列相关或相互依赖对象的接口，而无需指定他们具体的类。</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客户仅与抽象类定义的接口交互，而不使用特定的具体类的接口</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（和</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Factory Method</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有点点像）</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90000"/>
              </a:lnSpc>
            </a:pPr>
            <a:r>
              <a:rPr lang="en-US" altLang="zh-CN" sz="1800" dirty="0">
                <a:solidFill>
                  <a:srgbClr val="A61D38"/>
                </a:solidFill>
              </a:rPr>
              <a:t>Provide an interface for creating families of related or dependent objects without specifying their concrete classes.</a:t>
            </a:r>
            <a:endParaRPr lang="en-US" altLang="zh-CN" sz="1800" b="0" dirty="0">
              <a:solidFill>
                <a:srgbClr val="A61D38"/>
              </a:solidFill>
              <a:latin typeface="华文中宋" panose="02010600040101010101" pitchFamily="2" charset="-122"/>
              <a:ea typeface="华文中宋" panose="02010600040101010101" pitchFamily="2" charset="-122"/>
            </a:endParaRPr>
          </a:p>
          <a:p>
            <a:pPr lvl="2" eaLnBrk="1" hangingPunct="1">
              <a:lnSpc>
                <a:spcPct val="90000"/>
              </a:lnSpc>
            </a:pPr>
            <a:endParaRPr lang="zh-CN" altLang="en-US" sz="1800" dirty="0">
              <a:latin typeface="Arial Black" panose="020B0A04020102020204" pitchFamily="34" charset="0"/>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DB503-58F6-4843-AEAF-647DE15FB94D}"/>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br>
              <a:rPr lang="en-US" altLang="zh-CN" dirty="0">
                <a:latin typeface="Arial Black" panose="020B0A04020102020204" pitchFamily="34" charset="0"/>
                <a:ea typeface="华文中宋" panose="02010600040101010101" pitchFamily="2" charset="-122"/>
              </a:rPr>
            </a:br>
            <a:endParaRPr lang="zh-CN" altLang="en-US" dirty="0"/>
          </a:p>
        </p:txBody>
      </p:sp>
      <p:graphicFrame>
        <p:nvGraphicFramePr>
          <p:cNvPr id="4" name="Object 6">
            <a:extLst>
              <a:ext uri="{FF2B5EF4-FFF2-40B4-BE49-F238E27FC236}">
                <a16:creationId xmlns:a16="http://schemas.microsoft.com/office/drawing/2014/main" id="{55E424A4-3E20-48D6-A2E2-BDDF1E1F84F5}"/>
              </a:ext>
            </a:extLst>
          </p:cNvPr>
          <p:cNvGraphicFramePr>
            <a:graphicFrameLocks noGrp="1" noChangeAspect="1"/>
          </p:cNvGraphicFramePr>
          <p:nvPr>
            <p:ph idx="1"/>
            <p:extLst>
              <p:ext uri="{D42A27DB-BD31-4B8C-83A1-F6EECF244321}">
                <p14:modId xmlns:p14="http://schemas.microsoft.com/office/powerpoint/2010/main" val="3534633980"/>
              </p:ext>
            </p:extLst>
          </p:nvPr>
        </p:nvGraphicFramePr>
        <p:xfrm>
          <a:off x="263352" y="980728"/>
          <a:ext cx="5155528" cy="2479376"/>
        </p:xfrm>
        <a:graphic>
          <a:graphicData uri="http://schemas.openxmlformats.org/presentationml/2006/ole">
            <mc:AlternateContent xmlns:mc="http://schemas.openxmlformats.org/markup-compatibility/2006">
              <mc:Choice xmlns:v="urn:schemas-microsoft-com:vml" Requires="v">
                <p:oleObj spid="_x0000_s33934" name="Visio" r:id="rId3" imgW="6654800" imgH="3200400" progId="Visio.Drawing.11">
                  <p:embed/>
                </p:oleObj>
              </mc:Choice>
              <mc:Fallback>
                <p:oleObj name="Visio" r:id="rId3" imgW="6654800" imgH="3200400" progId="Visio.Drawing.11">
                  <p:embed/>
                  <p:pic>
                    <p:nvPicPr>
                      <p:cNvPr id="26628" name="Object 6">
                        <a:extLst>
                          <a:ext uri="{FF2B5EF4-FFF2-40B4-BE49-F238E27FC236}">
                            <a16:creationId xmlns:a16="http://schemas.microsoft.com/office/drawing/2014/main" id="{A3503CA4-DC39-4D69-B871-BEB531CD8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2" y="980728"/>
                        <a:ext cx="5155528" cy="2479376"/>
                      </a:xfrm>
                      <a:prstGeom prst="rect">
                        <a:avLst/>
                      </a:prstGeom>
                      <a:noFill/>
                      <a:ln>
                        <a:noFill/>
                      </a:ln>
                    </p:spPr>
                  </p:pic>
                </p:oleObj>
              </mc:Fallback>
            </mc:AlternateContent>
          </a:graphicData>
        </a:graphic>
      </p:graphicFrame>
      <p:pic>
        <p:nvPicPr>
          <p:cNvPr id="5" name="Picture 5">
            <a:extLst>
              <a:ext uri="{FF2B5EF4-FFF2-40B4-BE49-F238E27FC236}">
                <a16:creationId xmlns:a16="http://schemas.microsoft.com/office/drawing/2014/main" id="{98289DA1-0B8C-4C71-BD6A-7A94FCB178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4045" y="1234778"/>
            <a:ext cx="6762751"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547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a:extLst>
              <a:ext uri="{FF2B5EF4-FFF2-40B4-BE49-F238E27FC236}">
                <a16:creationId xmlns:a16="http://schemas.microsoft.com/office/drawing/2014/main" id="{5FFB3627-8440-4816-B59B-F3686A1BB964}"/>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7673115" y="1015267"/>
            <a:ext cx="3997325" cy="5543551"/>
          </a:xfrm>
          <a:noFill/>
        </p:spPr>
      </p:pic>
      <p:sp>
        <p:nvSpPr>
          <p:cNvPr id="17411" name="Rectangle 6">
            <a:extLst>
              <a:ext uri="{FF2B5EF4-FFF2-40B4-BE49-F238E27FC236}">
                <a16:creationId xmlns:a16="http://schemas.microsoft.com/office/drawing/2014/main" id="{26093D44-4B3F-4446-AC55-1EC0D8813303}"/>
              </a:ext>
            </a:extLst>
          </p:cNvPr>
          <p:cNvSpPr>
            <a:spLocks noChangeArrowheads="1"/>
          </p:cNvSpPr>
          <p:nvPr/>
        </p:nvSpPr>
        <p:spPr bwMode="auto">
          <a:xfrm>
            <a:off x="623392" y="1015267"/>
            <a:ext cx="6696744"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150000"/>
              </a:lnSpc>
              <a:buFontTx/>
              <a:buNone/>
            </a:pPr>
            <a:r>
              <a:rPr lang="zh-CN" altLang="en-US" sz="2100" dirty="0">
                <a:solidFill>
                  <a:srgbClr val="324A7A"/>
                </a:solidFill>
                <a:latin typeface="华文中宋" panose="02010600040101010101" pitchFamily="2" charset="-122"/>
                <a:ea typeface="华文中宋" panose="02010600040101010101" pitchFamily="2" charset="-122"/>
              </a:rPr>
              <a:t>假设两个木匠正在讨论如何为橱柜制作抽屉的问题。</a:t>
            </a:r>
            <a:endParaRPr lang="zh-CN" altLang="en-US" sz="210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l"/>
            </a:pPr>
            <a:r>
              <a:rPr lang="zh-CN" altLang="en-US" sz="2100" b="1" dirty="0">
                <a:latin typeface="华文楷体" panose="02010600040101010101" pitchFamily="2" charset="-122"/>
                <a:ea typeface="华文楷体" panose="02010600040101010101" pitchFamily="2" charset="-122"/>
              </a:rPr>
              <a:t>   木匠</a:t>
            </a:r>
            <a:r>
              <a:rPr lang="en-US" altLang="zh-CN" sz="2100" b="1" dirty="0">
                <a:latin typeface="华文楷体" panose="02010600040101010101" pitchFamily="2" charset="-122"/>
                <a:ea typeface="华文楷体" panose="02010600040101010101" pitchFamily="2" charset="-122"/>
              </a:rPr>
              <a:t>1</a:t>
            </a:r>
            <a:r>
              <a:rPr lang="zh-CN" altLang="en-US" sz="2100" dirty="0">
                <a:latin typeface="华文楷体" panose="02010600040101010101" pitchFamily="2" charset="-122"/>
                <a:ea typeface="华文楷体" panose="02010600040101010101" pitchFamily="2" charset="-122"/>
              </a:rPr>
              <a:t>： 你认为我们应该怎样制作这些抽屉呢？</a:t>
            </a:r>
          </a:p>
          <a:p>
            <a:pPr eaLnBrk="1" hangingPunct="1">
              <a:lnSpc>
                <a:spcPct val="150000"/>
              </a:lnSpc>
              <a:buFont typeface="Wingdings" panose="05000000000000000000" pitchFamily="2" charset="2"/>
              <a:buChar char="l"/>
            </a:pPr>
            <a:r>
              <a:rPr lang="zh-CN" altLang="en-US" sz="2100" b="1" dirty="0">
                <a:latin typeface="华文楷体" panose="02010600040101010101" pitchFamily="2" charset="-122"/>
                <a:ea typeface="华文楷体" panose="02010600040101010101" pitchFamily="2" charset="-122"/>
              </a:rPr>
              <a:t>   木匠</a:t>
            </a:r>
            <a:r>
              <a:rPr lang="en-US" altLang="zh-CN" sz="2100" b="1" dirty="0">
                <a:latin typeface="华文楷体" panose="02010600040101010101" pitchFamily="2" charset="-122"/>
                <a:ea typeface="华文楷体" panose="02010600040101010101" pitchFamily="2" charset="-122"/>
              </a:rPr>
              <a:t>2</a:t>
            </a:r>
            <a:r>
              <a:rPr lang="zh-CN" altLang="en-US" sz="2100" dirty="0">
                <a:latin typeface="华文楷体" panose="02010600040101010101" pitchFamily="2" charset="-122"/>
                <a:ea typeface="华文楷体" panose="02010600040101010101" pitchFamily="2" charset="-122"/>
              </a:rPr>
              <a:t>： 唔， 我想我们应该这样做结合部分： 在木材上直锯下去， 然后回转</a:t>
            </a:r>
            <a:r>
              <a:rPr lang="en-US" altLang="zh-CN" sz="2100" dirty="0">
                <a:latin typeface="华文楷体" panose="02010600040101010101" pitchFamily="2" charset="-122"/>
                <a:ea typeface="华文楷体" panose="02010600040101010101" pitchFamily="2" charset="-122"/>
              </a:rPr>
              <a:t>45 </a:t>
            </a:r>
            <a:r>
              <a:rPr lang="zh-CN" altLang="en-US" sz="2100" dirty="0">
                <a:latin typeface="华文楷体" panose="02010600040101010101" pitchFamily="2" charset="-122"/>
                <a:ea typeface="华文楷体" panose="02010600040101010101" pitchFamily="2" charset="-122"/>
              </a:rPr>
              <a:t>度锯， 然后再直锯下去， 再朝另 一个方向回转</a:t>
            </a:r>
            <a:r>
              <a:rPr lang="en-US" altLang="zh-CN" sz="2100" dirty="0">
                <a:latin typeface="华文楷体" panose="02010600040101010101" pitchFamily="2" charset="-122"/>
                <a:ea typeface="华文楷体" panose="02010600040101010101" pitchFamily="2" charset="-122"/>
              </a:rPr>
              <a:t>45 </a:t>
            </a:r>
            <a:r>
              <a:rPr lang="zh-CN" altLang="en-US" sz="2100" dirty="0">
                <a:latin typeface="华文楷体" panose="02010600040101010101" pitchFamily="2" charset="-122"/>
                <a:ea typeface="华文楷体" panose="02010600040101010101" pitchFamily="2" charset="-122"/>
              </a:rPr>
              <a:t>度锯， 再直锯下去， 然后</a:t>
            </a:r>
            <a:r>
              <a:rPr lang="en-US" altLang="zh-CN" sz="2100" dirty="0">
                <a:latin typeface="华文楷体" panose="02010600040101010101" pitchFamily="2" charset="-122"/>
                <a:ea typeface="华文楷体" panose="02010600040101010101" pitchFamily="2" charset="-122"/>
              </a:rPr>
              <a:t>… </a:t>
            </a:r>
            <a:r>
              <a:rPr lang="en-US" altLang="zh-CN" sz="2100" dirty="0">
                <a:solidFill>
                  <a:schemeClr val="tx2"/>
                </a:solidFill>
                <a:latin typeface="华文中宋" panose="02010600040101010101" pitchFamily="2" charset="-122"/>
                <a:ea typeface="华文中宋" panose="02010600040101010101" pitchFamily="2" charset="-122"/>
              </a:rPr>
              <a:t>…</a:t>
            </a:r>
          </a:p>
          <a:p>
            <a:pPr eaLnBrk="1" hangingPunct="1">
              <a:lnSpc>
                <a:spcPct val="150000"/>
              </a:lnSpc>
              <a:buFontTx/>
              <a:buNone/>
            </a:pPr>
            <a:r>
              <a:rPr lang="en-US" altLang="zh-CN"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       (Do you understand what he said about?)</a:t>
            </a:r>
            <a:endParaRPr lang="zh-CN" altLang="en-US"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412" name="Rectangle 7">
            <a:extLst>
              <a:ext uri="{FF2B5EF4-FFF2-40B4-BE49-F238E27FC236}">
                <a16:creationId xmlns:a16="http://schemas.microsoft.com/office/drawing/2014/main" id="{22C5C154-84E0-42CC-BA91-9A5DE92C9DF0}"/>
              </a:ext>
            </a:extLst>
          </p:cNvPr>
          <p:cNvSpPr>
            <a:spLocks noChangeArrowheads="1"/>
          </p:cNvSpPr>
          <p:nvPr/>
        </p:nvSpPr>
        <p:spPr bwMode="auto">
          <a:xfrm>
            <a:off x="2085975" y="228600"/>
            <a:ext cx="77739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0"/>
              </a:spcBef>
              <a:buFontTx/>
              <a:buNone/>
            </a:pPr>
            <a:r>
              <a:rPr lang="en-US" altLang="zh-CN" sz="3400">
                <a:solidFill>
                  <a:schemeClr val="bg1"/>
                </a:solidFill>
                <a:latin typeface="Bauhaus 93" pitchFamily="82" charset="0"/>
                <a:ea typeface="-윤고딕160" pitchFamily="18" charset="-127"/>
              </a:rPr>
              <a:t>An Example :</a:t>
            </a:r>
            <a:r>
              <a:rPr lang="zh-CN" altLang="en-US" sz="3400">
                <a:solidFill>
                  <a:schemeClr val="bg1"/>
                </a:solidFill>
                <a:latin typeface="华文中宋" panose="02010600040101010101" pitchFamily="2" charset="-122"/>
                <a:ea typeface="华文中宋" panose="02010600040101010101" pitchFamily="2" charset="-122"/>
              </a:rPr>
              <a:t>如何为橱柜制作抽屉</a:t>
            </a:r>
            <a:r>
              <a:rPr lang="en-US" altLang="zh-CN" sz="3400">
                <a:solidFill>
                  <a:schemeClr val="bg1"/>
                </a:solidFill>
                <a:latin typeface="华文中宋" panose="02010600040101010101" pitchFamily="2" charset="-122"/>
                <a:ea typeface="华文中宋" panose="02010600040101010101" pitchFamily="2" charset="-122"/>
              </a:rPr>
              <a:t>?</a:t>
            </a:r>
            <a:endParaRPr lang="zh-CN" altLang="en-US" sz="3400">
              <a:solidFill>
                <a:schemeClr val="bg1"/>
              </a:solidFill>
              <a:latin typeface="华文中宋" panose="02010600040101010101" pitchFamily="2" charset="-122"/>
              <a:ea typeface="华文中宋" panose="02010600040101010101" pitchFamily="2" charset="-122"/>
            </a:endParaRPr>
          </a:p>
        </p:txBody>
      </p:sp>
      <p:sp>
        <p:nvSpPr>
          <p:cNvPr id="5" name="Rectangle 2">
            <a:extLst>
              <a:ext uri="{FF2B5EF4-FFF2-40B4-BE49-F238E27FC236}">
                <a16:creationId xmlns:a16="http://schemas.microsoft.com/office/drawing/2014/main" id="{FC402135-1496-41D6-83BA-9F8B68D7F541}"/>
              </a:ext>
            </a:extLst>
          </p:cNvPr>
          <p:cNvSpPr txBox="1">
            <a:spLocks noChangeArrowheads="1"/>
          </p:cNvSpPr>
          <p:nvPr/>
        </p:nvSpPr>
        <p:spPr bwMode="auto">
          <a:xfrm>
            <a:off x="22365" y="116634"/>
            <a:ext cx="120503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12C36B9-300A-4BE5-8526-9D19AF44E9D8}"/>
              </a:ext>
            </a:extLst>
          </p:cNvPr>
          <p:cNvSpPr>
            <a:spLocks noGrp="1" noChangeArrowheads="1"/>
          </p:cNvSpPr>
          <p:nvPr>
            <p:ph type="title"/>
          </p:nvPr>
        </p:nvSpPr>
        <p:spPr/>
        <p:txBody>
          <a:bodyPr/>
          <a:lstStyle/>
          <a:p>
            <a:pPr eaLnBrk="1" hangingPunct="1"/>
            <a:r>
              <a:rPr lang="en-US" altLang="zh-CN" dirty="0">
                <a:latin typeface="Bauhaus 93" pitchFamily="82" charset="0"/>
              </a:rPr>
              <a:t>Abstract Factory Pattern</a:t>
            </a:r>
            <a:endParaRPr lang="zh-CN" altLang="en-US" dirty="0">
              <a:latin typeface="Bauhaus 93" pitchFamily="82" charset="0"/>
            </a:endParaRPr>
          </a:p>
        </p:txBody>
      </p:sp>
      <p:sp>
        <p:nvSpPr>
          <p:cNvPr id="117763" name="Rectangle 3">
            <a:extLst>
              <a:ext uri="{FF2B5EF4-FFF2-40B4-BE49-F238E27FC236}">
                <a16:creationId xmlns:a16="http://schemas.microsoft.com/office/drawing/2014/main" id="{59C8D880-8A6E-415F-ABC8-1BB73F63417F}"/>
              </a:ext>
            </a:extLst>
          </p:cNvPr>
          <p:cNvSpPr>
            <a:spLocks noGrp="1" noChangeArrowheads="1"/>
          </p:cNvSpPr>
          <p:nvPr>
            <p:ph type="body" idx="1"/>
          </p:nvPr>
        </p:nvSpPr>
        <p:spPr>
          <a:xfrm>
            <a:off x="624417" y="949624"/>
            <a:ext cx="11429091" cy="5607619"/>
          </a:xfrm>
        </p:spPr>
        <p:txBody>
          <a:bodyPr/>
          <a:lstStyle/>
          <a:p>
            <a:pPr eaLnBrk="1" hangingPunct="1"/>
            <a:r>
              <a:rPr lang="zh-CN" altLang="en-US" dirty="0">
                <a:latin typeface="Arial Black" panose="020B0A04020102020204" pitchFamily="34" charset="0"/>
                <a:ea typeface="华文中宋" panose="02010600040101010101" pitchFamily="2" charset="-122"/>
              </a:rPr>
              <a:t>参与者</a:t>
            </a:r>
          </a:p>
          <a:p>
            <a:pPr lvl="1" eaLnBrk="1" hangingPunct="1"/>
            <a:r>
              <a:rPr lang="en-US" altLang="zh-CN" b="0" dirty="0" err="1">
                <a:solidFill>
                  <a:schemeClr val="tx1"/>
                </a:solidFill>
                <a:ea typeface="华文中宋" panose="02010600040101010101" pitchFamily="2" charset="-122"/>
              </a:rPr>
              <a:t>AbstractFactory</a:t>
            </a:r>
            <a:r>
              <a:rPr lang="zh-CN" altLang="en-US" b="0" dirty="0">
                <a:solidFill>
                  <a:schemeClr val="tx1"/>
                </a:solidFill>
                <a:ea typeface="华文中宋" panose="02010600040101010101" pitchFamily="2" charset="-122"/>
              </a:rPr>
              <a:t>：声明一个创建抽象产品对象的操作接口。</a:t>
            </a:r>
          </a:p>
          <a:p>
            <a:pPr lvl="1" eaLnBrk="1" hangingPunct="1"/>
            <a:r>
              <a:rPr lang="en-US" altLang="zh-CN" b="0" dirty="0" err="1">
                <a:solidFill>
                  <a:schemeClr val="tx1"/>
                </a:solidFill>
                <a:ea typeface="华文中宋" panose="02010600040101010101" pitchFamily="2" charset="-122"/>
              </a:rPr>
              <a:t>ConcreteFactory</a:t>
            </a:r>
            <a:r>
              <a:rPr lang="zh-CN" altLang="en-US" b="0" dirty="0">
                <a:solidFill>
                  <a:schemeClr val="tx1"/>
                </a:solidFill>
                <a:ea typeface="华文中宋" panose="02010600040101010101" pitchFamily="2" charset="-122"/>
              </a:rPr>
              <a:t>：实现创建具体产品对象的操作。</a:t>
            </a:r>
          </a:p>
          <a:p>
            <a:pPr lvl="1" eaLnBrk="1" hangingPunct="1"/>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：为一类产品对象声明一个接口。</a:t>
            </a:r>
          </a:p>
          <a:p>
            <a:pPr lvl="1" eaLnBrk="1" hangingPunct="1"/>
            <a:r>
              <a:rPr lang="en-US" altLang="zh-CN" b="0" dirty="0" err="1">
                <a:solidFill>
                  <a:schemeClr val="tx1"/>
                </a:solidFill>
                <a:ea typeface="华文中宋" panose="02010600040101010101" pitchFamily="2" charset="-122"/>
              </a:rPr>
              <a:t>ConcreteProduct</a:t>
            </a:r>
            <a:r>
              <a:rPr lang="zh-CN" altLang="en-US" b="0" dirty="0">
                <a:solidFill>
                  <a:schemeClr val="tx1"/>
                </a:solidFill>
                <a:ea typeface="华文中宋" panose="02010600040101010101" pitchFamily="2" charset="-122"/>
              </a:rPr>
              <a:t>：定义一个将被相应的具体工厂创建的产品对象；实现</a:t>
            </a:r>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的接口。</a:t>
            </a:r>
          </a:p>
          <a:p>
            <a:pPr lvl="1" eaLnBrk="1" hangingPunct="1"/>
            <a:r>
              <a:rPr lang="en-US" altLang="zh-CN" b="0" dirty="0">
                <a:solidFill>
                  <a:schemeClr val="tx1"/>
                </a:solidFill>
                <a:ea typeface="华文中宋" panose="02010600040101010101" pitchFamily="2" charset="-122"/>
              </a:rPr>
              <a:t>Client</a:t>
            </a:r>
            <a:r>
              <a:rPr lang="zh-CN" altLang="en-US" b="0" dirty="0">
                <a:solidFill>
                  <a:schemeClr val="tx1"/>
                </a:solidFill>
                <a:ea typeface="华文中宋" panose="02010600040101010101" pitchFamily="2" charset="-122"/>
              </a:rPr>
              <a:t>：仅使用由</a:t>
            </a:r>
            <a:r>
              <a:rPr lang="en-US" altLang="zh-CN" b="0" dirty="0" err="1">
                <a:solidFill>
                  <a:schemeClr val="tx1"/>
                </a:solidFill>
                <a:ea typeface="华文中宋" panose="02010600040101010101" pitchFamily="2" charset="-122"/>
              </a:rPr>
              <a:t>AbstractFactory</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类声明的接口。</a:t>
            </a:r>
            <a:endParaRPr lang="en-US" altLang="zh-CN" sz="3200" b="0" dirty="0">
              <a:solidFill>
                <a:schemeClr val="tx1"/>
              </a:solidFill>
              <a:ea typeface="华文中宋" panose="02010600040101010101" pitchFamily="2" charset="-122"/>
            </a:endParaRPr>
          </a:p>
          <a:p>
            <a:pPr eaLnBrk="1" hangingPunct="1">
              <a:lnSpc>
                <a:spcPct val="150000"/>
              </a:lnSpc>
            </a:pPr>
            <a:r>
              <a:rPr lang="zh-CN" altLang="en-US" dirty="0">
                <a:latin typeface="华文中宋" panose="02010600040101010101" pitchFamily="2" charset="-122"/>
                <a:ea typeface="华文中宋" panose="02010600040101010101" pitchFamily="2" charset="-122"/>
              </a:rPr>
              <a:t>效果、结构</a:t>
            </a:r>
          </a:p>
          <a:p>
            <a:pPr lvl="1" eaLnBrk="1" hangingPunct="1"/>
            <a:r>
              <a:rPr lang="zh-CN" altLang="en-US" b="0" dirty="0">
                <a:solidFill>
                  <a:schemeClr val="tx1"/>
                </a:solidFill>
                <a:ea typeface="华文中宋" panose="02010600040101010101" pitchFamily="2" charset="-122"/>
              </a:rPr>
              <a:t>它分离了具体的类。</a:t>
            </a:r>
          </a:p>
          <a:p>
            <a:pPr lvl="1" eaLnBrk="1" hangingPunct="1"/>
            <a:r>
              <a:rPr lang="zh-CN" altLang="en-US" b="0" dirty="0">
                <a:solidFill>
                  <a:schemeClr val="tx1"/>
                </a:solidFill>
                <a:ea typeface="华文中宋" panose="02010600040101010101" pitchFamily="2" charset="-122"/>
              </a:rPr>
              <a:t>它使得易于交换产品系列。</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7F954-F950-46E8-989D-EC682FF89A3E}"/>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C0183B35-DB9F-4DE4-8E33-4897280D5957}"/>
              </a:ext>
            </a:extLst>
          </p:cNvPr>
          <p:cNvSpPr>
            <a:spLocks noGrp="1"/>
          </p:cNvSpPr>
          <p:nvPr>
            <p:ph idx="1"/>
          </p:nvPr>
        </p:nvSpPr>
        <p:spPr>
          <a:xfrm>
            <a:off x="335361" y="1125538"/>
            <a:ext cx="6552728" cy="5471813"/>
          </a:xfrm>
        </p:spPr>
        <p:txBody>
          <a:bodyPr/>
          <a:lstStyle/>
          <a:p>
            <a:pPr eaLnBrk="1" hangingPunct="1">
              <a:lnSpc>
                <a:spcPct val="150000"/>
              </a:lnSpc>
            </a:pPr>
            <a:r>
              <a:rPr lang="en-US" altLang="zh-CN" dirty="0">
                <a:latin typeface="华文中宋" panose="02010600040101010101" pitchFamily="2" charset="-122"/>
                <a:ea typeface="华文中宋" panose="02010600040101010101" pitchFamily="2" charset="-122"/>
              </a:rPr>
              <a:t>Example</a:t>
            </a:r>
            <a:r>
              <a:rPr lang="zh-CN" altLang="en-US" dirty="0">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ea typeface="华文中宋" panose="02010600040101010101" pitchFamily="2" charset="-122"/>
              </a:rPr>
              <a:t>将一个层次结构的相关网站链接做成</a:t>
            </a:r>
            <a:r>
              <a:rPr lang="en-US" altLang="zh-CN" b="0" dirty="0">
                <a:solidFill>
                  <a:schemeClr val="tx1"/>
                </a:solidFill>
                <a:ea typeface="华文中宋" panose="02010600040101010101" pitchFamily="2" charset="-122"/>
              </a:rPr>
              <a:t>HTML</a:t>
            </a:r>
            <a:r>
              <a:rPr lang="zh-CN" altLang="en-US" b="0" dirty="0">
                <a:solidFill>
                  <a:schemeClr val="tx1"/>
                </a:solidFill>
                <a:ea typeface="华文中宋" panose="02010600040101010101" pitchFamily="2" charset="-122"/>
              </a:rPr>
              <a:t>文件</a:t>
            </a:r>
          </a:p>
          <a:p>
            <a:pPr lvl="1" eaLnBrk="1" hangingPunct="1">
              <a:lnSpc>
                <a:spcPct val="150000"/>
              </a:lnSpc>
            </a:pPr>
            <a:r>
              <a:rPr lang="zh-CN" altLang="en-US" b="0" dirty="0">
                <a:solidFill>
                  <a:schemeClr val="tx1"/>
                </a:solidFill>
                <a:ea typeface="华文中宋" panose="02010600040101010101" pitchFamily="2" charset="-122"/>
              </a:rPr>
              <a:t>程序中包括三个包</a:t>
            </a:r>
          </a:p>
          <a:p>
            <a:pPr lvl="2" eaLnBrk="1" hangingPunct="1">
              <a:lnSpc>
                <a:spcPct val="150000"/>
              </a:lnSpc>
            </a:pPr>
            <a:r>
              <a:rPr lang="en-US" altLang="zh-CN" sz="1800" b="0" dirty="0">
                <a:solidFill>
                  <a:schemeClr val="tx1"/>
                </a:solidFill>
                <a:ea typeface="华文中宋" panose="02010600040101010101" pitchFamily="2" charset="-122"/>
              </a:rPr>
              <a:t>Factory</a:t>
            </a:r>
            <a:r>
              <a:rPr lang="zh-CN" altLang="en-US" sz="1800" b="0" dirty="0">
                <a:solidFill>
                  <a:schemeClr val="tx1"/>
                </a:solidFill>
                <a:ea typeface="华文中宋" panose="02010600040101010101" pitchFamily="2" charset="-122"/>
              </a:rPr>
              <a:t>包：含抽象工厂、零件和产品的包</a:t>
            </a:r>
          </a:p>
          <a:p>
            <a:pPr lvl="2" eaLnBrk="1" hangingPunct="1">
              <a:lnSpc>
                <a:spcPct val="150000"/>
              </a:lnSpc>
            </a:pPr>
            <a:r>
              <a:rPr lang="zh-CN" altLang="en-US" sz="1800" b="0" dirty="0">
                <a:solidFill>
                  <a:schemeClr val="tx1"/>
                </a:solidFill>
                <a:ea typeface="华文中宋" panose="02010600040101010101" pitchFamily="2" charset="-122"/>
              </a:rPr>
              <a:t>未命名的包：含</a:t>
            </a:r>
            <a:r>
              <a:rPr lang="en-US" altLang="zh-CN" sz="1800" b="0" dirty="0">
                <a:solidFill>
                  <a:schemeClr val="tx1"/>
                </a:solidFill>
                <a:ea typeface="华文中宋" panose="02010600040101010101" pitchFamily="2" charset="-122"/>
              </a:rPr>
              <a:t>Main</a:t>
            </a:r>
            <a:r>
              <a:rPr lang="zh-CN" altLang="en-US" sz="1800" b="0" dirty="0">
                <a:solidFill>
                  <a:schemeClr val="tx1"/>
                </a:solidFill>
                <a:ea typeface="华文中宋" panose="02010600040101010101" pitchFamily="2" charset="-122"/>
              </a:rPr>
              <a:t>类的包</a:t>
            </a:r>
          </a:p>
          <a:p>
            <a:pPr lvl="2" eaLnBrk="1" hangingPunct="1">
              <a:lnSpc>
                <a:spcPct val="150000"/>
              </a:lnSpc>
            </a:pPr>
            <a:r>
              <a:rPr lang="en-US" altLang="zh-CN" sz="1800" b="0" dirty="0" err="1">
                <a:solidFill>
                  <a:schemeClr val="tx1"/>
                </a:solidFill>
                <a:ea typeface="华文中宋" panose="02010600040101010101" pitchFamily="2" charset="-122"/>
              </a:rPr>
              <a:t>Listfactory</a:t>
            </a:r>
            <a:r>
              <a:rPr lang="zh-CN" altLang="en-US" sz="1800" b="0" dirty="0">
                <a:solidFill>
                  <a:schemeClr val="tx1"/>
                </a:solidFill>
                <a:ea typeface="华文中宋" panose="02010600040101010101" pitchFamily="2" charset="-122"/>
              </a:rPr>
              <a:t>包：含具体工厂、零件和产品的包</a:t>
            </a:r>
          </a:p>
          <a:p>
            <a:pPr lvl="1" eaLnBrk="1" hangingPunct="1">
              <a:lnSpc>
                <a:spcPct val="90000"/>
              </a:lnSpc>
            </a:pPr>
            <a:r>
              <a:rPr lang="en-US" altLang="zh-CN" b="0" dirty="0">
                <a:solidFill>
                  <a:schemeClr val="tx1"/>
                </a:solidFill>
                <a:ea typeface="华文中宋" panose="02010600040101010101" pitchFamily="2" charset="-122"/>
              </a:rPr>
              <a:t>Source Code</a:t>
            </a:r>
          </a:p>
          <a:p>
            <a:pPr lvl="2" eaLnBrk="1" hangingPunct="1">
              <a:lnSpc>
                <a:spcPct val="90000"/>
              </a:lnSpc>
            </a:pPr>
            <a:r>
              <a:rPr lang="en-US" altLang="zh-CN" sz="2000" dirty="0">
                <a:hlinkClick r:id="rId2" action="ppaction://hlinkfile"/>
              </a:rPr>
              <a:t>Factory.java</a:t>
            </a:r>
            <a:r>
              <a:rPr lang="en-US" altLang="zh-CN" sz="2000" dirty="0"/>
              <a:t> </a:t>
            </a:r>
            <a:r>
              <a:rPr lang="en-US" altLang="zh-CN" sz="2000" dirty="0">
                <a:hlinkClick r:id="rId3" action="ppaction://hlinkfile"/>
              </a:rPr>
              <a:t>Item.java</a:t>
            </a:r>
            <a:r>
              <a:rPr lang="en-US" altLang="zh-CN" sz="2000" dirty="0"/>
              <a:t> </a:t>
            </a:r>
            <a:r>
              <a:rPr lang="en-US" altLang="zh-CN" sz="2000" dirty="0">
                <a:hlinkClick r:id="rId4" action="ppaction://hlinkfile"/>
              </a:rPr>
              <a:t>Link.java</a:t>
            </a:r>
            <a:endParaRPr lang="en-US" altLang="zh-CN" sz="2000" dirty="0"/>
          </a:p>
          <a:p>
            <a:pPr lvl="2" eaLnBrk="1" hangingPunct="1">
              <a:lnSpc>
                <a:spcPct val="90000"/>
              </a:lnSpc>
            </a:pPr>
            <a:r>
              <a:rPr lang="en-US" altLang="zh-CN" sz="2000" dirty="0">
                <a:hlinkClick r:id="rId5" action="ppaction://hlinkfile"/>
              </a:rPr>
              <a:t>Page.java</a:t>
            </a:r>
            <a:r>
              <a:rPr lang="en-US" altLang="zh-CN" sz="2000" dirty="0"/>
              <a:t> </a:t>
            </a:r>
            <a:r>
              <a:rPr lang="en-US" altLang="zh-CN" sz="2000" dirty="0">
                <a:hlinkClick r:id="rId6" action="ppaction://hlinkfile"/>
              </a:rPr>
              <a:t>Tray.java</a:t>
            </a:r>
            <a:endParaRPr lang="en-US" altLang="zh-CN" sz="2000" dirty="0"/>
          </a:p>
          <a:p>
            <a:pPr lvl="2" eaLnBrk="1" hangingPunct="1">
              <a:lnSpc>
                <a:spcPct val="90000"/>
              </a:lnSpc>
            </a:pPr>
            <a:r>
              <a:rPr lang="en-US" altLang="zh-CN" sz="2000" dirty="0">
                <a:hlinkClick r:id="rId7" action="ppaction://hlinkfile"/>
              </a:rPr>
              <a:t>ListFactory.java</a:t>
            </a:r>
            <a:r>
              <a:rPr lang="en-US" altLang="zh-CN" sz="2000" dirty="0"/>
              <a:t> </a:t>
            </a:r>
            <a:r>
              <a:rPr lang="en-US" altLang="zh-CN" sz="2000" dirty="0">
                <a:hlinkClick r:id="rId8" action="ppaction://hlinkfile"/>
              </a:rPr>
              <a:t>ListLink.java</a:t>
            </a:r>
            <a:endParaRPr lang="en-US" altLang="zh-CN" sz="2000" dirty="0"/>
          </a:p>
          <a:p>
            <a:pPr lvl="2" eaLnBrk="1" hangingPunct="1">
              <a:lnSpc>
                <a:spcPct val="90000"/>
              </a:lnSpc>
            </a:pPr>
            <a:r>
              <a:rPr lang="en-US" altLang="zh-CN" sz="2000" dirty="0">
                <a:hlinkClick r:id="rId9" action="ppaction://hlinkfile"/>
              </a:rPr>
              <a:t>ListPage.java</a:t>
            </a:r>
            <a:r>
              <a:rPr lang="en-US" altLang="zh-CN" sz="2000" dirty="0"/>
              <a:t> </a:t>
            </a:r>
            <a:r>
              <a:rPr lang="en-US" altLang="zh-CN" sz="2000" dirty="0">
                <a:hlinkClick r:id="rId10" action="ppaction://hlinkfile"/>
              </a:rPr>
              <a:t>ListTray.java</a:t>
            </a:r>
            <a:endParaRPr lang="en-US" altLang="zh-CN" sz="2000" dirty="0"/>
          </a:p>
          <a:p>
            <a:pPr lvl="2" eaLnBrk="1" hangingPunct="1">
              <a:lnSpc>
                <a:spcPct val="90000"/>
              </a:lnSpc>
            </a:pPr>
            <a:r>
              <a:rPr lang="en-US" altLang="zh-CN" sz="2000" dirty="0">
                <a:hlinkClick r:id="rId11" action="ppaction://hlinkfile"/>
              </a:rPr>
              <a:t>Main.java</a:t>
            </a:r>
            <a:endParaRPr lang="en-US" altLang="zh-CN" sz="2000" dirty="0"/>
          </a:p>
          <a:p>
            <a:pPr lvl="1" eaLnBrk="1" hangingPunct="1">
              <a:lnSpc>
                <a:spcPct val="150000"/>
              </a:lnSpc>
            </a:pPr>
            <a:endParaRPr lang="zh-CN" altLang="en-US" b="0" dirty="0">
              <a:solidFill>
                <a:schemeClr val="tx1"/>
              </a:solidFill>
              <a:ea typeface="华文中宋" panose="02010600040101010101" pitchFamily="2" charset="-122"/>
            </a:endParaRPr>
          </a:p>
          <a:p>
            <a:endParaRPr lang="zh-CN" altLang="en-US" dirty="0"/>
          </a:p>
        </p:txBody>
      </p:sp>
      <p:pic>
        <p:nvPicPr>
          <p:cNvPr id="4" name="Picture 4">
            <a:extLst>
              <a:ext uri="{FF2B5EF4-FFF2-40B4-BE49-F238E27FC236}">
                <a16:creationId xmlns:a16="http://schemas.microsoft.com/office/drawing/2014/main" id="{1863584C-1C6D-4781-AA37-A9615945B4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72065" y="1125538"/>
            <a:ext cx="5381443" cy="525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716548"/>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19390-0075-4A3B-98E9-896907C30441}"/>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B001ECC0-9028-4F1B-A17A-5A9A3C79CDB5}"/>
              </a:ext>
            </a:extLst>
          </p:cNvPr>
          <p:cNvSpPr>
            <a:spLocks noGrp="1"/>
          </p:cNvSpPr>
          <p:nvPr>
            <p:ph idx="1"/>
          </p:nvPr>
        </p:nvSpPr>
        <p:spPr/>
        <p:txBody>
          <a:bodyPr/>
          <a:lstStyle/>
          <a:p>
            <a:pPr eaLnBrk="1" hangingPunct="1">
              <a:lnSpc>
                <a:spcPct val="100000"/>
              </a:lnSpc>
            </a:pPr>
            <a:r>
              <a:rPr lang="zh-CN" altLang="en-US" dirty="0">
                <a:solidFill>
                  <a:schemeClr val="tx1"/>
                </a:solidFill>
                <a:latin typeface="Arial Black" panose="020B0A04020102020204" pitchFamily="34" charset="0"/>
              </a:rPr>
              <a:t>新增具体工厂变得容易多了：</a:t>
            </a:r>
            <a:endParaRPr lang="en-US" altLang="zh-CN" b="0" dirty="0">
              <a:solidFill>
                <a:srgbClr val="C00000"/>
              </a:solidFill>
              <a:latin typeface="Arial Black" panose="020B0A04020102020204" pitchFamily="34" charset="0"/>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我们区分抽象工厂和具体工厂，如果仅仅建立一个具体的工厂则区分抽象和具体显得不是非常必要。</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可否利用前面的程序（框架）新增加其他具体的工厂？</a:t>
            </a:r>
          </a:p>
          <a:p>
            <a:pPr lvl="2" eaLnBrk="1" hangingPunct="1"/>
            <a:r>
              <a:rPr lang="en-US" altLang="zh-CN" sz="2800" dirty="0">
                <a:ea typeface="华文中宋" panose="02010600040101010101" pitchFamily="2" charset="-122"/>
              </a:rPr>
              <a:t>Example Source</a:t>
            </a:r>
          </a:p>
          <a:p>
            <a:pPr lvl="3" eaLnBrk="1" hangingPunct="1"/>
            <a:r>
              <a:rPr lang="en-US" altLang="zh-CN" dirty="0">
                <a:latin typeface="华文中宋" panose="02010600040101010101" pitchFamily="2" charset="-122"/>
                <a:ea typeface="华文中宋" panose="02010600040101010101" pitchFamily="2" charset="-122"/>
                <a:hlinkClick r:id="rId3" action="ppaction://hlinkfile"/>
              </a:rPr>
              <a:t>TableFactory.java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4" action="ppaction://hlinkfile"/>
              </a:rPr>
              <a:t>TableLink.java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5" action="ppaction://hlinkfile"/>
              </a:rPr>
              <a:t>TablePage.java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6" action="ppaction://hlinkfile"/>
              </a:rPr>
              <a:t>TableTray.java</a:t>
            </a:r>
            <a:endParaRPr lang="zh-CN" altLang="en-US" sz="2800" dirty="0"/>
          </a:p>
        </p:txBody>
      </p:sp>
      <p:pic>
        <p:nvPicPr>
          <p:cNvPr id="4" name="图片 3">
            <a:extLst>
              <a:ext uri="{FF2B5EF4-FFF2-40B4-BE49-F238E27FC236}">
                <a16:creationId xmlns:a16="http://schemas.microsoft.com/office/drawing/2014/main" id="{2B36E11E-A907-49D6-AB3D-AEAF319B0F6A}"/>
              </a:ext>
            </a:extLst>
          </p:cNvPr>
          <p:cNvPicPr>
            <a:picLocks noChangeAspect="1"/>
          </p:cNvPicPr>
          <p:nvPr/>
        </p:nvPicPr>
        <p:blipFill>
          <a:blip r:embed="rId7"/>
          <a:stretch>
            <a:fillRect/>
          </a:stretch>
        </p:blipFill>
        <p:spPr>
          <a:xfrm>
            <a:off x="7755347" y="3473539"/>
            <a:ext cx="4419048" cy="2028571"/>
          </a:xfrm>
          <a:prstGeom prst="rect">
            <a:avLst/>
          </a:prstGeom>
        </p:spPr>
      </p:pic>
      <p:pic>
        <p:nvPicPr>
          <p:cNvPr id="5" name="图片 4">
            <a:extLst>
              <a:ext uri="{FF2B5EF4-FFF2-40B4-BE49-F238E27FC236}">
                <a16:creationId xmlns:a16="http://schemas.microsoft.com/office/drawing/2014/main" id="{8980368F-0EF8-4FDF-A16B-5CC05BA61E67}"/>
              </a:ext>
            </a:extLst>
          </p:cNvPr>
          <p:cNvPicPr>
            <a:picLocks noChangeAspect="1"/>
          </p:cNvPicPr>
          <p:nvPr/>
        </p:nvPicPr>
        <p:blipFill>
          <a:blip r:embed="rId8"/>
          <a:stretch>
            <a:fillRect/>
          </a:stretch>
        </p:blipFill>
        <p:spPr>
          <a:xfrm>
            <a:off x="191345" y="4941168"/>
            <a:ext cx="7416825" cy="1916832"/>
          </a:xfrm>
          <a:prstGeom prst="rect">
            <a:avLst/>
          </a:prstGeom>
        </p:spPr>
      </p:pic>
    </p:spTree>
    <p:extLst>
      <p:ext uri="{BB962C8B-B14F-4D97-AF65-F5344CB8AC3E}">
        <p14:creationId xmlns:p14="http://schemas.microsoft.com/office/powerpoint/2010/main" val="1120042777"/>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60E02-7E75-4CED-9A87-8CDCDB250AC0}"/>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1EFA3A03-2598-4B99-8D3A-87767C723A9B}"/>
              </a:ext>
            </a:extLst>
          </p:cNvPr>
          <p:cNvSpPr>
            <a:spLocks noGrp="1"/>
          </p:cNvSpPr>
          <p:nvPr>
            <p:ph idx="1"/>
          </p:nvPr>
        </p:nvSpPr>
        <p:spPr/>
        <p:txBody>
          <a:bodyPr/>
          <a:lstStyle/>
          <a:p>
            <a:r>
              <a:rPr lang="zh-CN" altLang="en-US" dirty="0"/>
              <a:t>运行结果：</a:t>
            </a:r>
            <a:endParaRPr lang="en-US" altLang="zh-CN" dirty="0"/>
          </a:p>
          <a:p>
            <a:endParaRPr lang="zh-CN" altLang="en-US" dirty="0"/>
          </a:p>
        </p:txBody>
      </p:sp>
      <p:cxnSp>
        <p:nvCxnSpPr>
          <p:cNvPr id="6" name="直接连接符 5">
            <a:extLst>
              <a:ext uri="{FF2B5EF4-FFF2-40B4-BE49-F238E27FC236}">
                <a16:creationId xmlns:a16="http://schemas.microsoft.com/office/drawing/2014/main" id="{0431347F-3108-449E-9897-EE1AFAE75B42}"/>
              </a:ext>
            </a:extLst>
          </p:cNvPr>
          <p:cNvCxnSpPr>
            <a:cxnSpLocks/>
          </p:cNvCxnSpPr>
          <p:nvPr/>
        </p:nvCxnSpPr>
        <p:spPr bwMode="auto">
          <a:xfrm>
            <a:off x="0" y="3874187"/>
            <a:ext cx="12200384"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7" name="图片 6">
            <a:extLst>
              <a:ext uri="{FF2B5EF4-FFF2-40B4-BE49-F238E27FC236}">
                <a16:creationId xmlns:a16="http://schemas.microsoft.com/office/drawing/2014/main" id="{A5A1C87A-4300-4408-8F11-28006EE90F2C}"/>
              </a:ext>
            </a:extLst>
          </p:cNvPr>
          <p:cNvPicPr>
            <a:picLocks noChangeAspect="1"/>
          </p:cNvPicPr>
          <p:nvPr/>
        </p:nvPicPr>
        <p:blipFill>
          <a:blip r:embed="rId3"/>
          <a:stretch>
            <a:fillRect/>
          </a:stretch>
        </p:blipFill>
        <p:spPr>
          <a:xfrm>
            <a:off x="2974234" y="949625"/>
            <a:ext cx="9098431" cy="2801683"/>
          </a:xfrm>
          <a:prstGeom prst="rect">
            <a:avLst/>
          </a:prstGeom>
        </p:spPr>
      </p:pic>
      <p:pic>
        <p:nvPicPr>
          <p:cNvPr id="8" name="图片 7">
            <a:extLst>
              <a:ext uri="{FF2B5EF4-FFF2-40B4-BE49-F238E27FC236}">
                <a16:creationId xmlns:a16="http://schemas.microsoft.com/office/drawing/2014/main" id="{E58FC65D-7EC7-478E-91A0-F812E0B1F7D4}"/>
              </a:ext>
            </a:extLst>
          </p:cNvPr>
          <p:cNvPicPr>
            <a:picLocks noChangeAspect="1"/>
          </p:cNvPicPr>
          <p:nvPr/>
        </p:nvPicPr>
        <p:blipFill>
          <a:blip r:embed="rId4"/>
          <a:stretch>
            <a:fillRect/>
          </a:stretch>
        </p:blipFill>
        <p:spPr>
          <a:xfrm>
            <a:off x="698861" y="3987915"/>
            <a:ext cx="11501523" cy="2870085"/>
          </a:xfrm>
          <a:prstGeom prst="rect">
            <a:avLst/>
          </a:prstGeom>
        </p:spPr>
      </p:pic>
    </p:spTree>
    <p:extLst>
      <p:ext uri="{BB962C8B-B14F-4D97-AF65-F5344CB8AC3E}">
        <p14:creationId xmlns:p14="http://schemas.microsoft.com/office/powerpoint/2010/main" val="2358710137"/>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F8B414E-2FA8-407F-8B30-2A23CB109E06}"/>
              </a:ext>
            </a:extLst>
          </p:cNvPr>
          <p:cNvSpPr>
            <a:spLocks noGrp="1" noChangeArrowheads="1"/>
          </p:cNvSpPr>
          <p:nvPr>
            <p:ph type="title"/>
          </p:nvPr>
        </p:nvSpPr>
        <p:spPr>
          <a:xfrm>
            <a:off x="6912" y="101266"/>
            <a:ext cx="12192000" cy="688975"/>
          </a:xfrm>
        </p:spPr>
        <p:txBody>
          <a:bodyPr/>
          <a:lstStyle/>
          <a:p>
            <a:pPr eaLnBrk="1" hangingPunct="1"/>
            <a:r>
              <a:rPr lang="en-US" altLang="zh-CN" dirty="0">
                <a:latin typeface="Bauhaus 93" pitchFamily="82" charset="0"/>
                <a:ea typeface="华文中宋" panose="02010600040101010101" pitchFamily="2" charset="-122"/>
              </a:rPr>
              <a:t>Abstract Factory Pattern</a:t>
            </a:r>
            <a:endParaRPr lang="zh-CN" altLang="en-US" dirty="0">
              <a:latin typeface="Bauhaus 93" pitchFamily="82" charset="0"/>
              <a:ea typeface="华文中宋" panose="02010600040101010101" pitchFamily="2" charset="-122"/>
            </a:endParaRPr>
          </a:p>
        </p:txBody>
      </p:sp>
      <p:sp>
        <p:nvSpPr>
          <p:cNvPr id="5" name="Rectangle 3">
            <a:extLst>
              <a:ext uri="{FF2B5EF4-FFF2-40B4-BE49-F238E27FC236}">
                <a16:creationId xmlns:a16="http://schemas.microsoft.com/office/drawing/2014/main" id="{041DEBA9-C9A8-4B4E-AFA4-92D02DC4BF1F}"/>
              </a:ext>
            </a:extLst>
          </p:cNvPr>
          <p:cNvSpPr txBox="1">
            <a:spLocks noChangeArrowheads="1"/>
          </p:cNvSpPr>
          <p:nvPr/>
        </p:nvSpPr>
        <p:spPr bwMode="auto">
          <a:xfrm>
            <a:off x="332674" y="826873"/>
            <a:ext cx="2452476" cy="58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00000"/>
              </a:lnSpc>
            </a:pPr>
            <a:r>
              <a:rPr lang="zh-CN" altLang="en-US" sz="2000" kern="0" dirty="0">
                <a:solidFill>
                  <a:schemeClr val="tx1"/>
                </a:solidFill>
                <a:latin typeface="Arial Black" panose="020B0A04020102020204" pitchFamily="34" charset="0"/>
              </a:rPr>
              <a:t>参与者</a:t>
            </a:r>
          </a:p>
          <a:p>
            <a:pPr lvl="1" eaLnBrk="1" hangingPunct="1"/>
            <a:r>
              <a:rPr lang="zh-CN" altLang="en-US" sz="1800" b="0" kern="0" dirty="0">
                <a:solidFill>
                  <a:schemeClr val="tx1"/>
                </a:solidFill>
                <a:latin typeface="Arial Black" panose="020B0A04020102020204" pitchFamily="34" charset="0"/>
              </a:rPr>
              <a:t>抽象产品</a:t>
            </a:r>
          </a:p>
          <a:p>
            <a:pPr lvl="1" eaLnBrk="1" hangingPunct="1"/>
            <a:r>
              <a:rPr lang="zh-CN" altLang="en-US" sz="1800" b="0" kern="0" dirty="0">
                <a:solidFill>
                  <a:schemeClr val="tx1"/>
                </a:solidFill>
                <a:latin typeface="Arial Black" panose="020B0A04020102020204" pitchFamily="34" charset="0"/>
              </a:rPr>
              <a:t>抽象工厂</a:t>
            </a:r>
            <a:endParaRPr lang="en-US" altLang="zh-CN" sz="1800" b="0" kern="0" dirty="0">
              <a:solidFill>
                <a:schemeClr val="tx1"/>
              </a:solidFill>
              <a:latin typeface="Arial Black" panose="020B0A04020102020204" pitchFamily="34" charset="0"/>
            </a:endParaRPr>
          </a:p>
          <a:p>
            <a:pPr lvl="1" eaLnBrk="1" hangingPunct="1"/>
            <a:r>
              <a:rPr lang="zh-CN" altLang="en-US" sz="1800" b="0" kern="0" dirty="0">
                <a:solidFill>
                  <a:schemeClr val="tx1"/>
                </a:solidFill>
                <a:latin typeface="Arial Black" panose="020B0A04020102020204" pitchFamily="34" charset="0"/>
              </a:rPr>
              <a:t>客户</a:t>
            </a:r>
          </a:p>
          <a:p>
            <a:pPr lvl="1" eaLnBrk="1" hangingPunct="1"/>
            <a:r>
              <a:rPr lang="zh-CN" altLang="en-US" sz="1800" b="0" kern="0" dirty="0">
                <a:solidFill>
                  <a:schemeClr val="tx1"/>
                </a:solidFill>
                <a:latin typeface="Arial Black" panose="020B0A04020102020204" pitchFamily="34" charset="0"/>
              </a:rPr>
              <a:t>具体产品</a:t>
            </a:r>
          </a:p>
          <a:p>
            <a:pPr lvl="1" eaLnBrk="1" hangingPunct="1"/>
            <a:r>
              <a:rPr lang="zh-CN" altLang="en-US" sz="1800" b="0" kern="0" dirty="0">
                <a:solidFill>
                  <a:schemeClr val="tx1"/>
                </a:solidFill>
                <a:latin typeface="Arial Black" panose="020B0A04020102020204" pitchFamily="34" charset="0"/>
              </a:rPr>
              <a:t>具体工厂</a:t>
            </a:r>
            <a:endParaRPr lang="en-US" altLang="zh-CN" sz="1800" b="0" kern="0" dirty="0">
              <a:solidFill>
                <a:schemeClr val="tx1"/>
              </a:solidFill>
              <a:latin typeface="Arial Black" panose="020B0A04020102020204" pitchFamily="34" charset="0"/>
            </a:endParaRPr>
          </a:p>
          <a:p>
            <a:pPr eaLnBrk="1" hangingPunct="1"/>
            <a:r>
              <a:rPr lang="en-US" altLang="zh-CN" sz="1600" b="0" kern="0" dirty="0">
                <a:solidFill>
                  <a:schemeClr val="tx1"/>
                </a:solidFill>
                <a:latin typeface="Arial Black" panose="020B0A04020102020204" pitchFamily="34" charset="0"/>
                <a:hlinkClick r:id="rId2" action="ppaction://hlinkfile">
                  <a:extLst>
                    <a:ext uri="{A12FA001-AC4F-418D-AE19-62706E023703}">
                      <ahyp:hlinkClr xmlns:ahyp="http://schemas.microsoft.com/office/drawing/2018/hyperlinkcolor" val="tx"/>
                    </a:ext>
                  </a:extLst>
                </a:hlinkClick>
              </a:rPr>
              <a:t>Example Again</a:t>
            </a:r>
            <a:endParaRPr lang="zh-CN" altLang="en-US" sz="1400" kern="0" dirty="0">
              <a:latin typeface="Arial Black" panose="020B0A04020102020204" pitchFamily="34" charset="0"/>
            </a:endParaRPr>
          </a:p>
        </p:txBody>
      </p:sp>
      <p:pic>
        <p:nvPicPr>
          <p:cNvPr id="3" name="图片 2">
            <a:extLst>
              <a:ext uri="{FF2B5EF4-FFF2-40B4-BE49-F238E27FC236}">
                <a16:creationId xmlns:a16="http://schemas.microsoft.com/office/drawing/2014/main" id="{B4D13F62-199B-4E2F-B885-21E3E65B04CB}"/>
              </a:ext>
            </a:extLst>
          </p:cNvPr>
          <p:cNvPicPr>
            <a:picLocks noChangeAspect="1"/>
          </p:cNvPicPr>
          <p:nvPr/>
        </p:nvPicPr>
        <p:blipFill>
          <a:blip r:embed="rId3"/>
          <a:stretch>
            <a:fillRect/>
          </a:stretch>
        </p:blipFill>
        <p:spPr>
          <a:xfrm>
            <a:off x="3495042" y="754306"/>
            <a:ext cx="4257143" cy="2818711"/>
          </a:xfrm>
          <a:prstGeom prst="rect">
            <a:avLst/>
          </a:prstGeom>
        </p:spPr>
      </p:pic>
      <p:pic>
        <p:nvPicPr>
          <p:cNvPr id="6" name="图片 5">
            <a:extLst>
              <a:ext uri="{FF2B5EF4-FFF2-40B4-BE49-F238E27FC236}">
                <a16:creationId xmlns:a16="http://schemas.microsoft.com/office/drawing/2014/main" id="{DC988CD1-8225-4A5A-9A15-A30720E77C66}"/>
              </a:ext>
            </a:extLst>
          </p:cNvPr>
          <p:cNvPicPr>
            <a:picLocks noChangeAspect="1"/>
          </p:cNvPicPr>
          <p:nvPr/>
        </p:nvPicPr>
        <p:blipFill>
          <a:blip r:embed="rId4"/>
          <a:stretch>
            <a:fillRect/>
          </a:stretch>
        </p:blipFill>
        <p:spPr>
          <a:xfrm>
            <a:off x="3508748" y="3573017"/>
            <a:ext cx="4171429" cy="3284984"/>
          </a:xfrm>
          <a:prstGeom prst="rect">
            <a:avLst/>
          </a:prstGeom>
        </p:spPr>
      </p:pic>
      <p:pic>
        <p:nvPicPr>
          <p:cNvPr id="8" name="图片 7">
            <a:extLst>
              <a:ext uri="{FF2B5EF4-FFF2-40B4-BE49-F238E27FC236}">
                <a16:creationId xmlns:a16="http://schemas.microsoft.com/office/drawing/2014/main" id="{5B446539-45B9-409D-9031-A53523BC2E8C}"/>
              </a:ext>
            </a:extLst>
          </p:cNvPr>
          <p:cNvPicPr>
            <a:picLocks noChangeAspect="1"/>
          </p:cNvPicPr>
          <p:nvPr/>
        </p:nvPicPr>
        <p:blipFill>
          <a:blip r:embed="rId5"/>
          <a:stretch>
            <a:fillRect/>
          </a:stretch>
        </p:blipFill>
        <p:spPr>
          <a:xfrm>
            <a:off x="8403775" y="5128863"/>
            <a:ext cx="3600000" cy="1514287"/>
          </a:xfrm>
          <a:prstGeom prst="rect">
            <a:avLst/>
          </a:prstGeom>
        </p:spPr>
      </p:pic>
      <p:cxnSp>
        <p:nvCxnSpPr>
          <p:cNvPr id="10" name="直接连接符 9">
            <a:extLst>
              <a:ext uri="{FF2B5EF4-FFF2-40B4-BE49-F238E27FC236}">
                <a16:creationId xmlns:a16="http://schemas.microsoft.com/office/drawing/2014/main" id="{9AD9EA7F-9CC1-4063-97EF-DFF4C24434D5}"/>
              </a:ext>
            </a:extLst>
          </p:cNvPr>
          <p:cNvCxnSpPr/>
          <p:nvPr/>
        </p:nvCxnSpPr>
        <p:spPr bwMode="auto">
          <a:xfrm>
            <a:off x="3359696" y="1124744"/>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6D78B7E6-E8EF-4391-A812-97A8C7AD2661}"/>
              </a:ext>
            </a:extLst>
          </p:cNvPr>
          <p:cNvCxnSpPr/>
          <p:nvPr/>
        </p:nvCxnSpPr>
        <p:spPr bwMode="auto">
          <a:xfrm>
            <a:off x="3495041" y="357301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F8838ACB-77D5-4B0C-A5BE-A4BA47DE0B60}"/>
              </a:ext>
            </a:extLst>
          </p:cNvPr>
          <p:cNvCxnSpPr/>
          <p:nvPr/>
        </p:nvCxnSpPr>
        <p:spPr bwMode="auto">
          <a:xfrm>
            <a:off x="3495041" y="4077072"/>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3AF5B310-F5AE-4C62-B716-C240F1A5E437}"/>
              </a:ext>
            </a:extLst>
          </p:cNvPr>
          <p:cNvCxnSpPr/>
          <p:nvPr/>
        </p:nvCxnSpPr>
        <p:spPr bwMode="auto">
          <a:xfrm>
            <a:off x="3503712" y="249289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6" name="直接连接符 15">
            <a:extLst>
              <a:ext uri="{FF2B5EF4-FFF2-40B4-BE49-F238E27FC236}">
                <a16:creationId xmlns:a16="http://schemas.microsoft.com/office/drawing/2014/main" id="{EBE1682C-A1CA-4320-A976-4711C9910EC4}"/>
              </a:ext>
            </a:extLst>
          </p:cNvPr>
          <p:cNvCxnSpPr/>
          <p:nvPr/>
        </p:nvCxnSpPr>
        <p:spPr bwMode="auto">
          <a:xfrm>
            <a:off x="3503712" y="5589240"/>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9" name="直接连接符 18">
            <a:extLst>
              <a:ext uri="{FF2B5EF4-FFF2-40B4-BE49-F238E27FC236}">
                <a16:creationId xmlns:a16="http://schemas.microsoft.com/office/drawing/2014/main" id="{BF8F0D24-9EEC-4263-A00A-03A14B5C535D}"/>
              </a:ext>
            </a:extLst>
          </p:cNvPr>
          <p:cNvCxnSpPr/>
          <p:nvPr/>
        </p:nvCxnSpPr>
        <p:spPr bwMode="auto">
          <a:xfrm>
            <a:off x="8115343" y="5128863"/>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1" name="图片 10">
            <a:extLst>
              <a:ext uri="{FF2B5EF4-FFF2-40B4-BE49-F238E27FC236}">
                <a16:creationId xmlns:a16="http://schemas.microsoft.com/office/drawing/2014/main" id="{4F03EDEC-0F94-4B11-9DD0-295EFE333491}"/>
              </a:ext>
            </a:extLst>
          </p:cNvPr>
          <p:cNvPicPr>
            <a:picLocks noChangeAspect="1"/>
          </p:cNvPicPr>
          <p:nvPr/>
        </p:nvPicPr>
        <p:blipFill>
          <a:blip r:embed="rId6"/>
          <a:stretch>
            <a:fillRect/>
          </a:stretch>
        </p:blipFill>
        <p:spPr>
          <a:xfrm>
            <a:off x="8400256" y="0"/>
            <a:ext cx="3752381" cy="5092768"/>
          </a:xfrm>
          <a:prstGeom prst="rect">
            <a:avLst/>
          </a:prstGeom>
        </p:spPr>
      </p:pic>
      <p:cxnSp>
        <p:nvCxnSpPr>
          <p:cNvPr id="18" name="直接连接符 17">
            <a:extLst>
              <a:ext uri="{FF2B5EF4-FFF2-40B4-BE49-F238E27FC236}">
                <a16:creationId xmlns:a16="http://schemas.microsoft.com/office/drawing/2014/main" id="{BEE09354-6362-4310-8FF2-9E6DBCCB31C1}"/>
              </a:ext>
            </a:extLst>
          </p:cNvPr>
          <p:cNvCxnSpPr/>
          <p:nvPr/>
        </p:nvCxnSpPr>
        <p:spPr bwMode="auto">
          <a:xfrm>
            <a:off x="8115343" y="1162835"/>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7" name="直接连接符 16">
            <a:extLst>
              <a:ext uri="{FF2B5EF4-FFF2-40B4-BE49-F238E27FC236}">
                <a16:creationId xmlns:a16="http://schemas.microsoft.com/office/drawing/2014/main" id="{01D5412A-D040-4E6B-9330-A675F0CA2B1B}"/>
              </a:ext>
            </a:extLst>
          </p:cNvPr>
          <p:cNvCxnSpPr/>
          <p:nvPr/>
        </p:nvCxnSpPr>
        <p:spPr bwMode="auto">
          <a:xfrm>
            <a:off x="8115343" y="321297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4F414-0346-4B2E-A5D5-88051D5F8868}"/>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endParaRPr lang="zh-CN" altLang="en-US" dirty="0"/>
          </a:p>
        </p:txBody>
      </p:sp>
      <p:sp>
        <p:nvSpPr>
          <p:cNvPr id="3" name="内容占位符 2">
            <a:extLst>
              <a:ext uri="{FF2B5EF4-FFF2-40B4-BE49-F238E27FC236}">
                <a16:creationId xmlns:a16="http://schemas.microsoft.com/office/drawing/2014/main" id="{0FD211C0-F622-44A5-B07B-56F4C8BAB351}"/>
              </a:ext>
            </a:extLst>
          </p:cNvPr>
          <p:cNvSpPr>
            <a:spLocks noGrp="1"/>
          </p:cNvSpPr>
          <p:nvPr>
            <p:ph idx="1"/>
          </p:nvPr>
        </p:nvSpPr>
        <p:spPr/>
        <p:txBody>
          <a:bodyPr/>
          <a:lstStyle/>
          <a:p>
            <a:r>
              <a:rPr lang="zh-CN" altLang="en-US" dirty="0"/>
              <a:t>抽象工厂类的典型代码：</a:t>
            </a:r>
            <a:endParaRPr lang="en-US" altLang="zh-CN" dirty="0"/>
          </a:p>
          <a:p>
            <a:endParaRPr lang="en-US" altLang="zh-CN" dirty="0"/>
          </a:p>
          <a:p>
            <a:endParaRPr lang="en-US" altLang="zh-CN" dirty="0"/>
          </a:p>
          <a:p>
            <a:endParaRPr lang="en-US" altLang="zh-CN" dirty="0"/>
          </a:p>
          <a:p>
            <a:endParaRPr lang="en-US" altLang="zh-CN" dirty="0"/>
          </a:p>
          <a:p>
            <a:r>
              <a:rPr lang="zh-CN" altLang="en-US" dirty="0"/>
              <a:t>具体工厂类的典型代码：</a:t>
            </a:r>
          </a:p>
          <a:p>
            <a:endParaRPr lang="zh-CN" altLang="en-US" dirty="0"/>
          </a:p>
          <a:p>
            <a:endParaRPr lang="zh-CN" altLang="en-US" dirty="0"/>
          </a:p>
        </p:txBody>
      </p:sp>
      <p:pic>
        <p:nvPicPr>
          <p:cNvPr id="4" name="图片 3">
            <a:extLst>
              <a:ext uri="{FF2B5EF4-FFF2-40B4-BE49-F238E27FC236}">
                <a16:creationId xmlns:a16="http://schemas.microsoft.com/office/drawing/2014/main" id="{05E5ACFE-CB82-4E32-8C96-3D7072B7BAF2}"/>
              </a:ext>
            </a:extLst>
          </p:cNvPr>
          <p:cNvPicPr>
            <a:picLocks noChangeAspect="1"/>
          </p:cNvPicPr>
          <p:nvPr/>
        </p:nvPicPr>
        <p:blipFill>
          <a:blip r:embed="rId3"/>
          <a:stretch>
            <a:fillRect/>
          </a:stretch>
        </p:blipFill>
        <p:spPr>
          <a:xfrm>
            <a:off x="1199458" y="1691445"/>
            <a:ext cx="10368127" cy="1761897"/>
          </a:xfrm>
          <a:prstGeom prst="rect">
            <a:avLst/>
          </a:prstGeom>
        </p:spPr>
      </p:pic>
      <p:pic>
        <p:nvPicPr>
          <p:cNvPr id="5" name="图片 4">
            <a:extLst>
              <a:ext uri="{FF2B5EF4-FFF2-40B4-BE49-F238E27FC236}">
                <a16:creationId xmlns:a16="http://schemas.microsoft.com/office/drawing/2014/main" id="{254D075F-CFE8-49EB-B3F6-843E4D9FA572}"/>
              </a:ext>
            </a:extLst>
          </p:cNvPr>
          <p:cNvPicPr>
            <a:picLocks noChangeAspect="1"/>
          </p:cNvPicPr>
          <p:nvPr/>
        </p:nvPicPr>
        <p:blipFill>
          <a:blip r:embed="rId4"/>
          <a:stretch>
            <a:fillRect/>
          </a:stretch>
        </p:blipFill>
        <p:spPr>
          <a:xfrm>
            <a:off x="1188888" y="4149081"/>
            <a:ext cx="10378697" cy="2448271"/>
          </a:xfrm>
          <a:prstGeom prst="rect">
            <a:avLst/>
          </a:prstGeom>
        </p:spPr>
      </p:pic>
    </p:spTree>
    <p:extLst>
      <p:ext uri="{BB962C8B-B14F-4D97-AF65-F5344CB8AC3E}">
        <p14:creationId xmlns:p14="http://schemas.microsoft.com/office/powerpoint/2010/main" val="4086488631"/>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6EA6D-7C8F-46DA-924D-F4FE9EFBF18F}"/>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5B694BF8-86D7-4B24-8506-78EEE0B43529}"/>
              </a:ext>
            </a:extLst>
          </p:cNvPr>
          <p:cNvSpPr>
            <a:spLocks noGrp="1"/>
          </p:cNvSpPr>
          <p:nvPr>
            <p:ph idx="1"/>
          </p:nvPr>
        </p:nvSpPr>
        <p:spPr>
          <a:xfrm>
            <a:off x="479376" y="908720"/>
            <a:ext cx="11161240" cy="5647727"/>
          </a:xfrm>
        </p:spPr>
        <p:txBody>
          <a:bodyPr/>
          <a:lstStyle/>
          <a:p>
            <a:pPr marL="0" indent="0" eaLnBrk="1" hangingPunct="1">
              <a:lnSpc>
                <a:spcPct val="200000"/>
              </a:lnSpc>
              <a:spcBef>
                <a:spcPts val="0"/>
              </a:spcBef>
            </a:pPr>
            <a:r>
              <a:rPr lang="zh-CN" altLang="en-US" dirty="0"/>
              <a:t>在以下情况下可以使用抽象工厂模式</a:t>
            </a:r>
            <a:endParaRPr lang="en-US" altLang="zh-CN" dirty="0"/>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系统中有多于一个的产品族</a:t>
            </a:r>
            <a:r>
              <a:rPr kumimoji="1" lang="zh-CN" altLang="en-US" sz="2000" b="0" dirty="0">
                <a:solidFill>
                  <a:schemeClr val="tx1"/>
                </a:solidFill>
                <a:highlight>
                  <a:srgbClr val="FFFF00"/>
                </a:highlight>
              </a:rPr>
              <a:t>（海尔，海信，</a:t>
            </a:r>
            <a:r>
              <a:rPr kumimoji="1" lang="en-US" altLang="zh-CN" sz="2000" b="0" dirty="0">
                <a:solidFill>
                  <a:schemeClr val="tx1"/>
                </a:solidFill>
                <a:highlight>
                  <a:srgbClr val="FFFF00"/>
                </a:highlight>
              </a:rPr>
              <a:t>TCL…</a:t>
            </a:r>
            <a:r>
              <a:rPr kumimoji="1" lang="zh-CN" altLang="en-US" sz="2000" b="0" dirty="0">
                <a:solidFill>
                  <a:schemeClr val="tx1"/>
                </a:solidFill>
                <a:highlight>
                  <a:srgbClr val="FFFF00"/>
                </a:highlight>
              </a:rPr>
              <a:t>），</a:t>
            </a:r>
            <a:r>
              <a:rPr kumimoji="1" lang="zh-CN" altLang="en-US" sz="2000" b="0" dirty="0">
                <a:solidFill>
                  <a:schemeClr val="tx1"/>
                </a:solidFill>
              </a:rPr>
              <a:t>而每次只使用其中某一产品族。</a:t>
            </a:r>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属于同一个产品族的产品将在一起使用。</a:t>
            </a:r>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系统提供一个产品类的库，所有的产品以同样的接口出现，从而使客户端不依赖于具体实现。</a:t>
            </a:r>
            <a:endParaRPr lang="en-US" altLang="zh-CN" sz="2000" b="0" dirty="0">
              <a:solidFill>
                <a:schemeClr val="tx1"/>
              </a:solidFill>
            </a:endParaRPr>
          </a:p>
          <a:p>
            <a:endParaRPr lang="zh-CN" altLang="en-US" dirty="0"/>
          </a:p>
        </p:txBody>
      </p:sp>
    </p:spTree>
    <p:extLst>
      <p:ext uri="{BB962C8B-B14F-4D97-AF65-F5344CB8AC3E}">
        <p14:creationId xmlns:p14="http://schemas.microsoft.com/office/powerpoint/2010/main" val="149773406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6EA6D-7C8F-46DA-924D-F4FE9EFBF18F}"/>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5B694BF8-86D7-4B24-8506-78EEE0B43529}"/>
              </a:ext>
            </a:extLst>
          </p:cNvPr>
          <p:cNvSpPr>
            <a:spLocks noGrp="1"/>
          </p:cNvSpPr>
          <p:nvPr>
            <p:ph idx="1"/>
          </p:nvPr>
        </p:nvSpPr>
        <p:spPr>
          <a:xfrm>
            <a:off x="551384" y="949625"/>
            <a:ext cx="11377265" cy="5647727"/>
          </a:xfrm>
        </p:spPr>
        <p:txBody>
          <a:bodyPr/>
          <a:lstStyle/>
          <a:p>
            <a:pPr eaLnBrk="1" hangingPunct="1"/>
            <a:r>
              <a:rPr lang="zh-CN" altLang="en-US" sz="2000" dirty="0"/>
              <a:t>优点</a:t>
            </a:r>
          </a:p>
          <a:p>
            <a:pPr lvl="1" eaLnBrk="1" hangingPunct="1">
              <a:buFont typeface="Wingdings" panose="05000000000000000000" pitchFamily="2" charset="2"/>
              <a:buChar char="l"/>
            </a:pPr>
            <a:r>
              <a:rPr kumimoji="1" lang="zh-CN" altLang="en-US" sz="1800" b="0" dirty="0">
                <a:solidFill>
                  <a:schemeClr val="tx1"/>
                </a:solidFill>
              </a:rPr>
              <a:t>抽象工厂模式隔离了具体类的生成，使得客户并不需要知道什么被创建。由于这种隔离，更换一个具体工厂就变得相对容易。所有的具体工厂都实现了抽象工厂中定义的那些公共接口，因此只需改变具体工厂的实例，就可以在某种程度上改变整个软件系统的行为。</a:t>
            </a:r>
          </a:p>
          <a:p>
            <a:pPr lvl="1" eaLnBrk="1" hangingPunct="1">
              <a:buFont typeface="Wingdings" panose="05000000000000000000" pitchFamily="2" charset="2"/>
              <a:buChar char="l"/>
            </a:pPr>
            <a:r>
              <a:rPr kumimoji="1" lang="zh-CN" altLang="en-US" sz="1800" b="0" dirty="0">
                <a:solidFill>
                  <a:schemeClr val="tx1"/>
                </a:solidFill>
              </a:rPr>
              <a:t>当一个产品族中的多个对象被设计成一起工作时，它能够保证客户端始终只使用同一个产品族中的对象。这对一些需要根据当前环境来决定其行为的软件系统来说，是一种非常实用的设计模式。</a:t>
            </a:r>
          </a:p>
          <a:p>
            <a:pPr lvl="1" eaLnBrk="1" hangingPunct="1">
              <a:buFont typeface="Wingdings" panose="05000000000000000000" pitchFamily="2" charset="2"/>
              <a:buChar char="l"/>
            </a:pPr>
            <a:r>
              <a:rPr kumimoji="1" lang="zh-CN" altLang="en-US" sz="1800" b="0" dirty="0">
                <a:solidFill>
                  <a:schemeClr val="tx1"/>
                </a:solidFill>
              </a:rPr>
              <a:t>增加新的具体工厂和产品族很方便，无须修改已有系统，符合“开闭原则”。</a:t>
            </a:r>
          </a:p>
          <a:p>
            <a:pPr eaLnBrk="1" hangingPunct="1"/>
            <a:r>
              <a:rPr lang="zh-CN" altLang="en-US" sz="2000" dirty="0"/>
              <a:t>缺点</a:t>
            </a:r>
          </a:p>
          <a:p>
            <a:pPr lvl="1" eaLnBrk="1" hangingPunct="1">
              <a:buFont typeface="Wingdings" panose="05000000000000000000" pitchFamily="2" charset="2"/>
              <a:buChar char="l"/>
            </a:pPr>
            <a:r>
              <a:rPr kumimoji="1" lang="zh-CN" altLang="en-US" sz="1800" b="0" dirty="0">
                <a:solidFill>
                  <a:schemeClr val="tx1"/>
                </a:solidFill>
              </a:rPr>
              <a:t>在添加新的产品对象时，难以扩展抽象工厂来生产新种类的产品</a:t>
            </a:r>
            <a:r>
              <a:rPr kumimoji="1" lang="zh-CN" altLang="en-US" sz="1800" b="0" dirty="0">
                <a:solidFill>
                  <a:schemeClr val="tx1"/>
                </a:solidFill>
                <a:highlight>
                  <a:srgbClr val="FFFF00"/>
                </a:highlight>
              </a:rPr>
              <a:t>（指的是产品结构要变化）</a:t>
            </a:r>
            <a:r>
              <a:rPr kumimoji="1" lang="zh-CN" altLang="en-US" sz="1800" b="0" dirty="0">
                <a:solidFill>
                  <a:schemeClr val="tx1"/>
                </a:solidFill>
              </a:rPr>
              <a:t>，这是因为在抽象工厂角色中规定了所有可能被创建的产品集合，要支持新种类的产品就意味着要对该接口进行扩展，而这将涉及到对抽象工厂角色及其所有子类的修改，显然会带来较大的不便。</a:t>
            </a:r>
          </a:p>
          <a:p>
            <a:pPr lvl="1" eaLnBrk="1" hangingPunct="1">
              <a:buFont typeface="Wingdings" panose="05000000000000000000" pitchFamily="2" charset="2"/>
              <a:buChar char="l"/>
            </a:pPr>
            <a:r>
              <a:rPr kumimoji="1" lang="zh-CN" altLang="en-US" sz="1800" b="0" dirty="0">
                <a:solidFill>
                  <a:schemeClr val="tx1"/>
                </a:solidFill>
              </a:rPr>
              <a:t>开闭原则的倾斜性（</a:t>
            </a:r>
            <a:r>
              <a:rPr kumimoji="1" lang="zh-CN" altLang="en-US" sz="1800" b="0" dirty="0">
                <a:solidFill>
                  <a:schemeClr val="tx1"/>
                </a:solidFill>
                <a:highlight>
                  <a:srgbClr val="FFFF00"/>
                </a:highlight>
              </a:rPr>
              <a:t>增加新的工厂，就是产品族容易</a:t>
            </a:r>
            <a:r>
              <a:rPr kumimoji="1" lang="zh-CN" altLang="en-US" sz="1800" b="0" dirty="0">
                <a:solidFill>
                  <a:schemeClr val="tx1"/>
                </a:solidFill>
              </a:rPr>
              <a:t>，增加新的产品等级结构麻烦）</a:t>
            </a:r>
          </a:p>
          <a:p>
            <a:endParaRPr lang="zh-CN" altLang="en-US" dirty="0"/>
          </a:p>
        </p:txBody>
      </p:sp>
      <p:pic>
        <p:nvPicPr>
          <p:cNvPr id="4" name="图片 3">
            <a:extLst>
              <a:ext uri="{FF2B5EF4-FFF2-40B4-BE49-F238E27FC236}">
                <a16:creationId xmlns:a16="http://schemas.microsoft.com/office/drawing/2014/main" id="{89C805D0-02E5-48C0-A4C1-B7B49951C560}"/>
              </a:ext>
            </a:extLst>
          </p:cNvPr>
          <p:cNvPicPr>
            <a:picLocks noChangeAspect="1"/>
          </p:cNvPicPr>
          <p:nvPr/>
        </p:nvPicPr>
        <p:blipFill>
          <a:blip r:embed="rId3"/>
          <a:stretch>
            <a:fillRect/>
          </a:stretch>
        </p:blipFill>
        <p:spPr>
          <a:xfrm>
            <a:off x="8349129" y="5052612"/>
            <a:ext cx="3710900" cy="1690875"/>
          </a:xfrm>
          <a:prstGeom prst="rect">
            <a:avLst/>
          </a:prstGeom>
          <a:effectLst>
            <a:glow rad="101600">
              <a:schemeClr val="accent1">
                <a:satMod val="175000"/>
                <a:alpha val="40000"/>
              </a:schemeClr>
            </a:glow>
          </a:effectLst>
        </p:spPr>
      </p:pic>
      <p:cxnSp>
        <p:nvCxnSpPr>
          <p:cNvPr id="5" name="连接符: 曲线 4">
            <a:extLst>
              <a:ext uri="{FF2B5EF4-FFF2-40B4-BE49-F238E27FC236}">
                <a16:creationId xmlns:a16="http://schemas.microsoft.com/office/drawing/2014/main" id="{F5EB7AAF-0622-4F08-A4D2-69146A019904}"/>
              </a:ext>
            </a:extLst>
          </p:cNvPr>
          <p:cNvCxnSpPr>
            <a:cxnSpLocks/>
          </p:cNvCxnSpPr>
          <p:nvPr/>
        </p:nvCxnSpPr>
        <p:spPr bwMode="auto">
          <a:xfrm rot="16200000" flipH="1">
            <a:off x="4917245" y="2807554"/>
            <a:ext cx="4610638" cy="2253129"/>
          </a:xfrm>
          <a:prstGeom prst="curvedConnector3">
            <a:avLst>
              <a:gd name="adj1" fmla="val 99516"/>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3360127381"/>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B2C7B52E-240B-4C4F-8A0B-AE9F289C977B}"/>
              </a:ext>
            </a:extLst>
          </p:cNvPr>
          <p:cNvSpPr>
            <a:spLocks noGrp="1" noChangeArrowheads="1"/>
          </p:cNvSpPr>
          <p:nvPr>
            <p:ph type="title"/>
          </p:nvPr>
        </p:nvSpPr>
        <p:spPr/>
        <p:txBody>
          <a:bodyPr/>
          <a:lstStyle/>
          <a:p>
            <a:pPr eaLnBrk="1" hangingPunct="1"/>
            <a:r>
              <a:rPr lang="en-US" altLang="zh-CN" dirty="0">
                <a:latin typeface="Bauhaus 93" pitchFamily="82" charset="0"/>
              </a:rPr>
              <a:t>Abstract Factory Pattern</a:t>
            </a:r>
            <a:endParaRPr lang="zh-CN" altLang="en-US" dirty="0">
              <a:latin typeface="Bauhaus 93" pitchFamily="82" charset="0"/>
            </a:endParaRPr>
          </a:p>
        </p:txBody>
      </p:sp>
      <p:sp>
        <p:nvSpPr>
          <p:cNvPr id="122883" name="Rectangle 3">
            <a:extLst>
              <a:ext uri="{FF2B5EF4-FFF2-40B4-BE49-F238E27FC236}">
                <a16:creationId xmlns:a16="http://schemas.microsoft.com/office/drawing/2014/main" id="{857DC6F0-7735-4616-843B-F15FE9F5F470}"/>
              </a:ext>
            </a:extLst>
          </p:cNvPr>
          <p:cNvSpPr>
            <a:spLocks noGrp="1" noChangeArrowheads="1"/>
          </p:cNvSpPr>
          <p:nvPr>
            <p:ph type="body" idx="1"/>
          </p:nvPr>
        </p:nvSpPr>
        <p:spPr/>
        <p:txBody>
          <a:bodyPr/>
          <a:lstStyle/>
          <a:p>
            <a:pPr eaLnBrk="1" hangingPunct="1">
              <a:lnSpc>
                <a:spcPct val="150000"/>
              </a:lnSpc>
            </a:pPr>
            <a:r>
              <a:rPr lang="zh-CN" altLang="en-US" sz="3200" dirty="0">
                <a:latin typeface="华文中宋" panose="02010600040101010101" pitchFamily="2" charset="-122"/>
                <a:ea typeface="华文中宋" panose="02010600040101010101" pitchFamily="2" charset="-122"/>
              </a:rPr>
              <a:t>启发</a:t>
            </a:r>
          </a:p>
          <a:p>
            <a:pPr lvl="1" eaLnBrk="1" hangingPunct="1">
              <a:lnSpc>
                <a:spcPct val="150000"/>
              </a:lnSpc>
            </a:pPr>
            <a:r>
              <a:rPr lang="zh-CN" altLang="en-US" sz="2800" dirty="0">
                <a:ea typeface="华文中宋" panose="02010600040101010101" pitchFamily="2" charset="-122"/>
              </a:rPr>
              <a:t>各种建立对象实例的方法</a:t>
            </a:r>
          </a:p>
          <a:p>
            <a:pPr lvl="2" eaLnBrk="1" hangingPunct="1">
              <a:lnSpc>
                <a:spcPct val="150000"/>
              </a:lnSpc>
            </a:pPr>
            <a:r>
              <a:rPr lang="en-US" altLang="zh-CN" sz="2800" dirty="0">
                <a:ea typeface="华文中宋" panose="02010600040101010101" pitchFamily="2" charset="-122"/>
              </a:rPr>
              <a:t>new</a:t>
            </a:r>
          </a:p>
          <a:p>
            <a:pPr lvl="2" eaLnBrk="1" hangingPunct="1">
              <a:lnSpc>
                <a:spcPct val="150000"/>
              </a:lnSpc>
            </a:pPr>
            <a:r>
              <a:rPr lang="en-US" altLang="zh-CN" sz="2800" dirty="0">
                <a:ea typeface="华文中宋" panose="02010600040101010101" pitchFamily="2" charset="-122"/>
              </a:rPr>
              <a:t>clone</a:t>
            </a:r>
          </a:p>
          <a:p>
            <a:pPr lvl="3" eaLnBrk="1" hangingPunct="1">
              <a:lnSpc>
                <a:spcPct val="150000"/>
              </a:lnSpc>
            </a:pPr>
            <a:r>
              <a:rPr lang="zh-CN" altLang="en-US" dirty="0">
                <a:ea typeface="华文中宋" panose="02010600040101010101" pitchFamily="2" charset="-122"/>
              </a:rPr>
              <a:t>根据当前对象本身（</a:t>
            </a:r>
            <a:r>
              <a:rPr lang="en-US" altLang="zh-CN" dirty="0">
                <a:ea typeface="华文中宋" panose="02010600040101010101" pitchFamily="2" charset="-122"/>
              </a:rPr>
              <a:t>this</a:t>
            </a:r>
            <a:r>
              <a:rPr lang="zh-CN" altLang="en-US" dirty="0">
                <a:ea typeface="华文中宋" panose="02010600040101010101" pitchFamily="2" charset="-122"/>
              </a:rPr>
              <a:t>）建立另外一个对象实例</a:t>
            </a:r>
            <a:r>
              <a:rPr lang="en-US" altLang="zh-CN" dirty="0">
                <a:ea typeface="华文中宋" panose="02010600040101010101" pitchFamily="2" charset="-122"/>
              </a:rPr>
              <a:t>: obj=(</a:t>
            </a:r>
            <a:r>
              <a:rPr lang="en-US" altLang="zh-CN" dirty="0" err="1">
                <a:ea typeface="华文中宋" panose="02010600040101010101" pitchFamily="2" charset="-122"/>
              </a:rPr>
              <a:t>Oneobj</a:t>
            </a:r>
            <a:r>
              <a:rPr lang="en-US" altLang="zh-CN" dirty="0">
                <a:ea typeface="华文中宋" panose="02010600040101010101" pitchFamily="2" charset="-122"/>
              </a:rPr>
              <a:t>).clone()</a:t>
            </a:r>
          </a:p>
          <a:p>
            <a:pPr lvl="2" eaLnBrk="1" hangingPunct="1">
              <a:lnSpc>
                <a:spcPct val="150000"/>
              </a:lnSpc>
            </a:pPr>
            <a:r>
              <a:rPr lang="en-US" altLang="zh-CN" dirty="0" err="1">
                <a:ea typeface="华文中宋" panose="02010600040101010101" pitchFamily="2" charset="-122"/>
              </a:rPr>
              <a:t>Java.lang.Class</a:t>
            </a:r>
            <a:r>
              <a:rPr lang="zh-CN" altLang="en-US" dirty="0">
                <a:ea typeface="华文中宋" panose="02010600040101010101" pitchFamily="2" charset="-122"/>
              </a:rPr>
              <a:t>类的</a:t>
            </a:r>
            <a:r>
              <a:rPr lang="en-US" altLang="zh-CN" dirty="0" err="1">
                <a:ea typeface="华文中宋" panose="02010600040101010101" pitchFamily="2" charset="-122"/>
              </a:rPr>
              <a:t>newInstance</a:t>
            </a:r>
            <a:r>
              <a:rPr lang="zh-CN" altLang="en-US" dirty="0">
                <a:ea typeface="华文中宋" panose="02010600040101010101" pitchFamily="2" charset="-122"/>
              </a:rPr>
              <a:t>方法（</a:t>
            </a:r>
            <a:r>
              <a:rPr lang="zh-CN" altLang="en-US" dirty="0">
                <a:highlight>
                  <a:srgbClr val="FFFF00"/>
                </a:highlight>
                <a:ea typeface="华文中宋" panose="02010600040101010101" pitchFamily="2" charset="-122"/>
              </a:rPr>
              <a:t>从</a:t>
            </a:r>
            <a:r>
              <a:rPr lang="en-US" altLang="zh-CN" dirty="0">
                <a:highlight>
                  <a:srgbClr val="FFFF00"/>
                </a:highlight>
                <a:ea typeface="华文中宋" panose="02010600040101010101" pitchFamily="2" charset="-122"/>
              </a:rPr>
              <a:t>java9</a:t>
            </a:r>
            <a:r>
              <a:rPr lang="zh-CN" altLang="en-US" dirty="0">
                <a:highlight>
                  <a:srgbClr val="FFFF00"/>
                </a:highlight>
                <a:ea typeface="华文中宋" panose="02010600040101010101" pitchFamily="2" charset="-122"/>
              </a:rPr>
              <a:t>之后开始不用了</a:t>
            </a:r>
            <a:r>
              <a:rPr lang="zh-CN" altLang="en-US" dirty="0">
                <a:ea typeface="华文中宋" panose="02010600040101010101" pitchFamily="2" charset="-122"/>
              </a:rPr>
              <a:t>）</a:t>
            </a:r>
          </a:p>
          <a:p>
            <a:pPr lvl="3" eaLnBrk="1" hangingPunct="1">
              <a:lnSpc>
                <a:spcPct val="150000"/>
              </a:lnSpc>
            </a:pPr>
            <a:r>
              <a:rPr lang="en-US" altLang="zh-CN" sz="2400" dirty="0" err="1">
                <a:ea typeface="华文中宋" panose="02010600040101010101" pitchFamily="2" charset="-122"/>
              </a:rPr>
              <a:t>Oneobj.getClass</a:t>
            </a:r>
            <a:r>
              <a:rPr lang="en-US" altLang="zh-CN" sz="2400" dirty="0">
                <a:ea typeface="华文中宋" panose="02010600040101010101" pitchFamily="2" charset="-122"/>
              </a:rPr>
              <a:t>().</a:t>
            </a:r>
            <a:r>
              <a:rPr lang="en-US" altLang="zh-CN" sz="2400" dirty="0" err="1">
                <a:ea typeface="华文中宋" panose="02010600040101010101" pitchFamily="2" charset="-122"/>
              </a:rPr>
              <a:t>newInstance</a:t>
            </a:r>
            <a:r>
              <a:rPr lang="en-US" altLang="zh-CN" sz="2400" dirty="0">
                <a:ea typeface="华文中宋" panose="02010600040101010101" pitchFamily="2" charset="-122"/>
              </a:rPr>
              <a:t>()</a:t>
            </a: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内容占位符 2">
            <a:extLst>
              <a:ext uri="{FF2B5EF4-FFF2-40B4-BE49-F238E27FC236}">
                <a16:creationId xmlns:a16="http://schemas.microsoft.com/office/drawing/2014/main" id="{1CC13728-BAF0-417F-89C4-568E68450A82}"/>
              </a:ext>
            </a:extLst>
          </p:cNvPr>
          <p:cNvSpPr>
            <a:spLocks noGrp="1" noChangeArrowheads="1"/>
          </p:cNvSpPr>
          <p:nvPr>
            <p:ph idx="1"/>
          </p:nvPr>
        </p:nvSpPr>
        <p:spPr/>
        <p:txBody>
          <a:bodyPr/>
          <a:lstStyle/>
          <a:p>
            <a:pPr>
              <a:lnSpc>
                <a:spcPct val="150000"/>
              </a:lnSpc>
            </a:pPr>
            <a:r>
              <a:rPr lang="en-US" altLang="zh-CN" dirty="0">
                <a:solidFill>
                  <a:srgbClr val="006666"/>
                </a:solidFill>
                <a:ea typeface="Arial Unicode MS" pitchFamily="34" charset="-122"/>
              </a:rPr>
              <a:t>Keep clients decoupled from the concrete types.</a:t>
            </a:r>
          </a:p>
          <a:p>
            <a:pPr>
              <a:lnSpc>
                <a:spcPct val="150000"/>
              </a:lnSpc>
            </a:pPr>
            <a:r>
              <a:rPr lang="en-US" altLang="zh-CN" dirty="0">
                <a:solidFill>
                  <a:srgbClr val="006666"/>
                </a:solidFill>
                <a:ea typeface="Arial Unicode MS" pitchFamily="34" charset="-122"/>
              </a:rPr>
              <a:t>Group together a set of related products.</a:t>
            </a:r>
          </a:p>
          <a:p>
            <a:pPr>
              <a:lnSpc>
                <a:spcPct val="150000"/>
              </a:lnSpc>
            </a:pPr>
            <a:r>
              <a:rPr lang="en-US" altLang="zh-CN" dirty="0">
                <a:solidFill>
                  <a:srgbClr val="006666"/>
                </a:solidFill>
                <a:ea typeface="Arial Unicode MS" pitchFamily="34" charset="-122"/>
              </a:rPr>
              <a:t>Abstract Factory ,and use me  whenever you have families of products you need to create and you want to make sure your clients create products that belong together</a:t>
            </a:r>
            <a:r>
              <a:rPr lang="zh-CN" altLang="en-US" dirty="0">
                <a:solidFill>
                  <a:schemeClr val="tx1"/>
                </a:solidFill>
                <a:highlight>
                  <a:srgbClr val="FFFF00"/>
                </a:highlight>
                <a:ea typeface="Arial Unicode MS" pitchFamily="34" charset="-122"/>
              </a:rPr>
              <a:t>（一个大家庭的产品，要么</a:t>
            </a:r>
            <a:r>
              <a:rPr lang="en-US" altLang="zh-CN" dirty="0">
                <a:solidFill>
                  <a:schemeClr val="tx1"/>
                </a:solidFill>
                <a:highlight>
                  <a:srgbClr val="FFFF00"/>
                </a:highlight>
                <a:ea typeface="Arial Unicode MS" pitchFamily="34" charset="-122"/>
              </a:rPr>
              <a:t>Windows</a:t>
            </a:r>
            <a:r>
              <a:rPr lang="zh-CN" altLang="en-US" dirty="0">
                <a:solidFill>
                  <a:schemeClr val="tx1"/>
                </a:solidFill>
                <a:highlight>
                  <a:srgbClr val="FFFF00"/>
                </a:highlight>
                <a:ea typeface="Arial Unicode MS" pitchFamily="34" charset="-122"/>
              </a:rPr>
              <a:t>，要么</a:t>
            </a:r>
            <a:r>
              <a:rPr lang="en-US" altLang="zh-CN" dirty="0">
                <a:solidFill>
                  <a:schemeClr val="tx1"/>
                </a:solidFill>
                <a:highlight>
                  <a:srgbClr val="FFFF00"/>
                </a:highlight>
                <a:ea typeface="Arial Unicode MS" pitchFamily="34" charset="-122"/>
              </a:rPr>
              <a:t>Unix …,OR</a:t>
            </a:r>
            <a:r>
              <a:rPr lang="zh-CN" altLang="en-US" dirty="0">
                <a:solidFill>
                  <a:schemeClr val="tx1"/>
                </a:solidFill>
                <a:highlight>
                  <a:srgbClr val="FFFF00"/>
                </a:highlight>
                <a:ea typeface="Arial Unicode MS" pitchFamily="34" charset="-122"/>
              </a:rPr>
              <a:t> </a:t>
            </a:r>
            <a:r>
              <a:rPr lang="en-US" altLang="zh-CN" dirty="0">
                <a:solidFill>
                  <a:schemeClr val="tx1"/>
                </a:solidFill>
                <a:highlight>
                  <a:srgbClr val="FFFF00"/>
                </a:highlight>
                <a:ea typeface="Arial Unicode MS" pitchFamily="34" charset="-122"/>
              </a:rPr>
              <a:t>…</a:t>
            </a:r>
            <a:r>
              <a:rPr lang="zh-CN" altLang="en-US" dirty="0">
                <a:solidFill>
                  <a:schemeClr val="tx1"/>
                </a:solidFill>
                <a:highlight>
                  <a:srgbClr val="FFFF00"/>
                </a:highlight>
                <a:ea typeface="Arial Unicode MS" pitchFamily="34" charset="-122"/>
              </a:rPr>
              <a:t>）</a:t>
            </a:r>
            <a:r>
              <a:rPr lang="en-US" altLang="zh-CN" dirty="0">
                <a:solidFill>
                  <a:srgbClr val="006666"/>
                </a:solidFill>
                <a:ea typeface="Arial Unicode MS" pitchFamily="34" charset="-122"/>
              </a:rPr>
              <a:t>.</a:t>
            </a:r>
          </a:p>
          <a:p>
            <a:pPr algn="just">
              <a:lnSpc>
                <a:spcPct val="150000"/>
              </a:lnSpc>
            </a:pPr>
            <a:r>
              <a:rPr lang="en-US" altLang="zh-CN" dirty="0">
                <a:solidFill>
                  <a:schemeClr val="tx1"/>
                </a:solidFill>
                <a:ea typeface="Arial Unicode MS" pitchFamily="34" charset="-122"/>
              </a:rPr>
              <a:t>Factory Method, use me to decouple your client code from the concrete classes you need to instantiate ,or if you don’t know ahead of time all the concrete classes you are going to </a:t>
            </a:r>
            <a:r>
              <a:rPr lang="en-US" altLang="zh-CN" dirty="0" err="1">
                <a:solidFill>
                  <a:schemeClr val="tx1"/>
                </a:solidFill>
                <a:ea typeface="Arial Unicode MS" pitchFamily="34" charset="-122"/>
              </a:rPr>
              <a:t>need.To</a:t>
            </a:r>
            <a:r>
              <a:rPr lang="en-US" altLang="zh-CN" dirty="0">
                <a:solidFill>
                  <a:schemeClr val="tx1"/>
                </a:solidFill>
                <a:ea typeface="Arial Unicode MS" pitchFamily="34" charset="-122"/>
              </a:rPr>
              <a:t> use </a:t>
            </a:r>
            <a:r>
              <a:rPr lang="en-US" altLang="zh-CN" dirty="0" err="1">
                <a:solidFill>
                  <a:schemeClr val="tx1"/>
                </a:solidFill>
                <a:ea typeface="Arial Unicode MS" pitchFamily="34" charset="-122"/>
              </a:rPr>
              <a:t>me,just</a:t>
            </a:r>
            <a:r>
              <a:rPr lang="en-US" altLang="zh-CN" dirty="0">
                <a:solidFill>
                  <a:schemeClr val="tx1"/>
                </a:solidFill>
                <a:ea typeface="Arial Unicode MS" pitchFamily="34" charset="-122"/>
              </a:rPr>
              <a:t> subclass me and implement my factory method .</a:t>
            </a:r>
            <a:endParaRPr lang="zh-CN" altLang="en-US" dirty="0">
              <a:solidFill>
                <a:schemeClr val="tx1"/>
              </a:solidFill>
              <a:ea typeface="Arial Unicode MS" pitchFamily="34" charset="-122"/>
            </a:endParaRPr>
          </a:p>
        </p:txBody>
      </p:sp>
      <p:sp>
        <p:nvSpPr>
          <p:cNvPr id="6" name="标题 1">
            <a:extLst>
              <a:ext uri="{FF2B5EF4-FFF2-40B4-BE49-F238E27FC236}">
                <a16:creationId xmlns:a16="http://schemas.microsoft.com/office/drawing/2014/main" id="{4FC04567-F348-4580-BDE8-A42787B24033}"/>
              </a:ext>
            </a:extLst>
          </p:cNvPr>
          <p:cNvSpPr txBox="1">
            <a:spLocks noChangeArrowheads="1"/>
          </p:cNvSpPr>
          <p:nvPr/>
        </p:nvSpPr>
        <p:spPr bwMode="auto">
          <a:xfrm>
            <a:off x="47329" y="116632"/>
            <a:ext cx="8367713" cy="8382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kern="0" dirty="0">
                <a:latin typeface="华文中宋" panose="02010600040101010101" pitchFamily="2" charset="-122"/>
                <a:ea typeface="华文中宋" panose="02010600040101010101" pitchFamily="2" charset="-122"/>
              </a:rPr>
              <a:t>抽象工厂模式与工厂方法模式的区别</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96EF345-6771-4177-B4CA-FF64770EA802}"/>
              </a:ext>
            </a:extLst>
          </p:cNvPr>
          <p:cNvSpPr>
            <a:spLocks noGrp="1" noChangeArrowheads="1"/>
          </p:cNvSpPr>
          <p:nvPr>
            <p:ph type="title"/>
          </p:nvPr>
        </p:nvSpPr>
        <p:spPr>
          <a:xfrm>
            <a:off x="355602" y="949624"/>
            <a:ext cx="8820151" cy="838200"/>
          </a:xfrm>
        </p:spPr>
        <p:txBody>
          <a:bodyPr/>
          <a:lstStyle/>
          <a:p>
            <a:pPr eaLnBrk="1" hangingPunct="1"/>
            <a:r>
              <a:rPr lang="zh-CN" altLang="en-US" sz="2400" b="0" dirty="0">
                <a:solidFill>
                  <a:srgbClr val="324A7A"/>
                </a:solidFill>
                <a:effectLst/>
                <a:latin typeface="华文中宋" panose="02010600040101010101" pitchFamily="2" charset="-122"/>
                <a:ea typeface="华文中宋" panose="02010600040101010101" pitchFamily="2" charset="-122"/>
              </a:rPr>
              <a:t>木匠： 我们应该用一个燕尾接合还是一个斜面接合？</a:t>
            </a:r>
          </a:p>
        </p:txBody>
      </p:sp>
      <p:sp useBgFill="1">
        <p:nvSpPr>
          <p:cNvPr id="18435" name="Rectangle 3">
            <a:extLst>
              <a:ext uri="{FF2B5EF4-FFF2-40B4-BE49-F238E27FC236}">
                <a16:creationId xmlns:a16="http://schemas.microsoft.com/office/drawing/2014/main" id="{C6DC0E03-270A-414A-A2A4-F4B645BB98FF}"/>
              </a:ext>
            </a:extLst>
          </p:cNvPr>
          <p:cNvSpPr>
            <a:spLocks noGrp="1" noChangeArrowheads="1"/>
          </p:cNvSpPr>
          <p:nvPr>
            <p:ph type="body" sz="half" idx="1"/>
          </p:nvPr>
        </p:nvSpPr>
        <p:spPr>
          <a:xfrm>
            <a:off x="767409" y="1556792"/>
            <a:ext cx="3241675" cy="3880769"/>
          </a:xfrm>
          <a:ln>
            <a:solidFill>
              <a:srgbClr val="006666"/>
            </a:solidFill>
          </a:ln>
        </p:spPr>
        <p:txBody>
          <a:bodyPr/>
          <a:lstStyle/>
          <a:p>
            <a:pPr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斜面接合</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它是一个简单的解决方案</a:t>
            </a:r>
            <a:r>
              <a:rPr lang="en-US" altLang="zh-CN" sz="1600" b="0" dirty="0">
                <a:solidFill>
                  <a:schemeClr val="tx1"/>
                </a:solidFill>
                <a:latin typeface="华文中宋" panose="02010600040101010101" pitchFamily="2" charset="-122"/>
                <a:ea typeface="华文中宋" panose="02010600040101010101" pitchFamily="2" charset="-122"/>
              </a:rPr>
              <a:t>— — </a:t>
            </a:r>
            <a:r>
              <a:rPr lang="zh-CN" altLang="en-US" sz="1600" b="0" dirty="0">
                <a:solidFill>
                  <a:schemeClr val="tx1"/>
                </a:solidFill>
                <a:latin typeface="华文中宋" panose="02010600040101010101" pitchFamily="2" charset="-122"/>
                <a:ea typeface="华文中宋" panose="02010600040101010101" pitchFamily="2" charset="-122"/>
              </a:rPr>
              <a:t>斜面接合是一个容易制造的接合。你只需将要接合的</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木材分别锯出</a:t>
            </a:r>
            <a:r>
              <a:rPr lang="en-US" altLang="zh-CN" sz="1600" b="0" dirty="0">
                <a:solidFill>
                  <a:schemeClr val="tx1"/>
                </a:solidFill>
                <a:latin typeface="华文中宋" panose="02010600040101010101" pitchFamily="2" charset="-122"/>
                <a:ea typeface="华文中宋" panose="02010600040101010101" pitchFamily="2" charset="-122"/>
              </a:rPr>
              <a:t>45 </a:t>
            </a:r>
            <a:r>
              <a:rPr lang="zh-CN" altLang="en-US" sz="1600" b="0" dirty="0">
                <a:solidFill>
                  <a:schemeClr val="tx1"/>
                </a:solidFill>
                <a:latin typeface="华文中宋" panose="02010600040101010101" pitchFamily="2" charset="-122"/>
                <a:ea typeface="华文中宋" panose="02010600040101010101" pitchFamily="2" charset="-122"/>
              </a:rPr>
              <a:t>度的斜面， 然后用钉子或胶水将它们接合起来。</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它是一个轻量级的解决方案</a:t>
            </a:r>
            <a:r>
              <a:rPr lang="en-US" altLang="zh-CN" sz="1600" b="0" dirty="0">
                <a:solidFill>
                  <a:schemeClr val="tx1"/>
                </a:solidFill>
                <a:latin typeface="华文中宋" panose="02010600040101010101" pitchFamily="2" charset="-122"/>
                <a:ea typeface="华文中宋" panose="02010600040101010101" pitchFamily="2" charset="-122"/>
              </a:rPr>
              <a:t>, </a:t>
            </a:r>
            <a:r>
              <a:rPr lang="zh-CN" altLang="en-US" sz="1600" b="0" dirty="0">
                <a:solidFill>
                  <a:schemeClr val="tx1"/>
                </a:solidFill>
                <a:latin typeface="华文中宋" panose="02010600040101010101" pitchFamily="2" charset="-122"/>
                <a:ea typeface="华文中宋" panose="02010600040101010101" pitchFamily="2" charset="-122"/>
              </a:rPr>
              <a:t>斜面接合比燕尾接合弱。在强压力下， 它将不能再接合在一起。</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它不太显眼</a:t>
            </a:r>
            <a:r>
              <a:rPr lang="en-US" altLang="zh-CN" sz="1600" b="0" dirty="0">
                <a:solidFill>
                  <a:schemeClr val="tx1"/>
                </a:solidFill>
                <a:latin typeface="华文中宋" panose="02010600040101010101" pitchFamily="2" charset="-122"/>
                <a:ea typeface="华文中宋" panose="02010600040101010101" pitchFamily="2" charset="-122"/>
              </a:rPr>
              <a:t>,</a:t>
            </a:r>
            <a:r>
              <a:rPr lang="zh-CN" altLang="en-US" sz="1600" b="0" dirty="0">
                <a:solidFill>
                  <a:schemeClr val="tx1"/>
                </a:solidFill>
                <a:latin typeface="华文中宋" panose="02010600040101010101" pitchFamily="2" charset="-122"/>
                <a:ea typeface="华文中宋" panose="02010600040101010101" pitchFamily="2" charset="-122"/>
              </a:rPr>
              <a:t>斜面接合只有一处锯口，这比燕尾接合的多处锯口更不容易引起注意。</a:t>
            </a:r>
          </a:p>
        </p:txBody>
      </p:sp>
      <p:sp>
        <p:nvSpPr>
          <p:cNvPr id="18436" name="Rectangle 4">
            <a:extLst>
              <a:ext uri="{FF2B5EF4-FFF2-40B4-BE49-F238E27FC236}">
                <a16:creationId xmlns:a16="http://schemas.microsoft.com/office/drawing/2014/main" id="{A6EAB9DF-D3AC-4E0C-959F-9DD61741F86B}"/>
              </a:ext>
            </a:extLst>
          </p:cNvPr>
          <p:cNvSpPr>
            <a:spLocks noChangeArrowheads="1"/>
          </p:cNvSpPr>
          <p:nvPr/>
        </p:nvSpPr>
        <p:spPr bwMode="auto">
          <a:xfrm>
            <a:off x="7391401" y="1628775"/>
            <a:ext cx="27336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endParaRPr lang="zh-CN" altLang="en-US"/>
          </a:p>
        </p:txBody>
      </p:sp>
      <p:sp>
        <p:nvSpPr>
          <p:cNvPr id="18437" name="AutoShape 5">
            <a:extLst>
              <a:ext uri="{FF2B5EF4-FFF2-40B4-BE49-F238E27FC236}">
                <a16:creationId xmlns:a16="http://schemas.microsoft.com/office/drawing/2014/main" id="{AF1EB521-3C64-4228-8461-B7A9ED2C941C}"/>
              </a:ext>
            </a:extLst>
          </p:cNvPr>
          <p:cNvSpPr>
            <a:spLocks noChangeArrowheads="1"/>
          </p:cNvSpPr>
          <p:nvPr/>
        </p:nvSpPr>
        <p:spPr bwMode="auto">
          <a:xfrm>
            <a:off x="8649359" y="1556792"/>
            <a:ext cx="3240361" cy="3880769"/>
          </a:xfrm>
          <a:prstGeom prst="wedgeRectCallout">
            <a:avLst>
              <a:gd name="adj1" fmla="val -78723"/>
              <a:gd name="adj2" fmla="val -59174"/>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我们已经看到了对话的本质上的区别了。</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木匠们讨论的是问题解决方案质量上的差异。</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他们的讨论是站在一个更高、更抽象的层次上的。</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他们可以避免陷入特定解决方案的泥沼。</a:t>
            </a:r>
          </a:p>
          <a:p>
            <a:pPr eaLnBrk="1" latinLnBrk="0" hangingPunct="1">
              <a:spcBef>
                <a:spcPct val="0"/>
              </a:spcBef>
              <a:buFontTx/>
              <a:buNone/>
            </a:pPr>
            <a:r>
              <a:rPr kumimoji="0" lang="zh-CN" altLang="en-US" sz="1800" dirty="0">
                <a:solidFill>
                  <a:srgbClr val="C00000"/>
                </a:solidFill>
                <a:latin typeface="华文楷体" panose="02010600040101010101" pitchFamily="2" charset="-122"/>
                <a:ea typeface="华文楷体" panose="02010600040101010101" pitchFamily="2" charset="-122"/>
              </a:rPr>
              <a:t>关键所在：</a:t>
            </a:r>
            <a:r>
              <a:rPr kumimoji="0" lang="zh-CN" altLang="en-US" sz="1800" dirty="0">
                <a:latin typeface="华文楷体" panose="02010600040101010101" pitchFamily="2" charset="-122"/>
                <a:ea typeface="华文楷体" panose="02010600040101010101" pitchFamily="2" charset="-122"/>
              </a:rPr>
              <a:t>应该用一个制作昂贵但既美观又耐用的接合， 还是应该只用一个制作快速、不美观的接合来至少维持到检查结束？</a:t>
            </a:r>
            <a:endParaRPr kumimoji="0" lang="zh-CN" altLang="en-US" sz="2000" dirty="0">
              <a:latin typeface="华文楷体" panose="02010600040101010101" pitchFamily="2" charset="-122"/>
              <a:ea typeface="华文楷体" panose="02010600040101010101" pitchFamily="2" charset="-122"/>
            </a:endParaRPr>
          </a:p>
        </p:txBody>
      </p:sp>
      <p:sp>
        <p:nvSpPr>
          <p:cNvPr id="18438" name="Rectangle 8">
            <a:extLst>
              <a:ext uri="{FF2B5EF4-FFF2-40B4-BE49-F238E27FC236}">
                <a16:creationId xmlns:a16="http://schemas.microsoft.com/office/drawing/2014/main" id="{8C5CD9BA-A12F-4159-882B-CCDA2601DD1C}"/>
              </a:ext>
            </a:extLst>
          </p:cNvPr>
          <p:cNvSpPr>
            <a:spLocks noChangeArrowheads="1"/>
          </p:cNvSpPr>
          <p:nvPr/>
        </p:nvSpPr>
        <p:spPr bwMode="auto">
          <a:xfrm>
            <a:off x="7535865" y="1557340"/>
            <a:ext cx="31321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90000"/>
              </a:lnSpc>
            </a:pPr>
            <a:endParaRPr lang="zh-CN" altLang="en-US" sz="1700">
              <a:solidFill>
                <a:schemeClr val="bg2"/>
              </a:solidFill>
            </a:endParaRPr>
          </a:p>
          <a:p>
            <a:pPr eaLnBrk="1" hangingPunct="1">
              <a:lnSpc>
                <a:spcPct val="90000"/>
              </a:lnSpc>
              <a:buFontTx/>
              <a:buNone/>
            </a:pPr>
            <a:endParaRPr lang="zh-CN" altLang="en-US" sz="1700">
              <a:solidFill>
                <a:schemeClr val="bg2"/>
              </a:solidFill>
            </a:endParaRPr>
          </a:p>
        </p:txBody>
      </p:sp>
      <p:sp>
        <p:nvSpPr>
          <p:cNvPr id="18439" name="Rectangle 9">
            <a:extLst>
              <a:ext uri="{FF2B5EF4-FFF2-40B4-BE49-F238E27FC236}">
                <a16:creationId xmlns:a16="http://schemas.microsoft.com/office/drawing/2014/main" id="{52156845-C2FD-4FE2-B645-438717E5853F}"/>
              </a:ext>
            </a:extLst>
          </p:cNvPr>
          <p:cNvSpPr>
            <a:spLocks noChangeArrowheads="1"/>
          </p:cNvSpPr>
          <p:nvPr/>
        </p:nvSpPr>
        <p:spPr bwMode="auto">
          <a:xfrm>
            <a:off x="4463703" y="1556792"/>
            <a:ext cx="3813846" cy="3880769"/>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buFont typeface="Wingdings" panose="05000000000000000000" pitchFamily="2" charset="2"/>
              <a:buChar char="p"/>
            </a:pPr>
            <a:r>
              <a:rPr lang="zh-CN" altLang="en-US" sz="1800" dirty="0">
                <a:latin typeface="华文中宋" panose="02010600040101010101" pitchFamily="2" charset="-122"/>
                <a:ea typeface="华文中宋" panose="02010600040101010101" pitchFamily="2" charset="-122"/>
              </a:rPr>
              <a:t>燕尾接合</a:t>
            </a:r>
            <a:endParaRPr lang="zh-CN" altLang="en-US" sz="1800" i="1" dirty="0">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它是一个比较复杂的解决方案，制作一个燕尾接合涉及更多的问题。也就是说，实现它的代价更高。</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它不受温度和湿度影响， 当这些条件变化时， 木材会膨胀或收缩。但是， 燕尾接合仍能保持坚固。</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它与连接系统无关， 实际上， 燕尾接合的工作甚至不需要胶水。</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它是一个比较美观的接合</a:t>
            </a:r>
            <a:r>
              <a:rPr lang="en-US" altLang="zh-CN" sz="1600" dirty="0">
                <a:latin typeface="华文中宋" panose="02010600040101010101" pitchFamily="2" charset="-122"/>
                <a:ea typeface="华文中宋" panose="02010600040101010101" pitchFamily="2" charset="-122"/>
              </a:rPr>
              <a:t>— — </a:t>
            </a:r>
            <a:r>
              <a:rPr lang="zh-CN" altLang="en-US" sz="1600" dirty="0">
                <a:latin typeface="华文中宋" panose="02010600040101010101" pitchFamily="2" charset="-122"/>
                <a:ea typeface="华文中宋" panose="02010600040101010101" pitchFamily="2" charset="-122"/>
              </a:rPr>
              <a:t>当制作完成时， 它看上去很漂亮。</a:t>
            </a:r>
          </a:p>
        </p:txBody>
      </p:sp>
      <p:pic>
        <p:nvPicPr>
          <p:cNvPr id="18440" name="Picture 6">
            <a:extLst>
              <a:ext uri="{FF2B5EF4-FFF2-40B4-BE49-F238E27FC236}">
                <a16:creationId xmlns:a16="http://schemas.microsoft.com/office/drawing/2014/main" id="{A9FE07D9-7459-4671-B637-8270A98A41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7551" y="5471515"/>
            <a:ext cx="3578730" cy="1146425"/>
          </a:xfrm>
          <a:noFill/>
        </p:spPr>
      </p:pic>
      <p:sp>
        <p:nvSpPr>
          <p:cNvPr id="9" name="Rectangle 2">
            <a:extLst>
              <a:ext uri="{FF2B5EF4-FFF2-40B4-BE49-F238E27FC236}">
                <a16:creationId xmlns:a16="http://schemas.microsoft.com/office/drawing/2014/main" id="{A9C719AB-6150-4373-869E-C93800954C10}"/>
              </a:ext>
            </a:extLst>
          </p:cNvPr>
          <p:cNvSpPr txBox="1">
            <a:spLocks noChangeArrowheads="1"/>
          </p:cNvSpPr>
          <p:nvPr/>
        </p:nvSpPr>
        <p:spPr bwMode="auto">
          <a:xfrm>
            <a:off x="8384" y="260650"/>
            <a:ext cx="12192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pic>
        <p:nvPicPr>
          <p:cNvPr id="10" name="Picture 4">
            <a:extLst>
              <a:ext uri="{FF2B5EF4-FFF2-40B4-BE49-F238E27FC236}">
                <a16:creationId xmlns:a16="http://schemas.microsoft.com/office/drawing/2014/main" id="{81709A66-8EF0-4E2E-9D4F-41103BA1A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92" y="5547757"/>
            <a:ext cx="3350195" cy="1214333"/>
          </a:xfrm>
          <a:prstGeom prst="rect">
            <a:avLst/>
          </a:prstGeom>
          <a:noFill/>
          <a:ln w="9525" algn="ctr">
            <a:noFill/>
            <a:miter lim="800000"/>
            <a:headEnd/>
            <a:tailEnd/>
          </a:ln>
          <a:effectLst>
            <a:outerShdw dist="35921" dir="2700000" algn="ctr" rotWithShape="0">
              <a:schemeClr val="bg1"/>
            </a:outerShdw>
          </a:effectLst>
        </p:spPr>
      </p:pic>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832B103F-C548-4166-9A43-3EEAE6A42667}"/>
              </a:ext>
            </a:extLst>
          </p:cNvPr>
          <p:cNvSpPr>
            <a:spLocks noGrp="1" noChangeArrowheads="1"/>
          </p:cNvSpPr>
          <p:nvPr>
            <p:ph type="title"/>
          </p:nvPr>
        </p:nvSpPr>
        <p:spPr>
          <a:xfrm>
            <a:off x="47329" y="116632"/>
            <a:ext cx="8367713" cy="838200"/>
          </a:xfrm>
        </p:spPr>
        <p:txBody>
          <a:bodyPr/>
          <a:lstStyle/>
          <a:p>
            <a:r>
              <a:rPr lang="zh-CN" altLang="en-US" dirty="0">
                <a:latin typeface="华文中宋" panose="02010600040101010101" pitchFamily="2" charset="-122"/>
                <a:ea typeface="华文中宋" panose="02010600040101010101" pitchFamily="2" charset="-122"/>
              </a:rPr>
              <a:t>抽象工厂模式与工厂方法模式的区别</a:t>
            </a:r>
          </a:p>
        </p:txBody>
      </p:sp>
      <p:sp>
        <p:nvSpPr>
          <p:cNvPr id="124931" name="内容占位符 2">
            <a:extLst>
              <a:ext uri="{FF2B5EF4-FFF2-40B4-BE49-F238E27FC236}">
                <a16:creationId xmlns:a16="http://schemas.microsoft.com/office/drawing/2014/main" id="{BA5A22C7-D8FE-461C-BCFA-64F5D45C82CE}"/>
              </a:ext>
            </a:extLst>
          </p:cNvPr>
          <p:cNvSpPr>
            <a:spLocks noGrp="1" noChangeArrowheads="1"/>
          </p:cNvSpPr>
          <p:nvPr>
            <p:ph idx="1"/>
          </p:nvPr>
        </p:nvSpPr>
        <p:spPr/>
        <p:txBody>
          <a:bodyPr/>
          <a:lstStyle/>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工厂方法模式是一种极端情况的抽象工厂模式，而抽象工厂模式可以看成是工厂方法模式的一般情况。</a:t>
            </a:r>
            <a:endParaRPr lang="en-US" altLang="zh-CN" dirty="0">
              <a:solidFill>
                <a:schemeClr val="tx1"/>
              </a:solidFill>
              <a:latin typeface="华文中宋" panose="02010600040101010101" pitchFamily="2" charset="-122"/>
              <a:ea typeface="华文中宋" panose="02010600040101010101" pitchFamily="2" charset="-122"/>
            </a:endParaRP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工厂方法模式是用来创建一个产品的等级结构的；</a:t>
            </a:r>
            <a:r>
              <a:rPr lang="zh-CN" altLang="en-US" dirty="0">
                <a:solidFill>
                  <a:srgbClr val="C00000"/>
                </a:solidFill>
                <a:latin typeface="华文中宋" panose="02010600040101010101" pitchFamily="2" charset="-122"/>
                <a:ea typeface="华文中宋" panose="02010600040101010101" pitchFamily="2" charset="-122"/>
              </a:rPr>
              <a:t>而抽象工厂模式是用来创建多个产品的等级结构的</a:t>
            </a:r>
            <a:r>
              <a:rPr lang="en-US" altLang="zh-CN" dirty="0">
                <a:solidFill>
                  <a:srgbClr val="C00000"/>
                </a:solidFill>
                <a:latin typeface="华文中宋" panose="02010600040101010101" pitchFamily="2" charset="-122"/>
                <a:ea typeface="华文中宋" panose="02010600040101010101" pitchFamily="2" charset="-122"/>
              </a:rPr>
              <a:t> ;</a:t>
            </a: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工厂方法创建一般只有一个方法，创建一种产品；</a:t>
            </a:r>
            <a:r>
              <a:rPr lang="zh-CN" altLang="en-US" dirty="0">
                <a:solidFill>
                  <a:srgbClr val="C00000"/>
                </a:solidFill>
                <a:latin typeface="华文中宋" panose="02010600040101010101" pitchFamily="2" charset="-122"/>
                <a:ea typeface="华文中宋" panose="02010600040101010101" pitchFamily="2" charset="-122"/>
              </a:rPr>
              <a:t>抽象工厂一般有多个方法，创建一系列产品。</a:t>
            </a:r>
            <a:r>
              <a:rPr lang="en-US" altLang="zh-CN" dirty="0">
                <a:solidFill>
                  <a:srgbClr val="C00000"/>
                </a:solidFill>
                <a:latin typeface="华文中宋" panose="02010600040101010101" pitchFamily="2" charset="-122"/>
                <a:ea typeface="华文中宋" panose="02010600040101010101" pitchFamily="2" charset="-122"/>
              </a:rPr>
              <a:t>;</a:t>
            </a: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工厂方法模式只有一个抽象产品类，</a:t>
            </a:r>
            <a:r>
              <a:rPr lang="zh-CN" altLang="en-US" dirty="0">
                <a:solidFill>
                  <a:srgbClr val="C00000"/>
                </a:solidFill>
                <a:latin typeface="华文中宋" panose="02010600040101010101" pitchFamily="2" charset="-122"/>
                <a:ea typeface="华文中宋" panose="02010600040101010101" pitchFamily="2" charset="-122"/>
              </a:rPr>
              <a:t>而抽象工厂模式有多个；</a:t>
            </a:r>
            <a:endParaRPr lang="en-US" altLang="zh-CN" dirty="0">
              <a:solidFill>
                <a:srgbClr val="C00000"/>
              </a:solidFill>
              <a:latin typeface="华文中宋" panose="02010600040101010101" pitchFamily="2" charset="-122"/>
              <a:ea typeface="华文中宋" panose="02010600040101010101" pitchFamily="2" charset="-122"/>
            </a:endParaRP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工厂方法模式的具体工厂类只能创建一个具体产品类的实例，</a:t>
            </a:r>
            <a:r>
              <a:rPr lang="zh-CN" altLang="en-US" dirty="0">
                <a:solidFill>
                  <a:srgbClr val="C00000"/>
                </a:solidFill>
                <a:latin typeface="华文中宋" panose="02010600040101010101" pitchFamily="2" charset="-122"/>
                <a:ea typeface="华文中宋" panose="02010600040101010101" pitchFamily="2" charset="-122"/>
              </a:rPr>
              <a:t>而抽象工厂模式可以创建多个。 </a:t>
            </a:r>
            <a:br>
              <a:rPr lang="zh-CN" altLang="en-US" dirty="0"/>
            </a:br>
            <a:br>
              <a:rPr lang="zh-CN" altLang="en-US" dirty="0"/>
            </a:br>
            <a:endParaRPr lang="zh-CN" altLang="en-US" dirty="0"/>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a:extLst>
              <a:ext uri="{FF2B5EF4-FFF2-40B4-BE49-F238E27FC236}">
                <a16:creationId xmlns:a16="http://schemas.microsoft.com/office/drawing/2014/main" id="{899C4831-40A8-439C-B55F-E798ADC5066D}"/>
              </a:ext>
            </a:extLst>
          </p:cNvPr>
          <p:cNvSpPr>
            <a:spLocks noGrp="1" noChangeArrowheads="1"/>
          </p:cNvSpPr>
          <p:nvPr>
            <p:ph idx="1"/>
          </p:nvPr>
        </p:nvSpPr>
        <p:spPr/>
        <p:txBody>
          <a:bodyPr/>
          <a:lstStyle/>
          <a:p>
            <a:pPr>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简而言之</a:t>
            </a:r>
            <a:endParaRPr lang="en-US" altLang="zh-CN" sz="280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400" dirty="0">
                <a:solidFill>
                  <a:srgbClr val="324A7A"/>
                </a:solidFill>
                <a:latin typeface="华文中宋" panose="02010600040101010101" pitchFamily="2" charset="-122"/>
                <a:ea typeface="华文中宋" panose="02010600040101010101" pitchFamily="2" charset="-122"/>
              </a:rPr>
              <a:t>工厂方法模式：</a:t>
            </a:r>
            <a:endParaRPr lang="en-US" altLang="zh-CN" sz="2400" dirty="0">
              <a:solidFill>
                <a:srgbClr val="324A7A"/>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一个抽象产品类，可以派生出多个具体产品类。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一个抽象工厂类，可以派生出多个具体工厂类。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rgbClr val="A61D38"/>
                </a:solidFill>
                <a:latin typeface="华文中宋" panose="02010600040101010101" pitchFamily="2" charset="-122"/>
                <a:ea typeface="华文中宋" panose="02010600040101010101" pitchFamily="2" charset="-122"/>
              </a:rPr>
              <a:t>每个具体工厂类只能创建一个具体产品类的实例。</a:t>
            </a:r>
            <a:endParaRPr lang="en-US" altLang="zh-CN" sz="1800" b="0" dirty="0">
              <a:solidFill>
                <a:srgbClr val="A61D38"/>
              </a:solidFill>
              <a:latin typeface="华文中宋" panose="02010600040101010101" pitchFamily="2" charset="-122"/>
              <a:ea typeface="华文中宋" panose="02010600040101010101" pitchFamily="2" charset="-122"/>
            </a:endParaRPr>
          </a:p>
          <a:p>
            <a:pPr lvl="1">
              <a:lnSpc>
                <a:spcPct val="150000"/>
              </a:lnSpc>
            </a:pPr>
            <a:r>
              <a:rPr lang="zh-CN" altLang="en-US" sz="2400" dirty="0">
                <a:solidFill>
                  <a:srgbClr val="324A7A"/>
                </a:solidFill>
                <a:latin typeface="华文中宋" panose="02010600040101010101" pitchFamily="2" charset="-122"/>
                <a:ea typeface="华文中宋" panose="02010600040101010101" pitchFamily="2" charset="-122"/>
              </a:rPr>
              <a:t>抽象工厂模式：</a:t>
            </a:r>
            <a:endParaRPr lang="en-US" altLang="zh-CN" sz="2400" dirty="0">
              <a:solidFill>
                <a:srgbClr val="324A7A"/>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多个抽象产品类，每个抽象产品类可以派生出多个具体产品类。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每个个抽象工厂类，可以派生出多个具体工厂类。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rgbClr val="A61D38"/>
                </a:solidFill>
                <a:latin typeface="华文中宋" panose="02010600040101010101" pitchFamily="2" charset="-122"/>
                <a:ea typeface="华文中宋" panose="02010600040101010101" pitchFamily="2" charset="-122"/>
              </a:rPr>
              <a:t>每个具体工厂类可以创建多个具体产品类的实例</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（产品族，大家庭）</a:t>
            </a:r>
            <a:r>
              <a:rPr lang="zh-CN" altLang="en-US" sz="1800" b="0" dirty="0">
                <a:solidFill>
                  <a:srgbClr val="A61D38"/>
                </a:solidFill>
                <a:latin typeface="华文中宋" panose="02010600040101010101" pitchFamily="2" charset="-122"/>
                <a:ea typeface="华文中宋" panose="02010600040101010101" pitchFamily="2" charset="-122"/>
              </a:rPr>
              <a:t>。</a:t>
            </a:r>
          </a:p>
        </p:txBody>
      </p:sp>
      <p:sp>
        <p:nvSpPr>
          <p:cNvPr id="125955" name="标题 1">
            <a:extLst>
              <a:ext uri="{FF2B5EF4-FFF2-40B4-BE49-F238E27FC236}">
                <a16:creationId xmlns:a16="http://schemas.microsoft.com/office/drawing/2014/main" id="{F45EFB63-F4A9-4251-8857-DCD467485A61}"/>
              </a:ext>
            </a:extLst>
          </p:cNvPr>
          <p:cNvSpPr>
            <a:spLocks noGrp="1" noChangeArrowheads="1"/>
          </p:cNvSpPr>
          <p:nvPr>
            <p:ph type="title"/>
          </p:nvPr>
        </p:nvSpPr>
        <p:spPr>
          <a:xfrm>
            <a:off x="119336" y="116632"/>
            <a:ext cx="8858251" cy="838200"/>
          </a:xfrm>
        </p:spPr>
        <p:txBody>
          <a:bodyPr/>
          <a:lstStyle/>
          <a:p>
            <a:r>
              <a:rPr lang="zh-CN" altLang="en-US">
                <a:latin typeface="华文中宋" panose="02010600040101010101" pitchFamily="2" charset="-122"/>
                <a:ea typeface="华文中宋" panose="02010600040101010101" pitchFamily="2" charset="-122"/>
              </a:rPr>
              <a:t>抽象工厂模式与工厂方法模式的区别</a:t>
            </a:r>
            <a:r>
              <a:rPr lang="en-US" altLang="zh-CN" sz="2000">
                <a:latin typeface="华文中宋" panose="02010600040101010101" pitchFamily="2" charset="-122"/>
                <a:ea typeface="华文中宋" panose="02010600040101010101" pitchFamily="2" charset="-122"/>
              </a:rPr>
              <a:t>(Cont.)</a:t>
            </a:r>
            <a:endParaRPr lang="zh-CN" altLang="en-US" sz="200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4F414-0346-4B2E-A5D5-88051D5F8868}"/>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r>
              <a:rPr lang="en-US" altLang="zh-CN" dirty="0">
                <a:solidFill>
                  <a:schemeClr val="tx1"/>
                </a:solidFill>
                <a:latin typeface="Arial Black" panose="020B0A04020102020204" pitchFamily="34" charset="0"/>
                <a:ea typeface="华文中宋" panose="02010600040101010101" pitchFamily="2" charset="-122"/>
              </a:rPr>
              <a:t>(</a:t>
            </a:r>
            <a:r>
              <a:rPr lang="zh-CN" altLang="en-US" dirty="0">
                <a:solidFill>
                  <a:schemeClr val="tx1"/>
                </a:solidFill>
                <a:latin typeface="Arial Black" panose="020B0A04020102020204" pitchFamily="34" charset="0"/>
                <a:ea typeface="华文中宋" panose="02010600040101010101" pitchFamily="2" charset="-122"/>
              </a:rPr>
              <a:t>重复，用于回忆</a:t>
            </a:r>
            <a:r>
              <a:rPr lang="en-US" altLang="zh-CN" dirty="0">
                <a:solidFill>
                  <a:schemeClr val="tx1"/>
                </a:solidFill>
                <a:latin typeface="Arial Black" panose="020B0A04020102020204" pitchFamily="34" charset="0"/>
                <a:ea typeface="华文中宋" panose="02010600040101010101" pitchFamily="2" charset="-122"/>
              </a:rPr>
              <a:t>)</a:t>
            </a:r>
            <a:endParaRPr lang="zh-CN" altLang="en-US" dirty="0">
              <a:solidFill>
                <a:schemeClr val="tx1"/>
              </a:solidFill>
            </a:endParaRPr>
          </a:p>
        </p:txBody>
      </p:sp>
      <p:sp>
        <p:nvSpPr>
          <p:cNvPr id="3" name="内容占位符 2">
            <a:extLst>
              <a:ext uri="{FF2B5EF4-FFF2-40B4-BE49-F238E27FC236}">
                <a16:creationId xmlns:a16="http://schemas.microsoft.com/office/drawing/2014/main" id="{0FD211C0-F622-44A5-B07B-56F4C8BAB351}"/>
              </a:ext>
            </a:extLst>
          </p:cNvPr>
          <p:cNvSpPr>
            <a:spLocks noGrp="1"/>
          </p:cNvSpPr>
          <p:nvPr>
            <p:ph idx="1"/>
          </p:nvPr>
        </p:nvSpPr>
        <p:spPr/>
        <p:txBody>
          <a:bodyPr/>
          <a:lstStyle/>
          <a:p>
            <a:r>
              <a:rPr lang="zh-CN" altLang="en-US" sz="2000" dirty="0">
                <a:solidFill>
                  <a:srgbClr val="324A7A"/>
                </a:solidFill>
                <a:latin typeface="华文中宋" panose="02010600040101010101" pitchFamily="2" charset="-122"/>
                <a:ea typeface="华文中宋" panose="02010600040101010101" pitchFamily="2" charset="-122"/>
              </a:rPr>
              <a:t>抽象工厂提供一个接口，用于创建相关或依赖对象的家族，而不需要明确指定具体类。抽象工厂允许客户使用抽象的接口来创建一组相关产品，而不需要关心具体实际产出的产品是什么。 </a:t>
            </a:r>
            <a:endParaRPr lang="en-US" altLang="zh-CN" sz="2000" dirty="0">
              <a:solidFill>
                <a:srgbClr val="324A7A"/>
              </a:solidFill>
            </a:endParaRPr>
          </a:p>
          <a:p>
            <a:r>
              <a:rPr lang="zh-CN" altLang="en-US" sz="2000" dirty="0">
                <a:solidFill>
                  <a:srgbClr val="324A7A"/>
                </a:solidFill>
              </a:rPr>
              <a:t>抽象工厂类的典型代码</a:t>
            </a:r>
            <a:endParaRPr lang="en-US" altLang="zh-CN" sz="2000" dirty="0">
              <a:solidFill>
                <a:srgbClr val="324A7A"/>
              </a:solidFill>
            </a:endParaRPr>
          </a:p>
          <a:p>
            <a:endParaRPr lang="en-US" altLang="zh-CN" dirty="0"/>
          </a:p>
          <a:p>
            <a:pPr marL="0" indent="0">
              <a:buNone/>
            </a:pPr>
            <a:endParaRPr lang="en-US" altLang="zh-CN" dirty="0"/>
          </a:p>
          <a:p>
            <a:pPr marL="0" indent="0">
              <a:buNone/>
            </a:pPr>
            <a:endParaRPr lang="en-US" altLang="zh-CN" dirty="0"/>
          </a:p>
          <a:p>
            <a:r>
              <a:rPr lang="zh-CN" altLang="en-US" sz="2000" dirty="0">
                <a:solidFill>
                  <a:srgbClr val="324A7A"/>
                </a:solidFill>
              </a:rPr>
              <a:t>具体工厂类的典型代码</a:t>
            </a:r>
          </a:p>
          <a:p>
            <a:pPr marL="0" indent="0">
              <a:buNone/>
            </a:pPr>
            <a:endParaRPr lang="zh-CN" altLang="en-US" dirty="0"/>
          </a:p>
          <a:p>
            <a:endParaRPr lang="zh-CN" altLang="en-US" dirty="0"/>
          </a:p>
        </p:txBody>
      </p:sp>
      <p:pic>
        <p:nvPicPr>
          <p:cNvPr id="4" name="图片 3">
            <a:extLst>
              <a:ext uri="{FF2B5EF4-FFF2-40B4-BE49-F238E27FC236}">
                <a16:creationId xmlns:a16="http://schemas.microsoft.com/office/drawing/2014/main" id="{05E5ACFE-CB82-4E32-8C96-3D7072B7BAF2}"/>
              </a:ext>
            </a:extLst>
          </p:cNvPr>
          <p:cNvPicPr>
            <a:picLocks noChangeAspect="1"/>
          </p:cNvPicPr>
          <p:nvPr/>
        </p:nvPicPr>
        <p:blipFill>
          <a:blip r:embed="rId3"/>
          <a:stretch>
            <a:fillRect/>
          </a:stretch>
        </p:blipFill>
        <p:spPr>
          <a:xfrm>
            <a:off x="1201010" y="2780928"/>
            <a:ext cx="10368127" cy="1104461"/>
          </a:xfrm>
          <a:prstGeom prst="rect">
            <a:avLst/>
          </a:prstGeom>
        </p:spPr>
      </p:pic>
      <p:pic>
        <p:nvPicPr>
          <p:cNvPr id="5" name="图片 4">
            <a:extLst>
              <a:ext uri="{FF2B5EF4-FFF2-40B4-BE49-F238E27FC236}">
                <a16:creationId xmlns:a16="http://schemas.microsoft.com/office/drawing/2014/main" id="{254D075F-CFE8-49EB-B3F6-843E4D9FA572}"/>
              </a:ext>
            </a:extLst>
          </p:cNvPr>
          <p:cNvPicPr>
            <a:picLocks noChangeAspect="1"/>
          </p:cNvPicPr>
          <p:nvPr/>
        </p:nvPicPr>
        <p:blipFill>
          <a:blip r:embed="rId4"/>
          <a:stretch>
            <a:fillRect/>
          </a:stretch>
        </p:blipFill>
        <p:spPr>
          <a:xfrm>
            <a:off x="1195724" y="4437113"/>
            <a:ext cx="10378697" cy="2232247"/>
          </a:xfrm>
          <a:prstGeom prst="rect">
            <a:avLst/>
          </a:prstGeom>
        </p:spPr>
      </p:pic>
    </p:spTree>
    <p:extLst>
      <p:ext uri="{BB962C8B-B14F-4D97-AF65-F5344CB8AC3E}">
        <p14:creationId xmlns:p14="http://schemas.microsoft.com/office/powerpoint/2010/main" val="129654738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639C1EF4-6BF7-4323-B507-8469E9AAD8EA}"/>
              </a:ext>
            </a:extLst>
          </p:cNvPr>
          <p:cNvSpPr>
            <a:spLocks noGrp="1" noChangeArrowheads="1"/>
          </p:cNvSpPr>
          <p:nvPr>
            <p:ph type="title"/>
          </p:nvPr>
        </p:nvSpPr>
        <p:spPr>
          <a:xfrm>
            <a:off x="0" y="95195"/>
            <a:ext cx="8786813" cy="838200"/>
          </a:xfrm>
        </p:spPr>
        <p:txBody>
          <a:bodyPr/>
          <a:lstStyle/>
          <a:p>
            <a:r>
              <a:rPr lang="zh-CN" altLang="en-US" dirty="0">
                <a:latin typeface="华文中宋" panose="02010600040101010101" pitchFamily="2" charset="-122"/>
                <a:ea typeface="华文中宋" panose="02010600040101010101" pitchFamily="2" charset="-122"/>
              </a:rPr>
              <a:t>抽象工厂模式与工厂方法模式的区别</a:t>
            </a:r>
            <a:r>
              <a:rPr lang="en-US" altLang="zh-CN" sz="2000" dirty="0">
                <a:latin typeface="华文中宋" panose="02010600040101010101" pitchFamily="2" charset="-122"/>
                <a:ea typeface="华文中宋" panose="02010600040101010101" pitchFamily="2" charset="-122"/>
              </a:rPr>
              <a:t>(Cont.)</a:t>
            </a:r>
            <a:endParaRPr lang="zh-CN" altLang="en-US" dirty="0"/>
          </a:p>
        </p:txBody>
      </p:sp>
      <p:sp>
        <p:nvSpPr>
          <p:cNvPr id="126979" name="内容占位符 2">
            <a:extLst>
              <a:ext uri="{FF2B5EF4-FFF2-40B4-BE49-F238E27FC236}">
                <a16:creationId xmlns:a16="http://schemas.microsoft.com/office/drawing/2014/main" id="{BA64D6EA-2FF9-444C-A389-D253F6FBF51A}"/>
              </a:ext>
            </a:extLst>
          </p:cNvPr>
          <p:cNvSpPr>
            <a:spLocks noGrp="1" noChangeArrowheads="1"/>
          </p:cNvSpPr>
          <p:nvPr>
            <p:ph idx="1"/>
          </p:nvPr>
        </p:nvSpPr>
        <p:spPr>
          <a:xfrm>
            <a:off x="623392" y="908720"/>
            <a:ext cx="11161240" cy="5302251"/>
          </a:xfrm>
        </p:spPr>
        <p:txBody>
          <a:bodyPr/>
          <a:lstStyle/>
          <a:p>
            <a:pPr>
              <a:lnSpc>
                <a:spcPct val="150000"/>
              </a:lnSpc>
            </a:pPr>
            <a:r>
              <a:rPr lang="zh-CN" altLang="en-US" dirty="0">
                <a:solidFill>
                  <a:srgbClr val="324A7A"/>
                </a:solidFill>
                <a:latin typeface="华文中宋" panose="02010600040101010101" pitchFamily="2" charset="-122"/>
                <a:ea typeface="华文中宋" panose="02010600040101010101" pitchFamily="2" charset="-122"/>
              </a:rPr>
              <a:t>总结 </a:t>
            </a:r>
            <a:endParaRPr lang="en-US" altLang="zh-CN" dirty="0">
              <a:solidFill>
                <a:srgbClr val="324A7A"/>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所有工厂都是用来封装对象的创建。 </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所有工厂模式都是通过减少应用程序和具体类之间的依赖关系促进松耦合。 </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依赖倒置原则，指导我们避免依赖具体类型，而要尽量依赖抽象。 </a:t>
            </a: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工厂帮助我们针对抽象编程，而不是针对具体类编成。</a:t>
            </a:r>
          </a:p>
          <a:p>
            <a:pPr marL="628633" lvl="1" indent="0">
              <a:lnSpc>
                <a:spcPct val="150000"/>
              </a:lnSpc>
              <a:buNone/>
            </a:pPr>
            <a:endParaRPr lang="zh-CN" altLang="en-US"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rgbClr val="C00000"/>
                </a:solidFill>
                <a:latin typeface="华文中宋" panose="02010600040101010101" pitchFamily="2" charset="-122"/>
                <a:ea typeface="华文中宋" panose="02010600040101010101" pitchFamily="2" charset="-122"/>
              </a:rPr>
              <a:t>工厂方法使用继承：把对象的创建委托给子类，子类实现工厂方法来创建对象。 </a:t>
            </a:r>
          </a:p>
          <a:p>
            <a:pPr lvl="1">
              <a:lnSpc>
                <a:spcPct val="150000"/>
              </a:lnSpc>
            </a:pPr>
            <a:r>
              <a:rPr lang="zh-CN" altLang="en-US" sz="1800" b="0" dirty="0">
                <a:solidFill>
                  <a:srgbClr val="324A7A"/>
                </a:solidFill>
                <a:latin typeface="华文中宋" panose="02010600040101010101" pitchFamily="2" charset="-122"/>
                <a:ea typeface="华文中宋" panose="02010600040101010101" pitchFamily="2" charset="-122"/>
              </a:rPr>
              <a:t>抽象工厂使用对象组合：对象的创建被实现在工厂接口所暴露出来的方法中。 </a:t>
            </a:r>
          </a:p>
          <a:p>
            <a:pPr lvl="1">
              <a:lnSpc>
                <a:spcPct val="150000"/>
              </a:lnSpc>
            </a:pPr>
            <a:r>
              <a:rPr lang="zh-CN" altLang="en-US" sz="1800" b="0" dirty="0">
                <a:solidFill>
                  <a:srgbClr val="C00000"/>
                </a:solidFill>
                <a:latin typeface="华文中宋" panose="02010600040101010101" pitchFamily="2" charset="-122"/>
                <a:ea typeface="华文中宋" panose="02010600040101010101" pitchFamily="2" charset="-122"/>
              </a:rPr>
              <a:t>工厂方法允许类将实例化延迟到子类进行。 </a:t>
            </a:r>
          </a:p>
          <a:p>
            <a:pPr lvl="1">
              <a:lnSpc>
                <a:spcPct val="150000"/>
              </a:lnSpc>
            </a:pPr>
            <a:r>
              <a:rPr lang="zh-CN" altLang="en-US" sz="1800" b="0" dirty="0">
                <a:solidFill>
                  <a:srgbClr val="324A7A"/>
                </a:solidFill>
                <a:latin typeface="华文中宋" panose="02010600040101010101" pitchFamily="2" charset="-122"/>
                <a:ea typeface="华文中宋" panose="02010600040101010101" pitchFamily="2" charset="-122"/>
              </a:rPr>
              <a:t>抽象工厂创建相关的家族，而不需要依赖他们的具体产品类。  </a:t>
            </a:r>
          </a:p>
          <a:p>
            <a:endParaRPr lang="zh-CN" altLang="en-US" dirty="0"/>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92602-37A0-4F7E-A743-FE40643E0B99}"/>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4616B855-2EE2-40F1-B534-C6CA2D3E2AA2}"/>
              </a:ext>
            </a:extLst>
          </p:cNvPr>
          <p:cNvSpPr>
            <a:spLocks noGrp="1"/>
          </p:cNvSpPr>
          <p:nvPr>
            <p:ph idx="1"/>
          </p:nvPr>
        </p:nvSpPr>
        <p:spPr/>
        <p:txBody>
          <a:bodyPr/>
          <a:lstStyle/>
          <a:p>
            <a:pPr eaLnBrk="1" hangingPunct="1"/>
            <a:r>
              <a:rPr lang="zh-CN" altLang="en-US" dirty="0">
                <a:solidFill>
                  <a:srgbClr val="324A7A"/>
                </a:solidFill>
              </a:rPr>
              <a:t>建造者模式与抽象工厂模式的比较</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建造者模式返回一个组装好的完整产品。</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抽象工厂模式返回一系列相关的产品，这些产品位于不同的产品等级结构，构成了一个产品族。</a:t>
            </a:r>
            <a:endParaRPr lang="en-US" altLang="zh-CN"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建造者模式中，客户端可以不直接调用建造者的相关方法，而是通过指挥者类来指导如何生成对象，包括对象的组装过程和建造步骤，它侧重于一步步</a:t>
            </a:r>
            <a:r>
              <a:rPr lang="en-US" altLang="zh-CN"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这些步骤或者过程一般是严谨的稳定的</a:t>
            </a:r>
            <a:r>
              <a:rPr lang="en-US" altLang="zh-CN"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构造一个复杂对象，返回一个完整的对象。</a:t>
            </a:r>
            <a:endParaRPr lang="zh-CN" altLang="en-US"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抽象工厂模式中，客户端实例化工厂类，然后调用工厂方法获取所需产品对象。</a:t>
            </a:r>
            <a:endParaRPr lang="en-US" altLang="zh-CN"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如果将抽象工厂模式看成汽车配件生产工厂，生产一个产品族的产品；</a:t>
            </a:r>
            <a:r>
              <a:rPr lang="zh-CN" altLang="en-US" b="0" dirty="0">
                <a:solidFill>
                  <a:schemeClr val="tx1"/>
                </a:solidFill>
                <a:latin typeface="华文中宋" panose="02010600040101010101" pitchFamily="2" charset="-122"/>
                <a:ea typeface="华文中宋" panose="02010600040101010101" pitchFamily="2" charset="-122"/>
              </a:rPr>
              <a:t>那么建造者模式就是一个汽车组装工厂，通过对部件的组装可以返回一辆完整的汽车。  </a:t>
            </a:r>
          </a:p>
          <a:p>
            <a:endParaRPr lang="zh-CN" altLang="en-US" dirty="0"/>
          </a:p>
        </p:txBody>
      </p:sp>
    </p:spTree>
    <p:extLst>
      <p:ext uri="{BB962C8B-B14F-4D97-AF65-F5344CB8AC3E}">
        <p14:creationId xmlns:p14="http://schemas.microsoft.com/office/powerpoint/2010/main" val="209747542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13:</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5"/>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、阅读</a:t>
            </a:r>
            <a:r>
              <a:rPr lang="en-US" altLang="zh-CN" sz="2000" kern="0" dirty="0">
                <a:solidFill>
                  <a:schemeClr val="bg1"/>
                </a:solidFill>
                <a:latin typeface="微软雅黑" panose="020B0503020204020204" pitchFamily="34" charset="-122"/>
                <a:ea typeface="微软雅黑" panose="020B0503020204020204" pitchFamily="34" charset="-122"/>
              </a:rPr>
              <a:t>Abstract Factory</a:t>
            </a:r>
            <a:r>
              <a:rPr lang="zh-CN" altLang="en-US" sz="2000" kern="0" dirty="0">
                <a:solidFill>
                  <a:schemeClr val="bg1"/>
                </a:solidFill>
                <a:latin typeface="微软雅黑" panose="020B0503020204020204" pitchFamily="34" charset="-122"/>
                <a:ea typeface="微软雅黑" panose="020B0503020204020204" pitchFamily="34" charset="-122"/>
              </a:rPr>
              <a:t>的例子的代码，举例说明使用</a:t>
            </a:r>
            <a:r>
              <a:rPr lang="en-US" altLang="zh-CN" sz="2000" kern="0" dirty="0">
                <a:solidFill>
                  <a:schemeClr val="bg1"/>
                </a:solidFill>
                <a:latin typeface="微软雅黑" panose="020B0503020204020204" pitchFamily="34" charset="-122"/>
                <a:ea typeface="微软雅黑" panose="020B0503020204020204" pitchFamily="34" charset="-122"/>
              </a:rPr>
              <a:t>Abstract Factory</a:t>
            </a:r>
            <a:r>
              <a:rPr lang="zh-CN" altLang="en-US" sz="2000" kern="0" dirty="0">
                <a:solidFill>
                  <a:schemeClr val="bg1"/>
                </a:solidFill>
                <a:latin typeface="微软雅黑" panose="020B0503020204020204" pitchFamily="34" charset="-122"/>
                <a:ea typeface="微软雅黑" panose="020B0503020204020204" pitchFamily="34" charset="-122"/>
              </a:rPr>
              <a:t>模式的其他应用。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3633825"/>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Builder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458172"/>
            <a:ext cx="11277372" cy="4139177"/>
          </a:xfrm>
        </p:spPr>
        <p:txBody>
          <a:bodyPr/>
          <a:lstStyle/>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当需要创建的产品具备复杂创建过程时，可以抽取出共性创建过程，然后交由具体实现类自定义创建流程，使得同样的创建行为可以生产出不同的产品，分离了创建与表示，使创建产品的灵活性大大增加。</a:t>
            </a:r>
            <a:br>
              <a:rPr lang="zh-CN" altLang="en-US" sz="2000" dirty="0">
                <a:solidFill>
                  <a:schemeClr val="tx1"/>
                </a:solidFill>
                <a:latin typeface="华文楷体" panose="02010600040101010101" pitchFamily="2" charset="-122"/>
                <a:ea typeface="华文楷体" panose="02010600040101010101" pitchFamily="2" charset="-122"/>
              </a:rPr>
            </a:b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相同的过程，不同的结果。</a:t>
            </a:r>
            <a:endParaRPr lang="en-US" altLang="zh-CN" sz="2000" b="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lgn="l">
              <a:buNone/>
            </a:pP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建造者模式区别于工厂模式</a:t>
            </a:r>
            <a:r>
              <a:rPr lang="zh-CN" altLang="en-US" sz="2000" b="0" dirty="0">
                <a:solidFill>
                  <a:schemeClr val="tx1"/>
                </a:solidFill>
                <a:latin typeface="华文楷体" panose="02010600040101010101" pitchFamily="2" charset="-122"/>
                <a:ea typeface="华文楷体" panose="02010600040101010101" pitchFamily="2" charset="-122"/>
              </a:rPr>
              <a:t>的是针对复杂对象的创建。也就是说，如果创建简单对象，通常都是使用工厂模式进行创建，而如果创建复杂对象，就可以考虑使用建造者模式。</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1800" b="0" dirty="0">
                <a:solidFill>
                  <a:schemeClr val="tx1"/>
                </a:solidFill>
                <a:latin typeface="华文楷体" panose="02010600040101010101" pitchFamily="2" charset="-122"/>
                <a:ea typeface="华文楷体" panose="02010600040101010101" pitchFamily="2" charset="-122"/>
              </a:rPr>
              <a:t>产品角色（</a:t>
            </a:r>
            <a:r>
              <a:rPr lang="en-US" altLang="zh-CN" sz="1800" b="0" dirty="0">
                <a:solidFill>
                  <a:schemeClr val="tx1"/>
                </a:solidFill>
                <a:latin typeface="华文楷体" panose="02010600040101010101" pitchFamily="2" charset="-122"/>
                <a:ea typeface="华文楷体" panose="02010600040101010101" pitchFamily="2" charset="-122"/>
              </a:rPr>
              <a:t>Product</a:t>
            </a:r>
            <a:r>
              <a:rPr lang="zh-CN" altLang="en-US" sz="1800" b="0" dirty="0">
                <a:solidFill>
                  <a:schemeClr val="tx1"/>
                </a:solidFill>
                <a:latin typeface="华文楷体" panose="02010600040101010101" pitchFamily="2" charset="-122"/>
                <a:ea typeface="华文楷体" panose="02010600040101010101" pitchFamily="2" charset="-122"/>
              </a:rPr>
              <a:t>）：它是包含多个组成部件的复杂对象，由具体建造者来创建其各个零部件。</a:t>
            </a:r>
          </a:p>
          <a:p>
            <a:r>
              <a:rPr lang="zh-CN" altLang="en-US" sz="1800" b="0" dirty="0">
                <a:solidFill>
                  <a:schemeClr val="tx1"/>
                </a:solidFill>
                <a:latin typeface="华文楷体" panose="02010600040101010101" pitchFamily="2" charset="-122"/>
                <a:ea typeface="华文楷体" panose="02010600040101010101" pitchFamily="2" charset="-122"/>
              </a:rPr>
              <a:t>抽象建造者（</a:t>
            </a:r>
            <a:r>
              <a:rPr lang="en-US" altLang="zh-CN" sz="1800" b="0" dirty="0">
                <a:solidFill>
                  <a:schemeClr val="tx1"/>
                </a:solidFill>
                <a:latin typeface="华文楷体" panose="02010600040101010101" pitchFamily="2" charset="-122"/>
                <a:ea typeface="华文楷体" panose="02010600040101010101" pitchFamily="2" charset="-122"/>
              </a:rPr>
              <a:t>Builder</a:t>
            </a:r>
            <a:r>
              <a:rPr lang="zh-CN" altLang="en-US" sz="1800" b="0" dirty="0">
                <a:solidFill>
                  <a:schemeClr val="tx1"/>
                </a:solidFill>
                <a:latin typeface="华文楷体" panose="02010600040101010101" pitchFamily="2" charset="-122"/>
                <a:ea typeface="华文楷体" panose="02010600040101010101" pitchFamily="2" charset="-122"/>
              </a:rPr>
              <a:t>）：它是一个包含创建产品各个子部件的抽象方法的接口，通常还包含一个返回复杂产品的方法 </a:t>
            </a:r>
            <a:r>
              <a:rPr lang="en-US" altLang="zh-CN" sz="1800" b="0" dirty="0" err="1">
                <a:solidFill>
                  <a:schemeClr val="tx1"/>
                </a:solidFill>
                <a:latin typeface="华文楷体" panose="02010600040101010101" pitchFamily="2" charset="-122"/>
                <a:ea typeface="华文楷体" panose="02010600040101010101" pitchFamily="2" charset="-122"/>
              </a:rPr>
              <a:t>getResult</a:t>
            </a:r>
            <a:r>
              <a:rPr lang="en-US" altLang="zh-CN" sz="1800" b="0" dirty="0">
                <a:solidFill>
                  <a:schemeClr val="tx1"/>
                </a:solidFill>
                <a:latin typeface="华文楷体" panose="02010600040101010101" pitchFamily="2" charset="-122"/>
                <a:ea typeface="华文楷体" panose="02010600040101010101" pitchFamily="2" charset="-122"/>
              </a:rPr>
              <a:t>()</a:t>
            </a:r>
            <a:r>
              <a:rPr lang="zh-CN" altLang="en-US" sz="1800" b="0" dirty="0">
                <a:solidFill>
                  <a:schemeClr val="tx1"/>
                </a:solidFill>
                <a:latin typeface="华文楷体" panose="02010600040101010101" pitchFamily="2" charset="-122"/>
                <a:ea typeface="华文楷体" panose="02010600040101010101" pitchFamily="2" charset="-122"/>
              </a:rPr>
              <a:t>。</a:t>
            </a:r>
          </a:p>
          <a:p>
            <a:r>
              <a:rPr lang="zh-CN" altLang="en-US" sz="1800" b="0" dirty="0">
                <a:solidFill>
                  <a:schemeClr val="tx1"/>
                </a:solidFill>
                <a:latin typeface="华文楷体" panose="02010600040101010101" pitchFamily="2" charset="-122"/>
                <a:ea typeface="华文楷体" panose="02010600040101010101" pitchFamily="2" charset="-122"/>
              </a:rPr>
              <a:t>具体建造者</a:t>
            </a:r>
            <a:r>
              <a:rPr lang="en-US" altLang="zh-CN" sz="1800" b="0" dirty="0">
                <a:solidFill>
                  <a:schemeClr val="tx1"/>
                </a:solidFill>
                <a:latin typeface="华文楷体" panose="02010600040101010101" pitchFamily="2" charset="-122"/>
                <a:ea typeface="华文楷体" panose="02010600040101010101" pitchFamily="2" charset="-122"/>
              </a:rPr>
              <a:t>(Concrete Builder</a:t>
            </a:r>
            <a:r>
              <a:rPr lang="zh-CN" altLang="en-US" sz="1800" b="0" dirty="0">
                <a:solidFill>
                  <a:schemeClr val="tx1"/>
                </a:solidFill>
                <a:latin typeface="华文楷体" panose="02010600040101010101" pitchFamily="2" charset="-122"/>
                <a:ea typeface="华文楷体" panose="02010600040101010101" pitchFamily="2" charset="-122"/>
              </a:rPr>
              <a:t>）：实现 </a:t>
            </a:r>
            <a:r>
              <a:rPr lang="en-US" altLang="zh-CN" sz="1800" b="0" dirty="0">
                <a:solidFill>
                  <a:schemeClr val="tx1"/>
                </a:solidFill>
                <a:latin typeface="华文楷体" panose="02010600040101010101" pitchFamily="2" charset="-122"/>
                <a:ea typeface="华文楷体" panose="02010600040101010101" pitchFamily="2" charset="-122"/>
              </a:rPr>
              <a:t>Builder </a:t>
            </a:r>
            <a:r>
              <a:rPr lang="zh-CN" altLang="en-US" sz="1800" b="0" dirty="0">
                <a:solidFill>
                  <a:schemeClr val="tx1"/>
                </a:solidFill>
                <a:latin typeface="华文楷体" panose="02010600040101010101" pitchFamily="2" charset="-122"/>
                <a:ea typeface="华文楷体" panose="02010600040101010101" pitchFamily="2" charset="-122"/>
              </a:rPr>
              <a:t>接口，完成复杂产品的各个部件的具体创建方法。</a:t>
            </a:r>
          </a:p>
          <a:p>
            <a:r>
              <a:rPr lang="zh-CN" altLang="en-US" sz="1800" b="0" dirty="0">
                <a:solidFill>
                  <a:schemeClr val="tx1"/>
                </a:solidFill>
                <a:latin typeface="华文楷体" panose="02010600040101010101" pitchFamily="2" charset="-122"/>
                <a:ea typeface="华文楷体" panose="02010600040101010101" pitchFamily="2" charset="-122"/>
              </a:rPr>
              <a:t>指挥者（</a:t>
            </a:r>
            <a:r>
              <a:rPr lang="en-US" altLang="zh-CN" sz="1800" b="0" dirty="0">
                <a:solidFill>
                  <a:schemeClr val="tx1"/>
                </a:solidFill>
                <a:latin typeface="华文楷体" panose="02010600040101010101" pitchFamily="2" charset="-122"/>
                <a:ea typeface="华文楷体" panose="02010600040101010101" pitchFamily="2" charset="-122"/>
              </a:rPr>
              <a:t>Director</a:t>
            </a:r>
            <a:r>
              <a:rPr lang="zh-CN" altLang="en-US" sz="1800" b="0" dirty="0">
                <a:solidFill>
                  <a:schemeClr val="tx1"/>
                </a:solidFill>
                <a:latin typeface="华文楷体" panose="02010600040101010101" pitchFamily="2" charset="-122"/>
                <a:ea typeface="华文楷体" panose="02010600040101010101" pitchFamily="2" charset="-122"/>
              </a:rPr>
              <a:t>）：它调用建造者对象中的部件构造与装配方法完成复杂对象的创建，在指挥者中不涉及具体产品的信息。</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8D0BE5F9-8222-4D4A-9843-78DA6E62FD5E}"/>
              </a:ext>
            </a:extLst>
          </p:cNvPr>
          <p:cNvPicPr>
            <a:picLocks noChangeAspect="1"/>
          </p:cNvPicPr>
          <p:nvPr/>
        </p:nvPicPr>
        <p:blipFill>
          <a:blip r:embed="rId4"/>
          <a:stretch>
            <a:fillRect/>
          </a:stretch>
        </p:blipFill>
        <p:spPr>
          <a:xfrm>
            <a:off x="663679" y="1696983"/>
            <a:ext cx="1130423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948412285"/>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Abstract Factory</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6420" y="1628800"/>
            <a:ext cx="11277372" cy="4614775"/>
          </a:xfrm>
        </p:spPr>
        <p:txBody>
          <a:bodyPr/>
          <a:lstStyle/>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当需要创建的对象是一系列相互关联或相互依赖的产品族时。</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抽象工厂（</a:t>
            </a:r>
            <a:r>
              <a:rPr lang="en-US" altLang="zh-CN" sz="2000" b="0" dirty="0" err="1">
                <a:solidFill>
                  <a:schemeClr val="tx1"/>
                </a:solidFill>
                <a:latin typeface="华文楷体" panose="02010600040101010101" pitchFamily="2" charset="-122"/>
                <a:ea typeface="华文楷体" panose="02010600040101010101" pitchFamily="2" charset="-122"/>
              </a:rPr>
              <a:t>AbstractFactory</a:t>
            </a:r>
            <a:r>
              <a:rPr lang="zh-CN" altLang="en-US" sz="2000" b="0" dirty="0">
                <a:solidFill>
                  <a:schemeClr val="tx1"/>
                </a:solidFill>
                <a:latin typeface="华文楷体" panose="02010600040101010101" pitchFamily="2" charset="-122"/>
                <a:ea typeface="华文楷体" panose="02010600040101010101" pitchFamily="2" charset="-122"/>
              </a:rPr>
              <a:t>）模式：是一种为访问类提供一个创建一组相关或相互依赖对象的接口，且访问类无须指定所要产品的具体类就能得到同族的不同等级的产品的模式结构。</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抽象工厂模式除了具有工厂方法模式的优点外，主要优点：</a:t>
            </a:r>
            <a:endParaRPr lang="en-US" altLang="zh-CN" sz="200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对产品族中相关联的多等级产品共同管理。</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当需要产品族时，抽象工厂可以保证客户端始终只使用同一个产品的产品组。</a:t>
            </a: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抽象工厂增强了程序的可扩展性，当增加一个新的产品族时，不需要修改原代码。</a:t>
            </a:r>
            <a:br>
              <a:rPr lang="zh-CN" altLang="en-US" sz="2000" b="0" dirty="0">
                <a:solidFill>
                  <a:schemeClr val="tx1"/>
                </a:solidFill>
                <a:latin typeface="华文楷体" panose="02010600040101010101" pitchFamily="2" charset="-122"/>
                <a:ea typeface="华文楷体" panose="02010600040101010101" pitchFamily="2" charset="-122"/>
              </a:rPr>
            </a:b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缺点：</a:t>
            </a:r>
            <a:endParaRPr lang="en-US" altLang="zh-CN" sz="200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当产品族中需要增加一个新的产品时，所有的工厂类都需要进行修改。增加了系统的抽象性和理解难度。</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633987"/>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3742055548"/>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FC5F4730-AC81-4525-861A-EB80DC5A86D4}"/>
              </a:ext>
            </a:extLst>
          </p:cNvPr>
          <p:cNvSpPr>
            <a:spLocks noGrp="1" noChangeArrowheads="1"/>
          </p:cNvSpPr>
          <p:nvPr>
            <p:ph type="title"/>
          </p:nvPr>
        </p:nvSpPr>
        <p:spPr>
          <a:xfrm>
            <a:off x="119336" y="136795"/>
            <a:ext cx="10729192" cy="688975"/>
          </a:xfrm>
        </p:spPr>
        <p:txBody>
          <a:bodyPr/>
          <a:lstStyle/>
          <a:p>
            <a:r>
              <a:rPr lang="en-US" altLang="zh-CN" sz="4000" dirty="0">
                <a:latin typeface="Times New Roman" panose="02020603050405020304" pitchFamily="18" charset="0"/>
                <a:cs typeface="Times New Roman" panose="02020603050405020304" pitchFamily="18" charset="0"/>
              </a:rPr>
              <a:t>Nonviolent Communication</a:t>
            </a:r>
            <a:endParaRPr lang="zh-CN" altLang="en-US" sz="4000" dirty="0">
              <a:solidFill>
                <a:srgbClr val="324A7A"/>
              </a:solidFill>
              <a:latin typeface="Times New Roman" panose="02020603050405020304" pitchFamily="18" charset="0"/>
              <a:cs typeface="Times New Roman" panose="02020603050405020304" pitchFamily="18" charset="0"/>
            </a:endParaRPr>
          </a:p>
        </p:txBody>
      </p:sp>
      <p:sp>
        <p:nvSpPr>
          <p:cNvPr id="142339" name="内容占位符 2">
            <a:extLst>
              <a:ext uri="{FF2B5EF4-FFF2-40B4-BE49-F238E27FC236}">
                <a16:creationId xmlns:a16="http://schemas.microsoft.com/office/drawing/2014/main" id="{D2E63002-2402-446A-BDFB-1578558917DD}"/>
              </a:ext>
            </a:extLst>
          </p:cNvPr>
          <p:cNvSpPr>
            <a:spLocks noGrp="1" noChangeArrowheads="1"/>
          </p:cNvSpPr>
          <p:nvPr>
            <p:ph idx="1"/>
          </p:nvPr>
        </p:nvSpPr>
        <p:spPr>
          <a:xfrm>
            <a:off x="466627" y="917209"/>
            <a:ext cx="10972800" cy="2951535"/>
          </a:xfrm>
        </p:spPr>
        <p:txBody>
          <a:bodyPr/>
          <a:lstStyle/>
          <a:p>
            <a:pPr marL="0" indent="0">
              <a:buNone/>
            </a:pPr>
            <a:endParaRPr lang="en-US" altLang="zh-CN" b="1" dirty="0">
              <a:latin typeface="华文中宋" panose="02010600040101010101" pitchFamily="2" charset="-122"/>
              <a:ea typeface="华文中宋" panose="02010600040101010101" pitchFamily="2" charset="-122"/>
            </a:endParaRPr>
          </a:p>
          <a:p>
            <a:pPr>
              <a:lnSpc>
                <a:spcPct val="150000"/>
              </a:lnSpc>
              <a:buFontTx/>
              <a:buNone/>
            </a:pPr>
            <a:r>
              <a:rPr lang="zh-CN" altLang="en-US" sz="3600" dirty="0">
                <a:latin typeface="华文中宋" panose="02010600040101010101" pitchFamily="2" charset="-122"/>
                <a:ea typeface="华文中宋" panose="02010600040101010101" pitchFamily="2" charset="-122"/>
              </a:rPr>
              <a:t>     </a:t>
            </a:r>
            <a:r>
              <a:rPr lang="zh-CN" altLang="en-US" sz="3600" dirty="0">
                <a:solidFill>
                  <a:schemeClr val="tx1"/>
                </a:solidFill>
                <a:latin typeface="华文中宋" panose="02010600040101010101" pitchFamily="2" charset="-122"/>
                <a:ea typeface="华文中宋" panose="02010600040101010101" pitchFamily="2" charset="-122"/>
              </a:rPr>
              <a:t>当我们褪去隐蔽的精神暴力，爱将自然流露。</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Tx/>
              <a:buNone/>
            </a:pPr>
            <a:r>
              <a:rPr lang="zh-CN" altLang="en-US"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马歇尔</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卢森堡博士</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美国</a:t>
            </a:r>
            <a:r>
              <a:rPr lang="en-US" altLang="zh-CN" b="0" dirty="0">
                <a:solidFill>
                  <a:schemeClr val="tx1"/>
                </a:solidFill>
                <a:latin typeface="华文中宋" panose="02010600040101010101" pitchFamily="2" charset="-122"/>
                <a:ea typeface="华文中宋" panose="02010600040101010101" pitchFamily="2" charset="-122"/>
              </a:rPr>
              <a:t>】</a:t>
            </a:r>
          </a:p>
          <a:p>
            <a:pPr lvl="1">
              <a:lnSpc>
                <a:spcPct val="150000"/>
              </a:lnSpc>
              <a:buFontTx/>
              <a:buNone/>
            </a:pPr>
            <a:endParaRPr lang="zh-CN" altLang="en-US" b="0" dirty="0">
              <a:solidFill>
                <a:schemeClr val="tx1"/>
              </a:solidFill>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E5374C79-CCC3-4E01-8563-9DD0F330A2EF}"/>
              </a:ext>
            </a:extLst>
          </p:cNvPr>
          <p:cNvPicPr>
            <a:picLocks noChangeAspect="1"/>
          </p:cNvPicPr>
          <p:nvPr/>
        </p:nvPicPr>
        <p:blipFill>
          <a:blip r:embed="rId3"/>
          <a:stretch>
            <a:fillRect/>
          </a:stretch>
        </p:blipFill>
        <p:spPr>
          <a:xfrm>
            <a:off x="5285697" y="3665522"/>
            <a:ext cx="2394479" cy="2841155"/>
          </a:xfrm>
          <a:prstGeom prst="rect">
            <a:avLst/>
          </a:prstGeom>
        </p:spPr>
      </p:pic>
      <p:pic>
        <p:nvPicPr>
          <p:cNvPr id="5" name="图片 4">
            <a:extLst>
              <a:ext uri="{FF2B5EF4-FFF2-40B4-BE49-F238E27FC236}">
                <a16:creationId xmlns:a16="http://schemas.microsoft.com/office/drawing/2014/main" id="{D75C78BE-FA8B-4812-A0A3-F89CA60B8A5E}"/>
              </a:ext>
            </a:extLst>
          </p:cNvPr>
          <p:cNvPicPr>
            <a:picLocks noChangeAspect="1"/>
          </p:cNvPicPr>
          <p:nvPr/>
        </p:nvPicPr>
        <p:blipFill>
          <a:blip r:embed="rId4"/>
          <a:stretch>
            <a:fillRect/>
          </a:stretch>
        </p:blipFill>
        <p:spPr>
          <a:xfrm>
            <a:off x="7753209" y="3692722"/>
            <a:ext cx="3168352" cy="2832623"/>
          </a:xfrm>
          <a:prstGeom prst="rect">
            <a:avLst/>
          </a:prstGeom>
        </p:spPr>
      </p:pic>
      <p:sp>
        <p:nvSpPr>
          <p:cNvPr id="6" name="Rectangle 1">
            <a:extLst>
              <a:ext uri="{FF2B5EF4-FFF2-40B4-BE49-F238E27FC236}">
                <a16:creationId xmlns:a16="http://schemas.microsoft.com/office/drawing/2014/main" id="{9DD63CCE-8FAF-4CAA-AA38-E340C02C38CD}"/>
              </a:ext>
            </a:extLst>
          </p:cNvPr>
          <p:cNvSpPr>
            <a:spLocks noChangeArrowheads="1"/>
          </p:cNvSpPr>
          <p:nvPr/>
        </p:nvSpPr>
        <p:spPr bwMode="auto">
          <a:xfrm>
            <a:off x="0" y="-346246"/>
            <a:ext cx="26289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77"/>
            <a:endParaRPr lang="zh-CN" altLang="zh-CN" sz="1800"/>
          </a:p>
          <a:p>
            <a:pPr marL="457189" lvl="1" indent="-457189" defTabSz="914377"/>
            <a:r>
              <a:rPr lang="zh-CN" altLang="zh-CN" sz="900">
                <a:solidFill>
                  <a:srgbClr val="333333"/>
                </a:solidFill>
                <a:cs typeface="Arial" panose="020B0604020202020204" pitchFamily="34" charset="0"/>
              </a:rPr>
              <a:t>美国 </a:t>
            </a:r>
          </a:p>
          <a:p>
            <a:pPr defTabSz="914377"/>
            <a:endParaRPr lang="zh-CN" altLang="zh-CN" sz="1800"/>
          </a:p>
        </p:txBody>
      </p:sp>
      <p:pic>
        <p:nvPicPr>
          <p:cNvPr id="8" name="图片 7">
            <a:extLst>
              <a:ext uri="{FF2B5EF4-FFF2-40B4-BE49-F238E27FC236}">
                <a16:creationId xmlns:a16="http://schemas.microsoft.com/office/drawing/2014/main" id="{3A6E2879-90FB-4457-8D74-A52D387DC940}"/>
              </a:ext>
            </a:extLst>
          </p:cNvPr>
          <p:cNvPicPr>
            <a:picLocks noChangeAspect="1"/>
          </p:cNvPicPr>
          <p:nvPr/>
        </p:nvPicPr>
        <p:blipFill>
          <a:blip r:embed="rId5"/>
          <a:stretch>
            <a:fillRect/>
          </a:stretch>
        </p:blipFill>
        <p:spPr>
          <a:xfrm>
            <a:off x="1343472" y="3684190"/>
            <a:ext cx="3310284" cy="2841155"/>
          </a:xfrm>
          <a:prstGeom prst="rect">
            <a:avLst/>
          </a:prstGeom>
        </p:spPr>
      </p:pic>
    </p:spTree>
    <p:extLst>
      <p:ext uri="{BB962C8B-B14F-4D97-AF65-F5344CB8AC3E}">
        <p14:creationId xmlns:p14="http://schemas.microsoft.com/office/powerpoint/2010/main" val="325789176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5774E3E-C874-4127-8A30-8CF5ADAD00F6}"/>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128003" name="Rectangle 3">
            <a:extLst>
              <a:ext uri="{FF2B5EF4-FFF2-40B4-BE49-F238E27FC236}">
                <a16:creationId xmlns:a16="http://schemas.microsoft.com/office/drawing/2014/main" id="{CC5C4142-907C-4020-A510-3AB03C3BE197}"/>
              </a:ext>
            </a:extLst>
          </p:cNvPr>
          <p:cNvSpPr>
            <a:spLocks noGrp="1" noChangeArrowheads="1"/>
          </p:cNvSpPr>
          <p:nvPr>
            <p:ph type="body" idx="1"/>
          </p:nvPr>
        </p:nvSpPr>
        <p:spPr>
          <a:xfrm>
            <a:off x="624417" y="949624"/>
            <a:ext cx="10972800" cy="5241627"/>
          </a:xfrm>
        </p:spPr>
        <p:txBody>
          <a:bodyPr/>
          <a:lstStyle/>
          <a:p>
            <a:pPr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Bridge</a:t>
            </a:r>
          </a:p>
          <a:p>
            <a:pPr lvl="1"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桥</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將</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牛郎織女</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分開</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分開他們</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形成兩個介面</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但，本應在一起的。在他們之間搭建一個橋吧</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動態的結合</a:t>
            </a:r>
            <a:r>
              <a:rPr lang="en-US" altLang="zh-CN" sz="2000" b="0" dirty="0">
                <a:solidFill>
                  <a:schemeClr val="tx1"/>
                </a:solidFill>
                <a:latin typeface="华文中宋" panose="02010600040101010101" pitchFamily="2" charset="-122"/>
                <a:ea typeface="华文中宋" panose="02010600040101010101" pitchFamily="2" charset="-122"/>
              </a:rPr>
              <a:t>) </a:t>
            </a:r>
            <a:r>
              <a:rPr lang="zh-CN" altLang="en-US" sz="20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Why</a:t>
            </a:r>
            <a:r>
              <a:rPr lang="zh-CN" altLang="en-US" dirty="0">
                <a:solidFill>
                  <a:srgbClr val="324A7A"/>
                </a:solidFill>
                <a:latin typeface="华文中宋" panose="02010600040101010101" pitchFamily="2" charset="-122"/>
                <a:ea typeface="华文中宋" panose="02010600040101010101" pitchFamily="2" charset="-122"/>
              </a:rPr>
              <a:t>桥接模式</a:t>
            </a:r>
            <a:r>
              <a:rPr lang="en-US" altLang="zh-CN" dirty="0">
                <a:solidFill>
                  <a:srgbClr val="324A7A"/>
                </a:solidFill>
                <a:latin typeface="华文中宋" panose="02010600040101010101" pitchFamily="2" charset="-122"/>
                <a:ea typeface="华文中宋" panose="02010600040101010101" pitchFamily="2" charset="-122"/>
              </a:rPr>
              <a:t> </a:t>
            </a:r>
            <a:r>
              <a:rPr lang="zh-CN" altLang="en-US" dirty="0">
                <a:solidFill>
                  <a:srgbClr val="324A7A"/>
                </a:solidFill>
                <a:latin typeface="华文中宋" panose="02010600040101010101" pitchFamily="2" charset="-122"/>
                <a:ea typeface="华文中宋" panose="02010600040101010101" pitchFamily="2" charset="-122"/>
              </a:rPr>
              <a:t>？</a:t>
            </a:r>
          </a:p>
          <a:p>
            <a:pPr lvl="2" eaLnBrk="1" hangingPunct="1">
              <a:lnSpc>
                <a:spcPct val="150000"/>
              </a:lnSpc>
            </a:pPr>
            <a:r>
              <a:rPr lang="zh-CN" altLang="en-US" sz="1800" dirty="0">
                <a:solidFill>
                  <a:srgbClr val="324A7A"/>
                </a:solidFill>
                <a:latin typeface="华文中宋" panose="02010600040101010101" pitchFamily="2" charset="-122"/>
                <a:ea typeface="华文中宋" panose="02010600040101010101" pitchFamily="2" charset="-122"/>
              </a:rPr>
              <a:t>层次</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功能层次</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实现层次</a:t>
            </a:r>
          </a:p>
          <a:p>
            <a:pPr lvl="3" eaLnBrk="1" hangingPunct="1"/>
            <a:endParaRPr lang="zh-CN" altLang="en-US" dirty="0">
              <a:latin typeface="华文中宋" panose="02010600040101010101" pitchFamily="2" charset="-122"/>
              <a:ea typeface="华文中宋" panose="02010600040101010101" pitchFamily="2" charset="-122"/>
            </a:endParaRPr>
          </a:p>
          <a:p>
            <a:pPr lvl="3" eaLnBrk="1" hangingPunct="1"/>
            <a:endParaRPr lang="zh-CN" altLang="en-US" dirty="0"/>
          </a:p>
        </p:txBody>
      </p:sp>
      <p:sp>
        <p:nvSpPr>
          <p:cNvPr id="128004" name="Rectangle 4">
            <a:extLst>
              <a:ext uri="{FF2B5EF4-FFF2-40B4-BE49-F238E27FC236}">
                <a16:creationId xmlns:a16="http://schemas.microsoft.com/office/drawing/2014/main" id="{DAB33EE7-82C4-40BE-AA1D-1836F2A3A3E3}"/>
              </a:ext>
            </a:extLst>
          </p:cNvPr>
          <p:cNvSpPr>
            <a:spLocks noChangeArrowheads="1"/>
          </p:cNvSpPr>
          <p:nvPr/>
        </p:nvSpPr>
        <p:spPr bwMode="auto">
          <a:xfrm>
            <a:off x="3647728" y="3789040"/>
            <a:ext cx="3311525" cy="266484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err="1">
                <a:latin typeface="Times New Roman" panose="02020603050405020304" pitchFamily="18" charset="0"/>
                <a:ea typeface="宋体" panose="02010600030101010101" pitchFamily="2" charset="-122"/>
                <a:hlinkClick r:id="rId3" action="ppaction://hlinkfile" tooltip="class in java.lang"/>
              </a:rPr>
              <a:t>java.lang.Object</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4" action="ppaction://hlinkfile" tooltip="class in java.awt"/>
              </a:rPr>
              <a:t>java.awt.Component</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5" action="ppaction://hlinkfile" tooltip="class in java.awt"/>
              </a:rPr>
              <a:t>java.awt.Container</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6" action="ppaction://hlinkfile" tooltip="class in java.awt"/>
              </a:rPr>
              <a:t>java.awt.Panel</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b="1" dirty="0" err="1">
                <a:latin typeface="Times New Roman" panose="02020603050405020304" pitchFamily="18" charset="0"/>
                <a:ea typeface="宋体" panose="02010600030101010101" pitchFamily="2" charset="-122"/>
              </a:rPr>
              <a:t>java.applet.Applet</a:t>
            </a:r>
            <a:endParaRPr kumimoji="0" lang="zh-CN" altLang="en-US" sz="1800" dirty="0">
              <a:latin typeface="Times New Roman" panose="02020603050405020304" pitchFamily="18" charset="0"/>
              <a:ea typeface="宋体" panose="02010600030101010101" pitchFamily="2" charset="-122"/>
            </a:endParaRPr>
          </a:p>
        </p:txBody>
      </p:sp>
      <p:sp>
        <p:nvSpPr>
          <p:cNvPr id="128005" name="Line 5">
            <a:extLst>
              <a:ext uri="{FF2B5EF4-FFF2-40B4-BE49-F238E27FC236}">
                <a16:creationId xmlns:a16="http://schemas.microsoft.com/office/drawing/2014/main" id="{FCE077B1-37D0-4864-8EF6-F11BF8E316B9}"/>
              </a:ext>
            </a:extLst>
          </p:cNvPr>
          <p:cNvSpPr>
            <a:spLocks noChangeShapeType="1"/>
          </p:cNvSpPr>
          <p:nvPr/>
        </p:nvSpPr>
        <p:spPr bwMode="auto">
          <a:xfrm>
            <a:off x="3863752" y="46892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6" name="Line 6">
            <a:extLst>
              <a:ext uri="{FF2B5EF4-FFF2-40B4-BE49-F238E27FC236}">
                <a16:creationId xmlns:a16="http://schemas.microsoft.com/office/drawing/2014/main" id="{FB030C24-B38C-478E-892E-6EEED2C71F70}"/>
              </a:ext>
            </a:extLst>
          </p:cNvPr>
          <p:cNvSpPr>
            <a:spLocks noChangeShapeType="1"/>
          </p:cNvSpPr>
          <p:nvPr/>
        </p:nvSpPr>
        <p:spPr bwMode="auto">
          <a:xfrm>
            <a:off x="3863753" y="490517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7" name="Line 7">
            <a:extLst>
              <a:ext uri="{FF2B5EF4-FFF2-40B4-BE49-F238E27FC236}">
                <a16:creationId xmlns:a16="http://schemas.microsoft.com/office/drawing/2014/main" id="{2790EEE3-CD36-44C8-9BCB-2AE6976DFE06}"/>
              </a:ext>
            </a:extLst>
          </p:cNvPr>
          <p:cNvSpPr>
            <a:spLocks noChangeShapeType="1"/>
          </p:cNvSpPr>
          <p:nvPr/>
        </p:nvSpPr>
        <p:spPr bwMode="auto">
          <a:xfrm>
            <a:off x="4223792" y="49051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8" name="Line 8">
            <a:extLst>
              <a:ext uri="{FF2B5EF4-FFF2-40B4-BE49-F238E27FC236}">
                <a16:creationId xmlns:a16="http://schemas.microsoft.com/office/drawing/2014/main" id="{8F85BAFC-9B18-435A-9198-9D269AD687FE}"/>
              </a:ext>
            </a:extLst>
          </p:cNvPr>
          <p:cNvSpPr>
            <a:spLocks noChangeShapeType="1"/>
          </p:cNvSpPr>
          <p:nvPr/>
        </p:nvSpPr>
        <p:spPr bwMode="auto">
          <a:xfrm>
            <a:off x="4223793" y="512107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1" name="Line 11">
            <a:extLst>
              <a:ext uri="{FF2B5EF4-FFF2-40B4-BE49-F238E27FC236}">
                <a16:creationId xmlns:a16="http://schemas.microsoft.com/office/drawing/2014/main" id="{428D6E1B-38DA-4E99-A95C-2BEFC8055CA6}"/>
              </a:ext>
            </a:extLst>
          </p:cNvPr>
          <p:cNvSpPr>
            <a:spLocks noChangeShapeType="1"/>
          </p:cNvSpPr>
          <p:nvPr/>
        </p:nvSpPr>
        <p:spPr bwMode="auto">
          <a:xfrm>
            <a:off x="4511824" y="5193334"/>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2" name="Line 12">
            <a:extLst>
              <a:ext uri="{FF2B5EF4-FFF2-40B4-BE49-F238E27FC236}">
                <a16:creationId xmlns:a16="http://schemas.microsoft.com/office/drawing/2014/main" id="{8EA0A88E-FAA6-4A22-A92C-154DB7E73847}"/>
              </a:ext>
            </a:extLst>
          </p:cNvPr>
          <p:cNvSpPr>
            <a:spLocks noChangeShapeType="1"/>
          </p:cNvSpPr>
          <p:nvPr/>
        </p:nvSpPr>
        <p:spPr bwMode="auto">
          <a:xfrm>
            <a:off x="4511825" y="540935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3" name="Rectangle 13">
            <a:extLst>
              <a:ext uri="{FF2B5EF4-FFF2-40B4-BE49-F238E27FC236}">
                <a16:creationId xmlns:a16="http://schemas.microsoft.com/office/drawing/2014/main" id="{43D2FD4F-5D46-426F-B2A7-76FA9B558125}"/>
              </a:ext>
            </a:extLst>
          </p:cNvPr>
          <p:cNvSpPr>
            <a:spLocks noChangeArrowheads="1"/>
          </p:cNvSpPr>
          <p:nvPr/>
        </p:nvSpPr>
        <p:spPr bwMode="auto">
          <a:xfrm>
            <a:off x="6177268" y="3405685"/>
            <a:ext cx="12239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9600" dirty="0">
                <a:solidFill>
                  <a:srgbClr val="800000"/>
                </a:solidFill>
                <a:latin typeface="Times New Roman" panose="02020603050405020304" pitchFamily="18" charset="0"/>
                <a:ea typeface="宋体" panose="02010600030101010101" pitchFamily="2" charset="-122"/>
              </a:rPr>
              <a:t>？</a:t>
            </a:r>
          </a:p>
        </p:txBody>
      </p:sp>
      <p:sp>
        <p:nvSpPr>
          <p:cNvPr id="14" name="Line 6">
            <a:extLst>
              <a:ext uri="{FF2B5EF4-FFF2-40B4-BE49-F238E27FC236}">
                <a16:creationId xmlns:a16="http://schemas.microsoft.com/office/drawing/2014/main" id="{13849553-73E1-4391-8E33-81F6CE2135AA}"/>
              </a:ext>
            </a:extLst>
          </p:cNvPr>
          <p:cNvSpPr>
            <a:spLocks noChangeShapeType="1"/>
          </p:cNvSpPr>
          <p:nvPr/>
        </p:nvSpPr>
        <p:spPr bwMode="auto">
          <a:xfrm>
            <a:off x="4799410" y="5697389"/>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5" name="Line 5">
            <a:extLst>
              <a:ext uri="{FF2B5EF4-FFF2-40B4-BE49-F238E27FC236}">
                <a16:creationId xmlns:a16="http://schemas.microsoft.com/office/drawing/2014/main" id="{CF06CC3A-1A03-460B-8E54-204276AE522B}"/>
              </a:ext>
            </a:extLst>
          </p:cNvPr>
          <p:cNvSpPr>
            <a:spLocks noChangeShapeType="1"/>
          </p:cNvSpPr>
          <p:nvPr/>
        </p:nvSpPr>
        <p:spPr bwMode="auto">
          <a:xfrm>
            <a:off x="4799856" y="5481366"/>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pic>
        <p:nvPicPr>
          <p:cNvPr id="16" name="Picture 4" descr="%E8%B5%B5%E5%B7%9E%E6%A1%A5">
            <a:extLst>
              <a:ext uri="{FF2B5EF4-FFF2-40B4-BE49-F238E27FC236}">
                <a16:creationId xmlns:a16="http://schemas.microsoft.com/office/drawing/2014/main" id="{32EEE11A-B350-4832-9E38-42E91930D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1269" y="1123677"/>
            <a:ext cx="2472963" cy="98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20080710170026334385">
            <a:extLst>
              <a:ext uri="{FF2B5EF4-FFF2-40B4-BE49-F238E27FC236}">
                <a16:creationId xmlns:a16="http://schemas.microsoft.com/office/drawing/2014/main" id="{688520E6-25CE-4A85-9F5A-7AC62A803A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9785" y="1130421"/>
            <a:ext cx="2451712" cy="98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8DE7447-592D-4FA2-BE3F-57046A731281}"/>
              </a:ext>
            </a:extLst>
          </p:cNvPr>
          <p:cNvPicPr>
            <a:picLocks noChangeAspect="1"/>
          </p:cNvPicPr>
          <p:nvPr/>
        </p:nvPicPr>
        <p:blipFill>
          <a:blip r:embed="rId9"/>
          <a:stretch>
            <a:fillRect/>
          </a:stretch>
        </p:blipFill>
        <p:spPr>
          <a:xfrm>
            <a:off x="8660410" y="1122858"/>
            <a:ext cx="2764183" cy="989521"/>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B513C0BF-4855-4B3E-9B46-E4EF8552945C}"/>
              </a:ext>
            </a:extLst>
          </p:cNvPr>
          <p:cNvSpPr>
            <a:spLocks noGrp="1" noChangeArrowheads="1"/>
          </p:cNvSpPr>
          <p:nvPr>
            <p:ph type="body" idx="1"/>
          </p:nvPr>
        </p:nvSpPr>
        <p:spPr>
          <a:xfrm>
            <a:off x="634716" y="1988840"/>
            <a:ext cx="10933397" cy="3456384"/>
          </a:xfrm>
        </p:spPr>
        <p:txBody>
          <a:bodyPr/>
          <a:lstStyle/>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在第一个例子中， 木匠</a:t>
            </a:r>
            <a:r>
              <a:rPr lang="en-US" altLang="zh-CN" b="0" dirty="0">
                <a:solidFill>
                  <a:schemeClr val="tx1"/>
                </a:solidFill>
                <a:latin typeface="华文楷体" panose="02010600040101010101" pitchFamily="2" charset="-122"/>
                <a:ea typeface="华文楷体" panose="02010600040101010101" pitchFamily="2" charset="-122"/>
              </a:rPr>
              <a:t>2</a:t>
            </a:r>
            <a:r>
              <a:rPr lang="zh-CN" altLang="en-US" b="0" dirty="0">
                <a:solidFill>
                  <a:schemeClr val="tx1"/>
                </a:solidFill>
                <a:latin typeface="华文楷体" panose="02010600040101010101" pitchFamily="2" charset="-122"/>
                <a:ea typeface="华文楷体" panose="02010600040101010101" pitchFamily="2" charset="-122"/>
              </a:rPr>
              <a:t>讨论接合的实现细节， 结果模糊了真正的问题。</a:t>
            </a:r>
            <a:endParaRPr lang="en-US" altLang="zh-CN" b="0" dirty="0">
              <a:solidFill>
                <a:schemeClr val="tx1"/>
              </a:solidFill>
              <a:latin typeface="华文楷体" panose="02010600040101010101" pitchFamily="2" charset="-122"/>
              <a:ea typeface="华文楷体" panose="02010600040101010101" pitchFamily="2" charset="-122"/>
            </a:endParaRPr>
          </a:p>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在第二个例子中， 木匠希望根据接合的代价和质量来决定使用哪个接合方案。</a:t>
            </a:r>
          </a:p>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第二个例子中的木匠这样的更高的层次就是“ 木匠模式” 的层次， 它反映出木匠的真实设计问题。</a:t>
            </a:r>
          </a:p>
          <a:p>
            <a:pPr eaLnBrk="1" hangingPunct="1">
              <a:lnSpc>
                <a:spcPct val="150000"/>
              </a:lnSpc>
            </a:pPr>
            <a:r>
              <a:rPr lang="zh-CN" altLang="en-US" b="0" dirty="0">
                <a:solidFill>
                  <a:schemeClr val="tx1"/>
                </a:solidFill>
                <a:highlight>
                  <a:srgbClr val="FFFF00"/>
                </a:highlight>
                <a:latin typeface="华文楷体" panose="02010600040101010101" pitchFamily="2" charset="-122"/>
                <a:ea typeface="华文楷体" panose="02010600040101010101" pitchFamily="2" charset="-122"/>
              </a:rPr>
              <a:t>哪个对话更有效率？ 你更愿意跟谁一起工作？</a:t>
            </a:r>
          </a:p>
        </p:txBody>
      </p:sp>
      <p:sp>
        <p:nvSpPr>
          <p:cNvPr id="19459" name="Rectangle 5">
            <a:extLst>
              <a:ext uri="{FF2B5EF4-FFF2-40B4-BE49-F238E27FC236}">
                <a16:creationId xmlns:a16="http://schemas.microsoft.com/office/drawing/2014/main" id="{C20E74CE-97DD-4D6D-B41C-CEE711CBA032}"/>
              </a:ext>
            </a:extLst>
          </p:cNvPr>
          <p:cNvSpPr>
            <a:spLocks noGrp="1" noChangeArrowheads="1"/>
          </p:cNvSpPr>
          <p:nvPr>
            <p:ph type="title"/>
          </p:nvPr>
        </p:nvSpPr>
        <p:spPr>
          <a:xfrm>
            <a:off x="191344" y="1052738"/>
            <a:ext cx="11881320" cy="688975"/>
          </a:xfrm>
          <a:noFill/>
        </p:spPr>
        <p:txBody>
          <a:bodyPr vert="horz" wrap="square" lIns="92075" tIns="46039" rIns="92075" bIns="46039" numCol="1" anchor="t" anchorCtr="0" compatLnSpc="1">
            <a:prstTxWarp prst="textNoShape">
              <a:avLst/>
            </a:prstTxWarp>
          </a:bodyPr>
          <a:lstStyle/>
          <a:p>
            <a:pPr eaLnBrk="1" hangingPunct="1"/>
            <a:r>
              <a:rPr lang="en-US" altLang="zh-CN" sz="2800" dirty="0">
                <a:solidFill>
                  <a:srgbClr val="324A7A"/>
                </a:solidFill>
                <a:latin typeface="Bauhaus 93" pitchFamily="82" charset="0"/>
              </a:rPr>
              <a:t>An Example :</a:t>
            </a:r>
            <a:r>
              <a:rPr lang="zh-CN" altLang="en-US" sz="2800" dirty="0">
                <a:solidFill>
                  <a:srgbClr val="324A7A"/>
                </a:solidFill>
                <a:latin typeface="华文中宋" panose="02010600040101010101" pitchFamily="2" charset="-122"/>
                <a:ea typeface="华文中宋" panose="02010600040101010101" pitchFamily="2" charset="-122"/>
              </a:rPr>
              <a:t>如何为橱柜制作抽屉</a:t>
            </a:r>
            <a:r>
              <a:rPr lang="en-US" altLang="zh-CN" sz="2800" dirty="0">
                <a:solidFill>
                  <a:srgbClr val="324A7A"/>
                </a:solidFill>
                <a:latin typeface="华文中宋" panose="02010600040101010101" pitchFamily="2" charset="-122"/>
                <a:ea typeface="华文中宋" panose="02010600040101010101" pitchFamily="2" charset="-122"/>
              </a:rPr>
              <a:t>?</a:t>
            </a:r>
            <a:endParaRPr lang="zh-CN" altLang="en-US" sz="2800" dirty="0">
              <a:solidFill>
                <a:srgbClr val="324A7A"/>
              </a:solidFill>
              <a:latin typeface="华文中宋" panose="02010600040101010101" pitchFamily="2" charset="-122"/>
              <a:ea typeface="华文中宋" panose="02010600040101010101" pitchFamily="2" charset="-122"/>
            </a:endParaRPr>
          </a:p>
        </p:txBody>
      </p:sp>
      <p:sp>
        <p:nvSpPr>
          <p:cNvPr id="4" name="Rectangle 2">
            <a:extLst>
              <a:ext uri="{FF2B5EF4-FFF2-40B4-BE49-F238E27FC236}">
                <a16:creationId xmlns:a16="http://schemas.microsoft.com/office/drawing/2014/main" id="{692341A2-BF25-4C7F-B68C-4F1BD9765A86}"/>
              </a:ext>
            </a:extLst>
          </p:cNvPr>
          <p:cNvSpPr txBox="1">
            <a:spLocks noChangeArrowheads="1"/>
          </p:cNvSpPr>
          <p:nvPr/>
        </p:nvSpPr>
        <p:spPr bwMode="auto">
          <a:xfrm>
            <a:off x="191344" y="85734"/>
            <a:ext cx="1195332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FC75F38-2EF6-4DFD-887F-B2309218B7CC}"/>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Bridge Pattern</a:t>
            </a:r>
            <a:endParaRPr lang="zh-CN" altLang="en-US" dirty="0">
              <a:latin typeface="Bauhaus 93" pitchFamily="82" charset="0"/>
              <a:ea typeface="华文中宋" panose="02010600040101010101" pitchFamily="2" charset="-122"/>
            </a:endParaRPr>
          </a:p>
        </p:txBody>
      </p:sp>
      <p:sp>
        <p:nvSpPr>
          <p:cNvPr id="129027" name="Rectangle 3">
            <a:extLst>
              <a:ext uri="{FF2B5EF4-FFF2-40B4-BE49-F238E27FC236}">
                <a16:creationId xmlns:a16="http://schemas.microsoft.com/office/drawing/2014/main" id="{3A474B24-E48E-42C8-AE2E-A8375E1166B3}"/>
              </a:ext>
            </a:extLst>
          </p:cNvPr>
          <p:cNvSpPr>
            <a:spLocks noGrp="1" noChangeArrowheads="1"/>
          </p:cNvSpPr>
          <p:nvPr>
            <p:ph type="body" idx="1"/>
          </p:nvPr>
        </p:nvSpPr>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类层次的两大责任</a:t>
            </a: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欲新增</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功能</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 时</a:t>
            </a:r>
          </a:p>
          <a:p>
            <a:pPr lvl="1" eaLnBrk="1" hangingPunct="1"/>
            <a:endParaRPr lang="zh-CN" altLang="en-US" sz="2400" dirty="0">
              <a:latin typeface="华文中宋" panose="02010600040101010101" pitchFamily="2" charset="-122"/>
              <a:ea typeface="华文中宋" panose="02010600040101010101" pitchFamily="2" charset="-122"/>
            </a:endParaRPr>
          </a:p>
          <a:p>
            <a:pPr lvl="1" eaLnBrk="1" hangingPunct="1"/>
            <a:endParaRPr lang="zh-CN" altLang="en-US" sz="2400" dirty="0">
              <a:latin typeface="华文中宋" panose="02010600040101010101" pitchFamily="2" charset="-122"/>
              <a:ea typeface="华文中宋" panose="02010600040101010101" pitchFamily="2" charset="-122"/>
            </a:endParaRPr>
          </a:p>
          <a:p>
            <a:pPr marL="628635" lvl="1" indent="0" eaLnBrk="1" hangingPunct="1">
              <a:buNone/>
            </a:pPr>
            <a:endParaRPr lang="en-US" altLang="zh-CN" sz="2400" dirty="0">
              <a:latin typeface="华文中宋" panose="02010600040101010101" pitchFamily="2" charset="-122"/>
              <a:ea typeface="华文中宋" panose="02010600040101010101" pitchFamily="2" charset="-122"/>
            </a:endParaRPr>
          </a:p>
          <a:p>
            <a:pPr lvl="1" eaLnBrk="1" hangingPunct="1"/>
            <a:endParaRPr lang="en-US" altLang="zh-CN" sz="2400" dirty="0">
              <a:latin typeface="华文中宋" panose="02010600040101010101" pitchFamily="2" charset="-122"/>
              <a:ea typeface="华文中宋" panose="02010600040101010101" pitchFamily="2" charset="-122"/>
            </a:endParaRP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欲新增</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实现</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 时</a:t>
            </a:r>
          </a:p>
        </p:txBody>
      </p:sp>
      <p:sp>
        <p:nvSpPr>
          <p:cNvPr id="129028" name="Rectangle 4">
            <a:extLst>
              <a:ext uri="{FF2B5EF4-FFF2-40B4-BE49-F238E27FC236}">
                <a16:creationId xmlns:a16="http://schemas.microsoft.com/office/drawing/2014/main" id="{2159A987-8C06-4796-BAE2-DFB9B47D24CC}"/>
              </a:ext>
            </a:extLst>
          </p:cNvPr>
          <p:cNvSpPr>
            <a:spLocks noChangeArrowheads="1"/>
          </p:cNvSpPr>
          <p:nvPr/>
        </p:nvSpPr>
        <p:spPr bwMode="auto">
          <a:xfrm>
            <a:off x="5095874" y="1714502"/>
            <a:ext cx="3880442" cy="1951631"/>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Something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SomethingGood</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SomethingBetter</a:t>
            </a:r>
            <a:endParaRPr kumimoji="0" lang="en-US" altLang="zh-CN" sz="1800" dirty="0">
              <a:latin typeface="Times New Roman" panose="02020603050405020304" pitchFamily="18" charset="0"/>
              <a:ea typeface="宋体" panose="02010600030101010101" pitchFamily="2" charset="-122"/>
            </a:endParaRPr>
          </a:p>
        </p:txBody>
      </p:sp>
      <p:sp>
        <p:nvSpPr>
          <p:cNvPr id="129029" name="Line 5">
            <a:extLst>
              <a:ext uri="{FF2B5EF4-FFF2-40B4-BE49-F238E27FC236}">
                <a16:creationId xmlns:a16="http://schemas.microsoft.com/office/drawing/2014/main" id="{FDC6EC50-53C1-471B-AEE1-C557B662C733}"/>
              </a:ext>
            </a:extLst>
          </p:cNvPr>
          <p:cNvSpPr>
            <a:spLocks noChangeShapeType="1"/>
          </p:cNvSpPr>
          <p:nvPr/>
        </p:nvSpPr>
        <p:spPr bwMode="auto">
          <a:xfrm>
            <a:off x="5375920" y="249302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0" name="Line 6">
            <a:extLst>
              <a:ext uri="{FF2B5EF4-FFF2-40B4-BE49-F238E27FC236}">
                <a16:creationId xmlns:a16="http://schemas.microsoft.com/office/drawing/2014/main" id="{F41913A7-1811-48D1-963F-0B3EFA734E41}"/>
              </a:ext>
            </a:extLst>
          </p:cNvPr>
          <p:cNvSpPr>
            <a:spLocks noChangeShapeType="1"/>
          </p:cNvSpPr>
          <p:nvPr/>
        </p:nvSpPr>
        <p:spPr bwMode="auto">
          <a:xfrm>
            <a:off x="5377186" y="2708920"/>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1" name="Line 7">
            <a:extLst>
              <a:ext uri="{FF2B5EF4-FFF2-40B4-BE49-F238E27FC236}">
                <a16:creationId xmlns:a16="http://schemas.microsoft.com/office/drawing/2014/main" id="{AFBD79C6-6DDC-483A-AF94-9550CC7B0BD4}"/>
              </a:ext>
            </a:extLst>
          </p:cNvPr>
          <p:cNvSpPr>
            <a:spLocks noChangeShapeType="1"/>
          </p:cNvSpPr>
          <p:nvPr/>
        </p:nvSpPr>
        <p:spPr bwMode="auto">
          <a:xfrm>
            <a:off x="5951984" y="278130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2" name="Line 8">
            <a:extLst>
              <a:ext uri="{FF2B5EF4-FFF2-40B4-BE49-F238E27FC236}">
                <a16:creationId xmlns:a16="http://schemas.microsoft.com/office/drawing/2014/main" id="{343A79A3-8B06-4E4C-BBBE-78573C599865}"/>
              </a:ext>
            </a:extLst>
          </p:cNvPr>
          <p:cNvSpPr>
            <a:spLocks noChangeShapeType="1"/>
          </p:cNvSpPr>
          <p:nvPr/>
        </p:nvSpPr>
        <p:spPr bwMode="auto">
          <a:xfrm>
            <a:off x="5953250" y="2997200"/>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3" name="Rectangle 9">
            <a:extLst>
              <a:ext uri="{FF2B5EF4-FFF2-40B4-BE49-F238E27FC236}">
                <a16:creationId xmlns:a16="http://schemas.microsoft.com/office/drawing/2014/main" id="{FA6BE747-8CDA-494B-B4C4-AFBE676469FA}"/>
              </a:ext>
            </a:extLst>
          </p:cNvPr>
          <p:cNvSpPr>
            <a:spLocks noChangeArrowheads="1"/>
          </p:cNvSpPr>
          <p:nvPr/>
        </p:nvSpPr>
        <p:spPr bwMode="auto">
          <a:xfrm>
            <a:off x="5095878" y="4357691"/>
            <a:ext cx="3880442" cy="195163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err="1">
                <a:latin typeface="Times New Roman" panose="02020603050405020304" pitchFamily="18" charset="0"/>
                <a:ea typeface="宋体" panose="02010600030101010101" pitchFamily="2" charset="-122"/>
              </a:rPr>
              <a:t>AbstractClass</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ConcreteClass</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AnotherConcreteClass</a:t>
            </a:r>
            <a:endParaRPr kumimoji="0" lang="en-US" altLang="zh-CN" sz="1800" dirty="0">
              <a:latin typeface="Times New Roman" panose="02020603050405020304" pitchFamily="18" charset="0"/>
              <a:ea typeface="宋体" panose="02010600030101010101" pitchFamily="2" charset="-122"/>
            </a:endParaRPr>
          </a:p>
        </p:txBody>
      </p:sp>
      <p:sp>
        <p:nvSpPr>
          <p:cNvPr id="129034" name="Line 10">
            <a:extLst>
              <a:ext uri="{FF2B5EF4-FFF2-40B4-BE49-F238E27FC236}">
                <a16:creationId xmlns:a16="http://schemas.microsoft.com/office/drawing/2014/main" id="{346F462A-0C17-4D81-AD06-79EC43F8CE9E}"/>
              </a:ext>
            </a:extLst>
          </p:cNvPr>
          <p:cNvSpPr>
            <a:spLocks noChangeShapeType="1"/>
          </p:cNvSpPr>
          <p:nvPr/>
        </p:nvSpPr>
        <p:spPr bwMode="auto">
          <a:xfrm>
            <a:off x="5519936" y="5157317"/>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5" name="Line 11">
            <a:extLst>
              <a:ext uri="{FF2B5EF4-FFF2-40B4-BE49-F238E27FC236}">
                <a16:creationId xmlns:a16="http://schemas.microsoft.com/office/drawing/2014/main" id="{2C84E80E-AF6F-49AD-81D8-92F91BAE0039}"/>
              </a:ext>
            </a:extLst>
          </p:cNvPr>
          <p:cNvSpPr>
            <a:spLocks noChangeShapeType="1"/>
          </p:cNvSpPr>
          <p:nvPr/>
        </p:nvSpPr>
        <p:spPr bwMode="auto">
          <a:xfrm>
            <a:off x="5519938" y="5373216"/>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6" name="Line 12">
            <a:extLst>
              <a:ext uri="{FF2B5EF4-FFF2-40B4-BE49-F238E27FC236}">
                <a16:creationId xmlns:a16="http://schemas.microsoft.com/office/drawing/2014/main" id="{8F1F68FE-5392-4342-B519-6AA95494DEC6}"/>
              </a:ext>
            </a:extLst>
          </p:cNvPr>
          <p:cNvSpPr>
            <a:spLocks noChangeShapeType="1"/>
          </p:cNvSpPr>
          <p:nvPr/>
        </p:nvSpPr>
        <p:spPr bwMode="auto">
          <a:xfrm>
            <a:off x="5951984" y="5460817"/>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7" name="Line 13">
            <a:extLst>
              <a:ext uri="{FF2B5EF4-FFF2-40B4-BE49-F238E27FC236}">
                <a16:creationId xmlns:a16="http://schemas.microsoft.com/office/drawing/2014/main" id="{223AEBAA-D7E2-4985-A897-6114D64C3990}"/>
              </a:ext>
            </a:extLst>
          </p:cNvPr>
          <p:cNvSpPr>
            <a:spLocks noChangeShapeType="1"/>
          </p:cNvSpPr>
          <p:nvPr/>
        </p:nvSpPr>
        <p:spPr bwMode="auto">
          <a:xfrm>
            <a:off x="5953250" y="5676716"/>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E6FC3-53DF-4385-930A-5C20B7B94D7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Bridge Pattern</a:t>
            </a:r>
            <a:r>
              <a:rPr lang="en-US" altLang="zh-CN" dirty="0">
                <a:solidFill>
                  <a:schemeClr val="tx1"/>
                </a:solidFill>
                <a:latin typeface="Bauhaus 93" pitchFamily="82" charset="0"/>
                <a:ea typeface="华文中宋" panose="02010600040101010101" pitchFamily="2" charset="-122"/>
              </a:rPr>
              <a:t>(</a:t>
            </a:r>
            <a:r>
              <a:rPr lang="zh-CN" altLang="en-US" dirty="0">
                <a:solidFill>
                  <a:schemeClr val="tx1"/>
                </a:solidFill>
                <a:latin typeface="Bauhaus 93" pitchFamily="82" charset="0"/>
                <a:ea typeface="华文中宋" panose="02010600040101010101" pitchFamily="2" charset="-122"/>
              </a:rPr>
              <a:t>另外一种场景</a:t>
            </a:r>
            <a:r>
              <a:rPr lang="en-US" altLang="zh-CN" dirty="0">
                <a:solidFill>
                  <a:schemeClr val="tx1"/>
                </a:solidFill>
                <a:latin typeface="Bauhaus 93" pitchFamily="82" charset="0"/>
                <a:ea typeface="华文中宋" panose="02010600040101010101" pitchFamily="2" charset="-122"/>
              </a:rPr>
              <a:t>)</a:t>
            </a:r>
            <a:endParaRPr lang="zh-CN" altLang="en-US" dirty="0">
              <a:solidFill>
                <a:schemeClr val="tx1"/>
              </a:solidFill>
            </a:endParaRPr>
          </a:p>
        </p:txBody>
      </p:sp>
      <p:sp>
        <p:nvSpPr>
          <p:cNvPr id="3" name="内容占位符 2">
            <a:extLst>
              <a:ext uri="{FF2B5EF4-FFF2-40B4-BE49-F238E27FC236}">
                <a16:creationId xmlns:a16="http://schemas.microsoft.com/office/drawing/2014/main" id="{C8C1846A-BC13-45C7-82EB-DEB135A6EE54}"/>
              </a:ext>
            </a:extLst>
          </p:cNvPr>
          <p:cNvSpPr>
            <a:spLocks noGrp="1"/>
          </p:cNvSpPr>
          <p:nvPr>
            <p:ph idx="1"/>
          </p:nvPr>
        </p:nvSpPr>
        <p:spPr/>
        <p:txBody>
          <a:bodyPr/>
          <a:lstStyle/>
          <a:p>
            <a:pPr eaLnBrk="1" hangingPunct="1"/>
            <a:r>
              <a:rPr lang="en-US" altLang="zh-CN" dirty="0">
                <a:solidFill>
                  <a:srgbClr val="C00000"/>
                </a:solidFill>
                <a:latin typeface="华文中宋" panose="02010600040101010101" pitchFamily="2" charset="-122"/>
                <a:ea typeface="华文中宋" panose="02010600040101010101" pitchFamily="2" charset="-122"/>
              </a:rPr>
              <a:t>EG</a:t>
            </a:r>
            <a:r>
              <a:rPr lang="zh-CN" altLang="en-US" dirty="0">
                <a:solidFill>
                  <a:srgbClr val="C00000"/>
                </a:solidFill>
                <a:latin typeface="华文中宋" panose="02010600040101010101" pitchFamily="2" charset="-122"/>
                <a:ea typeface="华文中宋" panose="02010600040101010101" pitchFamily="2" charset="-122"/>
              </a:rPr>
              <a:t>：</a:t>
            </a:r>
            <a:r>
              <a:rPr lang="zh-CN" altLang="en-US" b="0" dirty="0">
                <a:solidFill>
                  <a:srgbClr val="002060"/>
                </a:solidFill>
                <a:latin typeface="华文中宋" panose="02010600040101010101" pitchFamily="2" charset="-122"/>
                <a:ea typeface="华文中宋" panose="02010600040101010101" pitchFamily="2" charset="-122"/>
              </a:rPr>
              <a:t>设想如果要绘制矩形、圆形、椭圆、正方形，我们至少需要</a:t>
            </a:r>
            <a:r>
              <a:rPr lang="en-US" altLang="zh-CN" b="0" dirty="0">
                <a:solidFill>
                  <a:srgbClr val="002060"/>
                </a:solidFill>
                <a:latin typeface="华文中宋" panose="02010600040101010101" pitchFamily="2" charset="-122"/>
                <a:ea typeface="华文中宋" panose="02010600040101010101" pitchFamily="2" charset="-122"/>
              </a:rPr>
              <a:t>4</a:t>
            </a:r>
            <a:r>
              <a:rPr lang="zh-CN" altLang="en-US" b="0" dirty="0">
                <a:solidFill>
                  <a:srgbClr val="002060"/>
                </a:solidFill>
                <a:latin typeface="华文中宋" panose="02010600040101010101" pitchFamily="2" charset="-122"/>
                <a:ea typeface="华文中宋" panose="02010600040101010101" pitchFamily="2" charset="-122"/>
              </a:rPr>
              <a:t>个形状类；但是如果绘制的图形还需要具有不同的颜色，如白色、灰色、黑色，此时至少有如下两种设计方案</a:t>
            </a:r>
            <a:r>
              <a:rPr lang="zh-CN" altLang="en-US" b="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第一种设计方案是为每一种形状都提供一套各种颜色的版本。</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第二种设计方案是根据实际需要对形状和颜色进行组合。 </a:t>
            </a:r>
          </a:p>
          <a:p>
            <a:endParaRPr lang="zh-CN" altLang="en-US" dirty="0"/>
          </a:p>
        </p:txBody>
      </p:sp>
      <p:pic>
        <p:nvPicPr>
          <p:cNvPr id="4" name="Picture 4">
            <a:extLst>
              <a:ext uri="{FF2B5EF4-FFF2-40B4-BE49-F238E27FC236}">
                <a16:creationId xmlns:a16="http://schemas.microsoft.com/office/drawing/2014/main" id="{2387CBDF-FED1-43E6-8AEE-0AA6CD211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315" y="3496545"/>
            <a:ext cx="35052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201AC5F2-03C1-45D8-8E8C-BDEF3EB0E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6393" y="3429000"/>
            <a:ext cx="4724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7">
            <a:extLst>
              <a:ext uri="{FF2B5EF4-FFF2-40B4-BE49-F238E27FC236}">
                <a16:creationId xmlns:a16="http://schemas.microsoft.com/office/drawing/2014/main" id="{8EF9CB72-4F20-4DE3-ACBD-44167C88E383}"/>
              </a:ext>
            </a:extLst>
          </p:cNvPr>
          <p:cNvSpPr>
            <a:spLocks noChangeArrowheads="1"/>
          </p:cNvSpPr>
          <p:nvPr/>
        </p:nvSpPr>
        <p:spPr bwMode="auto">
          <a:xfrm>
            <a:off x="4985480" y="3429000"/>
            <a:ext cx="1676400" cy="762000"/>
          </a:xfrm>
          <a:prstGeom prst="irregularSeal1">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1800" b="1" dirty="0">
                <a:solidFill>
                  <a:schemeClr val="tx1"/>
                </a:solidFill>
                <a:latin typeface="Arial" panose="020B0604020202020204" pitchFamily="34" charset="0"/>
                <a:ea typeface="宋体" panose="02010600030101010101" pitchFamily="2" charset="-122"/>
              </a:rPr>
              <a:t>1</a:t>
            </a:r>
          </a:p>
        </p:txBody>
      </p:sp>
      <p:sp>
        <p:nvSpPr>
          <p:cNvPr id="7" name="AutoShape 8">
            <a:extLst>
              <a:ext uri="{FF2B5EF4-FFF2-40B4-BE49-F238E27FC236}">
                <a16:creationId xmlns:a16="http://schemas.microsoft.com/office/drawing/2014/main" id="{9B9489DA-9AAD-42AC-850A-A10942B2B453}"/>
              </a:ext>
            </a:extLst>
          </p:cNvPr>
          <p:cNvSpPr>
            <a:spLocks noChangeArrowheads="1"/>
          </p:cNvSpPr>
          <p:nvPr/>
        </p:nvSpPr>
        <p:spPr bwMode="auto">
          <a:xfrm>
            <a:off x="8688288" y="4702152"/>
            <a:ext cx="1676400" cy="762000"/>
          </a:xfrm>
          <a:prstGeom prst="irregularSeal1">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1800" b="1">
                <a:solidFill>
                  <a:schemeClr val="tx1"/>
                </a:solidFill>
                <a:latin typeface="Arial" panose="020B0604020202020204" pitchFamily="34" charset="0"/>
                <a:ea typeface="宋体" panose="02010600030101010101" pitchFamily="2" charset="-122"/>
              </a:rPr>
              <a:t>2</a:t>
            </a:r>
          </a:p>
        </p:txBody>
      </p:sp>
    </p:spTree>
    <p:extLst>
      <p:ext uri="{BB962C8B-B14F-4D97-AF65-F5344CB8AC3E}">
        <p14:creationId xmlns:p14="http://schemas.microsoft.com/office/powerpoint/2010/main" val="785458136"/>
      </p:ext>
    </p:extLst>
  </p:cSld>
  <p:clrMapOvr>
    <a:overrideClrMapping bg1="lt1" tx1="dk1" bg2="lt2" tx2="dk2" accent1="accent1" accent2="accent2" accent3="accent3" accent4="accent4" accent5="accent5" accent6="accent6" hlink="hlink" folHlink="folHlink"/>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65D3-4750-4AD3-96EA-2C7DF716D0E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Bridge Pattern</a:t>
            </a:r>
            <a:r>
              <a:rPr lang="en-US" altLang="zh-CN" dirty="0">
                <a:solidFill>
                  <a:schemeClr val="tx1"/>
                </a:solidFill>
                <a:latin typeface="Bauhaus 93" pitchFamily="82" charset="0"/>
                <a:ea typeface="华文中宋" panose="02010600040101010101" pitchFamily="2" charset="-122"/>
              </a:rPr>
              <a:t>(</a:t>
            </a:r>
            <a:r>
              <a:rPr lang="zh-CN" altLang="en-US" dirty="0">
                <a:solidFill>
                  <a:schemeClr val="tx1"/>
                </a:solidFill>
                <a:latin typeface="Bauhaus 93" pitchFamily="82" charset="0"/>
                <a:ea typeface="华文中宋" panose="02010600040101010101" pitchFamily="2" charset="-122"/>
              </a:rPr>
              <a:t>另外一种场景</a:t>
            </a:r>
            <a:r>
              <a:rPr lang="en-US" altLang="zh-CN" dirty="0">
                <a:solidFill>
                  <a:schemeClr val="tx1"/>
                </a:solidFill>
                <a:latin typeface="Bauhaus 93" pitchFamily="82" charset="0"/>
                <a:ea typeface="华文中宋" panose="02010600040101010101" pitchFamily="2" charset="-122"/>
              </a:rPr>
              <a:t>)</a:t>
            </a:r>
            <a:endParaRPr lang="zh-CN" altLang="en-US" dirty="0"/>
          </a:p>
        </p:txBody>
      </p:sp>
      <p:pic>
        <p:nvPicPr>
          <p:cNvPr id="4" name="Picture 4">
            <a:extLst>
              <a:ext uri="{FF2B5EF4-FFF2-40B4-BE49-F238E27FC236}">
                <a16:creationId xmlns:a16="http://schemas.microsoft.com/office/drawing/2014/main" id="{B8EB4C05-AF4B-4FC8-9EDA-088B970A28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5480" y="3068960"/>
            <a:ext cx="10009112"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659C3C2F-DC71-4D55-A50B-6B74AB28353E}"/>
              </a:ext>
            </a:extLst>
          </p:cNvPr>
          <p:cNvSpPr txBox="1">
            <a:spLocks noChangeArrowheads="1"/>
          </p:cNvSpPr>
          <p:nvPr/>
        </p:nvSpPr>
        <p:spPr bwMode="auto">
          <a:xfrm>
            <a:off x="351054" y="929255"/>
            <a:ext cx="1150666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solidFill>
                  <a:srgbClr val="324A7A"/>
                </a:solidFill>
                <a:latin typeface="华文中宋" panose="02010600040101010101" pitchFamily="2" charset="-122"/>
                <a:ea typeface="华文中宋" panose="02010600040101010101" pitchFamily="2" charset="-122"/>
              </a:rPr>
              <a:t>模式动机</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对于有</a:t>
            </a:r>
            <a:r>
              <a:rPr lang="zh-CN" altLang="en-US" b="0" kern="0" dirty="0">
                <a:solidFill>
                  <a:srgbClr val="A61D38"/>
                </a:solidFill>
                <a:latin typeface="华文中宋" panose="02010600040101010101" pitchFamily="2" charset="-122"/>
                <a:ea typeface="华文中宋" panose="02010600040101010101" pitchFamily="2" charset="-122"/>
              </a:rPr>
              <a:t>两个变化维度</a:t>
            </a:r>
            <a:r>
              <a:rPr lang="zh-CN" altLang="en-US" b="0" kern="0" dirty="0">
                <a:solidFill>
                  <a:schemeClr val="tx1"/>
                </a:solidFill>
                <a:latin typeface="华文中宋" panose="02010600040101010101" pitchFamily="2" charset="-122"/>
                <a:ea typeface="华文中宋" panose="02010600040101010101" pitchFamily="2" charset="-122"/>
              </a:rPr>
              <a:t>（即两个变化的原因）的系统，采用</a:t>
            </a:r>
            <a:r>
              <a:rPr lang="zh-CN" altLang="en-US" b="0" kern="0" dirty="0">
                <a:solidFill>
                  <a:srgbClr val="A61D38"/>
                </a:solidFill>
                <a:latin typeface="华文中宋" panose="02010600040101010101" pitchFamily="2" charset="-122"/>
                <a:ea typeface="华文中宋" panose="02010600040101010101" pitchFamily="2" charset="-122"/>
              </a:rPr>
              <a:t>方案</a:t>
            </a:r>
            <a:r>
              <a:rPr lang="zh-CN" altLang="en-US" b="0" kern="0" dirty="0">
                <a:solidFill>
                  <a:schemeClr val="tx1"/>
                </a:solidFill>
                <a:latin typeface="华文中宋" panose="02010600040101010101" pitchFamily="2" charset="-122"/>
                <a:ea typeface="华文中宋" panose="02010600040101010101" pitchFamily="2" charset="-122"/>
              </a:rPr>
              <a:t>二来进行设计系统中类的个数更少，且系统扩展更为方便。</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设计方案二即是桥接模式的应用。</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桥接模式</a:t>
            </a:r>
            <a:r>
              <a:rPr lang="zh-CN" altLang="en-US" b="0" kern="0" dirty="0">
                <a:solidFill>
                  <a:srgbClr val="A61D38"/>
                </a:solidFill>
                <a:latin typeface="华文中宋" panose="02010600040101010101" pitchFamily="2" charset="-122"/>
                <a:ea typeface="华文中宋" panose="02010600040101010101" pitchFamily="2" charset="-122"/>
              </a:rPr>
              <a:t>将继承关系转换为关联关系</a:t>
            </a:r>
            <a:r>
              <a:rPr lang="zh-CN" altLang="en-US" b="0" kern="0" dirty="0">
                <a:solidFill>
                  <a:schemeClr val="tx1"/>
                </a:solidFill>
                <a:latin typeface="华文中宋" panose="02010600040101010101" pitchFamily="2" charset="-122"/>
                <a:ea typeface="华文中宋" panose="02010600040101010101" pitchFamily="2" charset="-122"/>
              </a:rPr>
              <a:t>，且彼此都可独立的变化，从而</a:t>
            </a:r>
            <a:r>
              <a:rPr lang="zh-CN" altLang="en-US" b="0" kern="0" dirty="0">
                <a:solidFill>
                  <a:srgbClr val="A61D38"/>
                </a:solidFill>
                <a:latin typeface="华文中宋" panose="02010600040101010101" pitchFamily="2" charset="-122"/>
                <a:ea typeface="华文中宋" panose="02010600040101010101" pitchFamily="2" charset="-122"/>
              </a:rPr>
              <a:t>降低了类与类之间的耦合，减少了代码编写量。</a:t>
            </a:r>
          </a:p>
          <a:p>
            <a:pPr lvl="1" eaLnBrk="1" hangingPunct="1"/>
            <a:endParaRPr lang="en-US" altLang="zh-CN" kern="0" dirty="0"/>
          </a:p>
        </p:txBody>
      </p:sp>
    </p:spTree>
    <p:extLst>
      <p:ext uri="{BB962C8B-B14F-4D97-AF65-F5344CB8AC3E}">
        <p14:creationId xmlns:p14="http://schemas.microsoft.com/office/powerpoint/2010/main" val="402561668"/>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93208454-E46D-46A1-88FE-7180A696BDFA}"/>
              </a:ext>
            </a:extLst>
          </p:cNvPr>
          <p:cNvSpPr>
            <a:spLocks noGrp="1" noChangeArrowheads="1"/>
          </p:cNvSpPr>
          <p:nvPr>
            <p:ph type="title"/>
          </p:nvPr>
        </p:nvSpPr>
        <p:spPr/>
        <p:txBody>
          <a:bodyPr/>
          <a:lstStyle/>
          <a:p>
            <a:pPr eaLnBrk="1" hangingPunct="1"/>
            <a:r>
              <a:rPr lang="en-US" altLang="zh-CN">
                <a:latin typeface="Bauhaus 93" pitchFamily="82" charset="0"/>
              </a:rPr>
              <a:t>Bridge Pattern</a:t>
            </a:r>
            <a:endParaRPr lang="zh-CN" altLang="en-US">
              <a:latin typeface="Bauhaus 93" pitchFamily="82" charset="0"/>
            </a:endParaRPr>
          </a:p>
        </p:txBody>
      </p:sp>
      <p:sp>
        <p:nvSpPr>
          <p:cNvPr id="130051" name="Rectangle 3">
            <a:extLst>
              <a:ext uri="{FF2B5EF4-FFF2-40B4-BE49-F238E27FC236}">
                <a16:creationId xmlns:a16="http://schemas.microsoft.com/office/drawing/2014/main" id="{6DC399A1-4042-4840-889D-9C7D0FC52B95}"/>
              </a:ext>
            </a:extLst>
          </p:cNvPr>
          <p:cNvSpPr>
            <a:spLocks noGrp="1" noChangeArrowheads="1"/>
          </p:cNvSpPr>
          <p:nvPr>
            <p:ph type="body" idx="1"/>
          </p:nvPr>
        </p:nvSpPr>
        <p:spPr>
          <a:xfrm>
            <a:off x="624417" y="1125538"/>
            <a:ext cx="10972800" cy="5327799"/>
          </a:xfrm>
        </p:spPr>
        <p:txBody>
          <a:bodyPr/>
          <a:lstStyle/>
          <a:p>
            <a:pPr eaLnBrk="1" hangingPunct="1">
              <a:lnSpc>
                <a:spcPct val="90000"/>
              </a:lnSpc>
            </a:pPr>
            <a:r>
              <a:rPr lang="zh-CN" altLang="en-US" sz="2800"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50000"/>
              </a:lnSpc>
            </a:pPr>
            <a:r>
              <a:rPr lang="zh-CN" altLang="en-US" sz="2400" b="0" dirty="0">
                <a:solidFill>
                  <a:schemeClr val="tx1"/>
                </a:solidFill>
                <a:ea typeface="华文中宋" panose="02010600040101010101" pitchFamily="2" charset="-122"/>
              </a:rPr>
              <a:t>将</a:t>
            </a:r>
            <a:r>
              <a:rPr lang="zh-CN" altLang="en-US" sz="2400" b="0" dirty="0">
                <a:solidFill>
                  <a:srgbClr val="A61D38"/>
                </a:solidFill>
                <a:ea typeface="华文中宋" panose="02010600040101010101" pitchFamily="2" charset="-122"/>
              </a:rPr>
              <a:t>抽象</a:t>
            </a:r>
            <a:r>
              <a:rPr lang="zh-CN" altLang="en-US" sz="2400" b="0" dirty="0">
                <a:solidFill>
                  <a:schemeClr val="tx1"/>
                </a:solidFill>
                <a:ea typeface="华文中宋" panose="02010600040101010101" pitchFamily="2" charset="-122"/>
              </a:rPr>
              <a:t>部分与它的</a:t>
            </a:r>
            <a:r>
              <a:rPr lang="zh-CN" altLang="en-US" sz="2400" b="0" dirty="0">
                <a:solidFill>
                  <a:srgbClr val="A61D38"/>
                </a:solidFill>
                <a:ea typeface="华文中宋" panose="02010600040101010101" pitchFamily="2" charset="-122"/>
              </a:rPr>
              <a:t>实现</a:t>
            </a:r>
            <a:r>
              <a:rPr lang="zh-CN" altLang="en-US" sz="2400" b="0" dirty="0">
                <a:solidFill>
                  <a:schemeClr val="tx1"/>
                </a:solidFill>
                <a:ea typeface="华文中宋" panose="02010600040101010101" pitchFamily="2" charset="-122"/>
              </a:rPr>
              <a:t>部分</a:t>
            </a:r>
            <a:r>
              <a:rPr lang="zh-CN" altLang="en-US" sz="2400" b="0" dirty="0">
                <a:solidFill>
                  <a:schemeClr val="tx1"/>
                </a:solidFill>
                <a:highlight>
                  <a:srgbClr val="FFFF00"/>
                </a:highlight>
                <a:ea typeface="华文中宋" panose="02010600040101010101" pitchFamily="2" charset="-122"/>
              </a:rPr>
              <a:t>分离</a:t>
            </a:r>
            <a:r>
              <a:rPr lang="zh-CN" altLang="en-US" sz="2400" b="0" dirty="0">
                <a:solidFill>
                  <a:schemeClr val="tx1"/>
                </a:solidFill>
                <a:ea typeface="华文中宋" panose="02010600040101010101" pitchFamily="2" charset="-122"/>
              </a:rPr>
              <a:t>，使他们都可以</a:t>
            </a:r>
            <a:r>
              <a:rPr lang="zh-CN" altLang="en-US" sz="2400" b="0" dirty="0">
                <a:solidFill>
                  <a:schemeClr val="tx1"/>
                </a:solidFill>
                <a:highlight>
                  <a:srgbClr val="FFFF00"/>
                </a:highlight>
                <a:ea typeface="华文中宋" panose="02010600040101010101" pitchFamily="2" charset="-122"/>
              </a:rPr>
              <a:t>独立的变化</a:t>
            </a:r>
            <a:r>
              <a:rPr lang="zh-CN" altLang="en-US" sz="2400" b="0" dirty="0">
                <a:solidFill>
                  <a:schemeClr val="tx1"/>
                </a:solidFill>
                <a:ea typeface="华文中宋" panose="02010600040101010101" pitchFamily="2" charset="-122"/>
              </a:rPr>
              <a:t>。</a:t>
            </a:r>
            <a:endParaRPr lang="en-US" altLang="zh-CN" sz="2400" b="0" dirty="0">
              <a:solidFill>
                <a:schemeClr val="tx1"/>
              </a:solidFill>
              <a:ea typeface="华文中宋" panose="02010600040101010101" pitchFamily="2" charset="-122"/>
            </a:endParaRPr>
          </a:p>
          <a:p>
            <a:pPr lvl="1" algn="l" eaLnBrk="1" hangingPunct="1">
              <a:lnSpc>
                <a:spcPct val="150000"/>
              </a:lnSpc>
            </a:pPr>
            <a:r>
              <a:rPr lang="en-US" altLang="zh-CN" sz="2400" dirty="0">
                <a:solidFill>
                  <a:schemeClr val="tx1"/>
                </a:solidFill>
                <a:ea typeface="华文中宋" panose="02010600040101010101" pitchFamily="2" charset="-122"/>
              </a:rPr>
              <a:t>Use  the bridge pattern to vary not only you implementations ,but also your abstractions. ……By placing the two in separate class hierarchies. </a:t>
            </a:r>
            <a:endParaRPr lang="zh-CN" altLang="en-US" sz="2400" dirty="0">
              <a:solidFill>
                <a:schemeClr val="tx1"/>
              </a:solidFill>
              <a:ea typeface="华文中宋" panose="02010600040101010101" pitchFamily="2" charset="-122"/>
            </a:endParaRPr>
          </a:p>
          <a:p>
            <a:pPr eaLnBrk="1" hangingPunct="1">
              <a:lnSpc>
                <a:spcPct val="90000"/>
              </a:lnSpc>
            </a:pPr>
            <a:r>
              <a:rPr lang="zh-CN" altLang="en-US" sz="2800" dirty="0">
                <a:solidFill>
                  <a:srgbClr val="324A7A"/>
                </a:solidFill>
                <a:ea typeface="华文中宋" panose="02010600040101010101" pitchFamily="2" charset="-122"/>
              </a:rPr>
              <a:t>别名</a:t>
            </a:r>
          </a:p>
          <a:p>
            <a:pPr lvl="1" eaLnBrk="1" hangingPunct="1">
              <a:lnSpc>
                <a:spcPct val="90000"/>
              </a:lnSpc>
            </a:pPr>
            <a:r>
              <a:rPr lang="zh-CN" altLang="en-US" sz="2400" b="0" dirty="0">
                <a:solidFill>
                  <a:schemeClr val="tx1"/>
                </a:solidFill>
                <a:ea typeface="华文中宋" panose="02010600040101010101" pitchFamily="2" charset="-122"/>
              </a:rPr>
              <a:t>又称为柄体</a:t>
            </a:r>
            <a:r>
              <a:rPr lang="en-US" altLang="zh-CN" sz="2400" b="0" dirty="0">
                <a:solidFill>
                  <a:schemeClr val="tx1"/>
                </a:solidFill>
                <a:ea typeface="华文中宋" panose="02010600040101010101" pitchFamily="2" charset="-122"/>
              </a:rPr>
              <a:t>(Handle and Body)</a:t>
            </a:r>
            <a:r>
              <a:rPr lang="zh-CN" altLang="en-US" sz="2400" b="0" dirty="0">
                <a:solidFill>
                  <a:schemeClr val="tx1"/>
                </a:solidFill>
                <a:ea typeface="华文中宋" panose="02010600040101010101" pitchFamily="2" charset="-122"/>
              </a:rPr>
              <a:t>模式或接口</a:t>
            </a:r>
            <a:r>
              <a:rPr lang="en-US" altLang="zh-CN" sz="2400" b="0" dirty="0">
                <a:solidFill>
                  <a:schemeClr val="tx1"/>
                </a:solidFill>
                <a:ea typeface="华文中宋" panose="02010600040101010101" pitchFamily="2" charset="-122"/>
              </a:rPr>
              <a:t>(Interface)</a:t>
            </a:r>
            <a:r>
              <a:rPr lang="zh-CN" altLang="en-US" sz="2400" b="0" dirty="0">
                <a:solidFill>
                  <a:schemeClr val="tx1"/>
                </a:solidFill>
                <a:ea typeface="华文中宋" panose="02010600040101010101" pitchFamily="2" charset="-122"/>
              </a:rPr>
              <a:t>模式</a:t>
            </a:r>
            <a:endParaRPr lang="en-US" altLang="zh-CN" sz="2400" b="0" dirty="0">
              <a:solidFill>
                <a:schemeClr val="tx1"/>
              </a:solidFill>
              <a:ea typeface="华文中宋" panose="02010600040101010101" pitchFamily="2" charset="-122"/>
            </a:endParaRPr>
          </a:p>
          <a:p>
            <a:pPr eaLnBrk="1" hangingPunct="1">
              <a:lnSpc>
                <a:spcPct val="90000"/>
              </a:lnSpc>
            </a:pPr>
            <a:r>
              <a:rPr lang="zh-CN" altLang="en-US" sz="2800" dirty="0">
                <a:solidFill>
                  <a:srgbClr val="324A7A"/>
                </a:solidFill>
                <a:ea typeface="华文中宋" panose="02010600040101010101" pitchFamily="2" charset="-122"/>
              </a:rPr>
              <a:t>动机</a:t>
            </a:r>
          </a:p>
          <a:p>
            <a:pPr lvl="1" eaLnBrk="1" hangingPunct="1">
              <a:lnSpc>
                <a:spcPct val="150000"/>
              </a:lnSpc>
            </a:pPr>
            <a:r>
              <a:rPr lang="zh-CN" altLang="en-US" sz="2400" b="0" dirty="0">
                <a:solidFill>
                  <a:schemeClr val="tx1"/>
                </a:solidFill>
                <a:ea typeface="华文中宋" panose="02010600040101010101" pitchFamily="2" charset="-122"/>
              </a:rPr>
              <a:t>继承机制将抽象部分与它的实现部分固定在一起，使得难以</a:t>
            </a:r>
            <a:r>
              <a:rPr lang="zh-CN" altLang="en-US" sz="2400" b="0" dirty="0">
                <a:solidFill>
                  <a:schemeClr val="tx1"/>
                </a:solidFill>
                <a:highlight>
                  <a:srgbClr val="FFFF00"/>
                </a:highlight>
                <a:ea typeface="华文中宋" panose="02010600040101010101" pitchFamily="2" charset="-122"/>
              </a:rPr>
              <a:t>对抽象部分和实现部分独立地进行修改、扩充和重用</a:t>
            </a:r>
            <a:r>
              <a:rPr lang="zh-CN" altLang="en-US" sz="2400" b="0" dirty="0">
                <a:solidFill>
                  <a:schemeClr val="tx1"/>
                </a:solidFill>
                <a:ea typeface="华文中宋" panose="02010600040101010101" pitchFamily="2" charset="-122"/>
              </a:rPr>
              <a:t>。采用</a:t>
            </a:r>
            <a:r>
              <a:rPr lang="en-US" altLang="zh-CN" sz="2400" dirty="0">
                <a:solidFill>
                  <a:schemeClr val="tx1"/>
                </a:solidFill>
                <a:ea typeface="华文中宋" panose="02010600040101010101" pitchFamily="2" charset="-122"/>
              </a:rPr>
              <a:t>Bridge Pattern</a:t>
            </a:r>
            <a:r>
              <a:rPr lang="zh-CN" altLang="en-US" sz="2400" b="0" dirty="0">
                <a:solidFill>
                  <a:schemeClr val="tx1"/>
                </a:solidFill>
                <a:ea typeface="华文中宋" panose="02010600040101010101" pitchFamily="2" charset="-122"/>
              </a:rPr>
              <a:t>则可以很好的解决此问题。</a:t>
            </a: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8CDC577-90E2-4B6F-8D91-C0580A2602C7}"/>
              </a:ext>
            </a:extLst>
          </p:cNvPr>
          <p:cNvSpPr>
            <a:spLocks noGrp="1" noChangeArrowheads="1"/>
          </p:cNvSpPr>
          <p:nvPr>
            <p:ph type="title"/>
          </p:nvPr>
        </p:nvSpPr>
        <p:spPr>
          <a:xfrm>
            <a:off x="263352" y="327023"/>
            <a:ext cx="10365317" cy="838200"/>
          </a:xfrm>
        </p:spPr>
        <p:txBody>
          <a:bodyPr/>
          <a:lstStyle/>
          <a:p>
            <a:pPr eaLnBrk="1" hangingPunct="1"/>
            <a:r>
              <a:rPr lang="en-US" altLang="zh-CN" dirty="0">
                <a:latin typeface="Bauhaus 93" pitchFamily="82" charset="0"/>
              </a:rPr>
              <a:t>Bridge Pattern</a:t>
            </a:r>
            <a:endParaRPr lang="zh-CN" altLang="en-US" dirty="0">
              <a:latin typeface="Bauhaus 93" pitchFamily="82" charset="0"/>
            </a:endParaRPr>
          </a:p>
        </p:txBody>
      </p:sp>
      <p:sp>
        <p:nvSpPr>
          <p:cNvPr id="131075" name="Rectangle 3">
            <a:extLst>
              <a:ext uri="{FF2B5EF4-FFF2-40B4-BE49-F238E27FC236}">
                <a16:creationId xmlns:a16="http://schemas.microsoft.com/office/drawing/2014/main" id="{902B1CAD-7998-4CE2-833D-CD0F117116E2}"/>
              </a:ext>
            </a:extLst>
          </p:cNvPr>
          <p:cNvSpPr>
            <a:spLocks noGrp="1" noChangeArrowheads="1"/>
          </p:cNvSpPr>
          <p:nvPr>
            <p:ph type="body" sz="half" idx="1"/>
          </p:nvPr>
        </p:nvSpPr>
        <p:spPr>
          <a:xfrm>
            <a:off x="749300" y="836712"/>
            <a:ext cx="5080000" cy="5183088"/>
          </a:xfrm>
        </p:spPr>
        <p:txBody>
          <a:bodyPr/>
          <a:lstStyle/>
          <a:p>
            <a:pPr eaLnBrk="1" hangingPunct="1">
              <a:lnSpc>
                <a:spcPct val="150000"/>
              </a:lnSpc>
            </a:pPr>
            <a:r>
              <a:rPr lang="en-US" altLang="zh-CN" dirty="0">
                <a:latin typeface="Arial Black" panose="020B0A04020102020204" pitchFamily="34" charset="0"/>
                <a:ea typeface="华文中宋" panose="02010600040101010101" pitchFamily="2" charset="-122"/>
              </a:rPr>
              <a:t>For Example:</a:t>
            </a:r>
          </a:p>
          <a:p>
            <a:pPr lvl="1" eaLnBrk="1" hangingPunct="1">
              <a:lnSpc>
                <a:spcPct val="150000"/>
              </a:lnSpc>
            </a:pPr>
            <a:r>
              <a:rPr lang="en-US" altLang="zh-CN" dirty="0">
                <a:latin typeface="Arial Black" panose="020B0A04020102020204" pitchFamily="34" charset="0"/>
                <a:ea typeface="华文中宋" panose="02010600040101010101" pitchFamily="2" charset="-122"/>
              </a:rPr>
              <a:t>Source</a:t>
            </a:r>
          </a:p>
          <a:p>
            <a:pPr lvl="2" eaLnBrk="1" hangingPunct="1">
              <a:lnSpc>
                <a:spcPct val="150000"/>
              </a:lnSpc>
            </a:pPr>
            <a:r>
              <a:rPr lang="en-US" altLang="zh-CN" sz="1600" dirty="0">
                <a:solidFill>
                  <a:srgbClr val="009900"/>
                </a:solidFill>
                <a:latin typeface="Arial Black" panose="020B0A04020102020204" pitchFamily="34" charset="0"/>
                <a:ea typeface="华文中宋" panose="02010600040101010101" pitchFamily="2" charset="-122"/>
                <a:hlinkClick r:id="rId2" action="ppaction://hlinkfile"/>
              </a:rPr>
              <a:t>Display.java</a:t>
            </a:r>
            <a:endParaRPr lang="en-US" altLang="zh-CN" sz="1600" dirty="0">
              <a:solidFill>
                <a:srgbClr val="009900"/>
              </a:solidFill>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3" action="ppaction://hlinkfile"/>
              </a:rPr>
              <a:t>CountDisplay.java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4" action="ppaction://hlinkfile"/>
              </a:rPr>
              <a:t>DisplayImpl.java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5" action="ppaction://hlinkfile"/>
              </a:rPr>
              <a:t>StringDisplayImpl.java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6" action="ppaction://hlinkfile"/>
              </a:rPr>
              <a:t>Main.java</a:t>
            </a:r>
            <a:endParaRPr lang="en-US" altLang="zh-CN" sz="1600" dirty="0">
              <a:latin typeface="Arial Black" panose="020B0A04020102020204" pitchFamily="34" charset="0"/>
              <a:ea typeface="华文中宋" panose="02010600040101010101" pitchFamily="2" charset="-122"/>
            </a:endParaRPr>
          </a:p>
        </p:txBody>
      </p:sp>
      <p:graphicFrame>
        <p:nvGraphicFramePr>
          <p:cNvPr id="356387" name="Group 35">
            <a:extLst>
              <a:ext uri="{FF2B5EF4-FFF2-40B4-BE49-F238E27FC236}">
                <a16:creationId xmlns:a16="http://schemas.microsoft.com/office/drawing/2014/main" id="{20E71F7E-C94E-423C-B9AF-645BB7F9F3AC}"/>
              </a:ext>
            </a:extLst>
          </p:cNvPr>
          <p:cNvGraphicFramePr>
            <a:graphicFrameLocks noGrp="1"/>
          </p:cNvGraphicFramePr>
          <p:nvPr>
            <p:ph sz="quarter" idx="2"/>
            <p:extLst>
              <p:ext uri="{D42A27DB-BD31-4B8C-83A1-F6EECF244321}">
                <p14:modId xmlns:p14="http://schemas.microsoft.com/office/powerpoint/2010/main" val="567835900"/>
              </p:ext>
            </p:extLst>
          </p:nvPr>
        </p:nvGraphicFramePr>
        <p:xfrm>
          <a:off x="2063753" y="4076702"/>
          <a:ext cx="9072810" cy="2093356"/>
        </p:xfrm>
        <a:graphic>
          <a:graphicData uri="http://schemas.openxmlformats.org/drawingml/2006/table">
            <a:tbl>
              <a:tblPr/>
              <a:tblGrid>
                <a:gridCol w="1734559">
                  <a:extLst>
                    <a:ext uri="{9D8B030D-6E8A-4147-A177-3AD203B41FA5}">
                      <a16:colId xmlns:a16="http://schemas.microsoft.com/office/drawing/2014/main" val="20000"/>
                    </a:ext>
                  </a:extLst>
                </a:gridCol>
                <a:gridCol w="2281135">
                  <a:extLst>
                    <a:ext uri="{9D8B030D-6E8A-4147-A177-3AD203B41FA5}">
                      <a16:colId xmlns:a16="http://schemas.microsoft.com/office/drawing/2014/main" val="20001"/>
                    </a:ext>
                  </a:extLst>
                </a:gridCol>
                <a:gridCol w="5057116">
                  <a:extLst>
                    <a:ext uri="{9D8B030D-6E8A-4147-A177-3AD203B41FA5}">
                      <a16:colId xmlns:a16="http://schemas.microsoft.com/office/drawing/2014/main" val="20002"/>
                    </a:ext>
                  </a:extLst>
                </a:gridCol>
              </a:tblGrid>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Bridge </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的哪端</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名称</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说明</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功能的类层次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rgbClr val="A61D38"/>
                          </a:solidFill>
                          <a:effectLst/>
                          <a:latin typeface="Arial Black" pitchFamily="34" charset="0"/>
                          <a:ea typeface="华文中宋" pitchFamily="2" charset="-122"/>
                        </a:rPr>
                        <a:t>Display</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“打印内容”的类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3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功能类层次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rgbClr val="A61D38"/>
                          </a:solidFill>
                          <a:effectLst/>
                          <a:latin typeface="Arial Black" pitchFamily="34" charset="0"/>
                          <a:ea typeface="华文中宋" pitchFamily="2" charset="-122"/>
                        </a:rPr>
                        <a:t>CountDisplay</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A61D38"/>
                          </a:solidFill>
                          <a:effectLst/>
                          <a:latin typeface="Arial Black" pitchFamily="34" charset="0"/>
                          <a:ea typeface="华文中宋" pitchFamily="2" charset="-122"/>
                        </a:rPr>
                        <a:t>新增“打印指定次数”的功能类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实现类层次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324A7A"/>
                          </a:solidFill>
                          <a:effectLst/>
                          <a:latin typeface="Arial Black" pitchFamily="34" charset="0"/>
                          <a:ea typeface="华文中宋" pitchFamily="2" charset="-122"/>
                        </a:rPr>
                        <a:t> </a:t>
                      </a:r>
                      <a:r>
                        <a:rPr kumimoji="1" lang="en-US" altLang="zh-CN" sz="1300" b="0" i="0" u="none" strike="noStrike" cap="none" normalizeH="0" baseline="0">
                          <a:ln>
                            <a:noFill/>
                          </a:ln>
                          <a:solidFill>
                            <a:srgbClr val="324A7A"/>
                          </a:solidFill>
                          <a:effectLst/>
                          <a:latin typeface="Arial Black" pitchFamily="34" charset="0"/>
                          <a:ea typeface="华文中宋" pitchFamily="2" charset="-122"/>
                        </a:rPr>
                        <a:t>DisplayImp1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324A7A"/>
                          </a:solidFill>
                          <a:effectLst/>
                          <a:latin typeface="Arial Black" pitchFamily="34" charset="0"/>
                          <a:ea typeface="华文中宋" pitchFamily="2" charset="-122"/>
                        </a:rPr>
                        <a:t>“打印内容”的类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3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实现类层次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err="1">
                          <a:ln>
                            <a:noFill/>
                          </a:ln>
                          <a:solidFill>
                            <a:srgbClr val="324A7A"/>
                          </a:solidFill>
                          <a:effectLst/>
                          <a:latin typeface="Arial Black" pitchFamily="34" charset="0"/>
                          <a:ea typeface="华文中宋" pitchFamily="2" charset="-122"/>
                        </a:rPr>
                        <a:t>StringDisplayImpl</a:t>
                      </a:r>
                      <a:endParaRPr kumimoji="1" lang="en-US" altLang="zh-CN" sz="1300" b="0" i="0" u="none" strike="noStrike" cap="none" normalizeH="0" baseline="0" dirty="0">
                        <a:ln>
                          <a:noFill/>
                        </a:ln>
                        <a:solidFill>
                          <a:srgbClr val="324A7A"/>
                        </a:solidFill>
                        <a:effectLst/>
                        <a:latin typeface="Arial Black" pitchFamily="34" charset="0"/>
                        <a:ea typeface="华文中宋"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“以字符串进行打印”的类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a:ln>
                          <a:noFill/>
                        </a:ln>
                        <a:solidFill>
                          <a:schemeClr val="tx1"/>
                        </a:solidFill>
                        <a:effectLst/>
                        <a:latin typeface="Arial Black" pitchFamily="34" charset="0"/>
                        <a:ea typeface="华文中宋" pitchFamily="2" charset="-122"/>
                      </a:endParaRP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Main</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8" name="Picture 4">
            <a:extLst>
              <a:ext uri="{FF2B5EF4-FFF2-40B4-BE49-F238E27FC236}">
                <a16:creationId xmlns:a16="http://schemas.microsoft.com/office/drawing/2014/main" id="{4ACAC461-4C5E-4693-AA44-5ADB98E47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1904" y="1062371"/>
            <a:ext cx="4606925" cy="296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48482C-A866-4FE4-AF75-27FA28EF0893}"/>
              </a:ext>
            </a:extLst>
          </p:cNvPr>
          <p:cNvPicPr>
            <a:picLocks noChangeAspect="1"/>
          </p:cNvPicPr>
          <p:nvPr/>
        </p:nvPicPr>
        <p:blipFill>
          <a:blip r:embed="rId3"/>
          <a:stretch>
            <a:fillRect/>
          </a:stretch>
        </p:blipFill>
        <p:spPr>
          <a:xfrm>
            <a:off x="335361" y="188640"/>
            <a:ext cx="3990476" cy="2885715"/>
          </a:xfrm>
          <a:prstGeom prst="rect">
            <a:avLst/>
          </a:prstGeom>
        </p:spPr>
      </p:pic>
      <p:pic>
        <p:nvPicPr>
          <p:cNvPr id="7" name="图片 6">
            <a:extLst>
              <a:ext uri="{FF2B5EF4-FFF2-40B4-BE49-F238E27FC236}">
                <a16:creationId xmlns:a16="http://schemas.microsoft.com/office/drawing/2014/main" id="{2A36FA71-D539-4087-BF2E-15261A2FC8F9}"/>
              </a:ext>
            </a:extLst>
          </p:cNvPr>
          <p:cNvPicPr>
            <a:picLocks noChangeAspect="1"/>
          </p:cNvPicPr>
          <p:nvPr/>
        </p:nvPicPr>
        <p:blipFill>
          <a:blip r:embed="rId4"/>
          <a:stretch>
            <a:fillRect/>
          </a:stretch>
        </p:blipFill>
        <p:spPr>
          <a:xfrm>
            <a:off x="4653143" y="188640"/>
            <a:ext cx="2885715" cy="723811"/>
          </a:xfrm>
          <a:prstGeom prst="rect">
            <a:avLst/>
          </a:prstGeom>
        </p:spPr>
      </p:pic>
      <p:pic>
        <p:nvPicPr>
          <p:cNvPr id="8" name="图片 7">
            <a:extLst>
              <a:ext uri="{FF2B5EF4-FFF2-40B4-BE49-F238E27FC236}">
                <a16:creationId xmlns:a16="http://schemas.microsoft.com/office/drawing/2014/main" id="{8B51FA08-FDCA-4D58-984B-592936E5A026}"/>
              </a:ext>
            </a:extLst>
          </p:cNvPr>
          <p:cNvPicPr>
            <a:picLocks noChangeAspect="1"/>
          </p:cNvPicPr>
          <p:nvPr/>
        </p:nvPicPr>
        <p:blipFill>
          <a:blip r:embed="rId5"/>
          <a:stretch>
            <a:fillRect/>
          </a:stretch>
        </p:blipFill>
        <p:spPr>
          <a:xfrm>
            <a:off x="335362" y="3573016"/>
            <a:ext cx="4657143" cy="1752381"/>
          </a:xfrm>
          <a:prstGeom prst="rect">
            <a:avLst/>
          </a:prstGeom>
        </p:spPr>
      </p:pic>
      <p:pic>
        <p:nvPicPr>
          <p:cNvPr id="9" name="图片 8">
            <a:extLst>
              <a:ext uri="{FF2B5EF4-FFF2-40B4-BE49-F238E27FC236}">
                <a16:creationId xmlns:a16="http://schemas.microsoft.com/office/drawing/2014/main" id="{C71317BB-761F-4798-9383-9BA175330DCF}"/>
              </a:ext>
            </a:extLst>
          </p:cNvPr>
          <p:cNvPicPr>
            <a:picLocks noChangeAspect="1"/>
          </p:cNvPicPr>
          <p:nvPr/>
        </p:nvPicPr>
        <p:blipFill>
          <a:blip r:embed="rId6"/>
          <a:stretch>
            <a:fillRect/>
          </a:stretch>
        </p:blipFill>
        <p:spPr>
          <a:xfrm>
            <a:off x="4653144" y="1196753"/>
            <a:ext cx="4752381" cy="3466667"/>
          </a:xfrm>
          <a:prstGeom prst="rect">
            <a:avLst/>
          </a:prstGeom>
        </p:spPr>
      </p:pic>
      <p:pic>
        <p:nvPicPr>
          <p:cNvPr id="10" name="图片 9">
            <a:extLst>
              <a:ext uri="{FF2B5EF4-FFF2-40B4-BE49-F238E27FC236}">
                <a16:creationId xmlns:a16="http://schemas.microsoft.com/office/drawing/2014/main" id="{E27D9EC6-6629-4382-9190-78979389733E}"/>
              </a:ext>
            </a:extLst>
          </p:cNvPr>
          <p:cNvPicPr>
            <a:picLocks noChangeAspect="1"/>
          </p:cNvPicPr>
          <p:nvPr/>
        </p:nvPicPr>
        <p:blipFill>
          <a:blip r:embed="rId7"/>
          <a:stretch>
            <a:fillRect/>
          </a:stretch>
        </p:blipFill>
        <p:spPr>
          <a:xfrm>
            <a:off x="4653145" y="4947722"/>
            <a:ext cx="5961905" cy="1561905"/>
          </a:xfrm>
          <a:prstGeom prst="rect">
            <a:avLst/>
          </a:prstGeom>
        </p:spPr>
      </p:pic>
      <p:pic>
        <p:nvPicPr>
          <p:cNvPr id="11" name="图片 10">
            <a:extLst>
              <a:ext uri="{FF2B5EF4-FFF2-40B4-BE49-F238E27FC236}">
                <a16:creationId xmlns:a16="http://schemas.microsoft.com/office/drawing/2014/main" id="{9B9E2E34-EF53-4267-91C7-00B1F6F4A159}"/>
              </a:ext>
            </a:extLst>
          </p:cNvPr>
          <p:cNvPicPr>
            <a:picLocks noChangeAspect="1"/>
          </p:cNvPicPr>
          <p:nvPr/>
        </p:nvPicPr>
        <p:blipFill>
          <a:blip r:embed="rId8"/>
          <a:stretch>
            <a:fillRect/>
          </a:stretch>
        </p:blipFill>
        <p:spPr>
          <a:xfrm>
            <a:off x="10615048" y="4247828"/>
            <a:ext cx="1513853" cy="2590608"/>
          </a:xfrm>
          <a:prstGeom prst="rect">
            <a:avLst/>
          </a:prstGeom>
        </p:spPr>
      </p:pic>
      <p:pic>
        <p:nvPicPr>
          <p:cNvPr id="12" name="Picture 4">
            <a:extLst>
              <a:ext uri="{FF2B5EF4-FFF2-40B4-BE49-F238E27FC236}">
                <a16:creationId xmlns:a16="http://schemas.microsoft.com/office/drawing/2014/main" id="{2B26545B-EF54-4C82-97D3-50AE9EB060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331" y="867941"/>
            <a:ext cx="3600400" cy="231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5217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13122402-58EB-4B47-BF53-E7FD4F0DB286}"/>
              </a:ext>
            </a:extLst>
          </p:cNvPr>
          <p:cNvSpPr>
            <a:spLocks noGrp="1" noChangeArrowheads="1"/>
          </p:cNvSpPr>
          <p:nvPr>
            <p:ph type="title"/>
          </p:nvPr>
        </p:nvSpPr>
        <p:spPr/>
        <p:txBody>
          <a:bodyPr/>
          <a:lstStyle/>
          <a:p>
            <a:pPr eaLnBrk="1" hangingPunct="1"/>
            <a:r>
              <a:rPr lang="en-US" altLang="zh-CN">
                <a:latin typeface="Bauhaus 93" pitchFamily="82" charset="0"/>
              </a:rPr>
              <a:t>Bridge Pattern</a:t>
            </a:r>
            <a:endParaRPr lang="zh-CN" altLang="en-US">
              <a:latin typeface="Bauhaus 93" pitchFamily="82" charset="0"/>
            </a:endParaRPr>
          </a:p>
        </p:txBody>
      </p:sp>
      <p:sp>
        <p:nvSpPr>
          <p:cNvPr id="132099" name="Rectangle 3">
            <a:extLst>
              <a:ext uri="{FF2B5EF4-FFF2-40B4-BE49-F238E27FC236}">
                <a16:creationId xmlns:a16="http://schemas.microsoft.com/office/drawing/2014/main" id="{CE13C368-27E0-4C76-978D-EC5FC7C32369}"/>
              </a:ext>
            </a:extLst>
          </p:cNvPr>
          <p:cNvSpPr>
            <a:spLocks noGrp="1" noChangeArrowheads="1"/>
          </p:cNvSpPr>
          <p:nvPr>
            <p:ph type="body" idx="1"/>
          </p:nvPr>
        </p:nvSpPr>
        <p:spPr>
          <a:xfrm>
            <a:off x="335360" y="692696"/>
            <a:ext cx="11521280" cy="5833517"/>
          </a:xfrm>
        </p:spPr>
        <p:txBody>
          <a:bodyPr/>
          <a:lstStyle/>
          <a:p>
            <a:pPr eaLnBrk="1" hangingPunct="1">
              <a:lnSpc>
                <a:spcPct val="150000"/>
              </a:lnSpc>
            </a:pPr>
            <a:r>
              <a:rPr lang="en-US" altLang="zh-CN" dirty="0">
                <a:latin typeface="华文中宋" panose="02010600040101010101" pitchFamily="2" charset="-122"/>
                <a:ea typeface="华文中宋" panose="02010600040101010101" pitchFamily="2" charset="-122"/>
              </a:rPr>
              <a:t>An Example Again</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1" eaLnBrk="1" hangingPunct="1">
              <a:lnSpc>
                <a:spcPct val="150000"/>
              </a:lnSpc>
            </a:pPr>
            <a:r>
              <a:rPr lang="zh-CN" altLang="en-US" sz="2400" dirty="0">
                <a:solidFill>
                  <a:srgbClr val="A61D38"/>
                </a:solidFill>
                <a:latin typeface="华文中宋" panose="02010600040101010101" pitchFamily="2" charset="-122"/>
                <a:ea typeface="华文中宋" panose="02010600040101010101" pitchFamily="2" charset="-122"/>
              </a:rPr>
              <a:t>将抽象和行为划分开来</a:t>
            </a:r>
            <a:r>
              <a:rPr lang="en-US" altLang="zh-CN" sz="2400" dirty="0">
                <a:solidFill>
                  <a:srgbClr val="A61D38"/>
                </a:solidFill>
                <a:latin typeface="华文中宋" panose="02010600040101010101" pitchFamily="2" charset="-122"/>
                <a:ea typeface="华文中宋" panose="02010600040101010101" pitchFamily="2" charset="-122"/>
              </a:rPr>
              <a:t>,</a:t>
            </a:r>
            <a:r>
              <a:rPr lang="zh-CN" altLang="en-US" sz="2400" dirty="0">
                <a:solidFill>
                  <a:srgbClr val="A61D38"/>
                </a:solidFill>
                <a:latin typeface="华文中宋" panose="02010600040101010101" pitchFamily="2" charset="-122"/>
                <a:ea typeface="华文中宋" panose="02010600040101010101" pitchFamily="2" charset="-122"/>
              </a:rPr>
              <a:t>各自独立</a:t>
            </a:r>
            <a:r>
              <a:rPr lang="en-US" altLang="zh-CN" sz="2400" dirty="0">
                <a:solidFill>
                  <a:srgbClr val="A61D38"/>
                </a:solidFill>
                <a:latin typeface="华文中宋" panose="02010600040101010101" pitchFamily="2" charset="-122"/>
                <a:ea typeface="华文中宋" panose="02010600040101010101" pitchFamily="2" charset="-122"/>
              </a:rPr>
              <a:t>,</a:t>
            </a:r>
            <a:r>
              <a:rPr lang="zh-CN" altLang="en-US" sz="2400" dirty="0">
                <a:solidFill>
                  <a:srgbClr val="A61D38"/>
                </a:solidFill>
                <a:latin typeface="华文中宋" panose="02010600040101010101" pitchFamily="2" charset="-122"/>
                <a:ea typeface="华文中宋" panose="02010600040101010101" pitchFamily="2" charset="-122"/>
              </a:rPr>
              <a:t>但能动态的结合。 </a:t>
            </a:r>
          </a:p>
          <a:p>
            <a:pPr lvl="1" eaLnBrk="1" hangingPunct="1">
              <a:lnSpc>
                <a:spcPct val="150000"/>
              </a:lnSpc>
            </a:pPr>
            <a:r>
              <a:rPr lang="zh-CN" altLang="en-US" sz="2400" b="0" dirty="0">
                <a:solidFill>
                  <a:schemeClr val="tx1"/>
                </a:solidFill>
                <a:latin typeface="华文中宋" panose="02010600040101010101" pitchFamily="2" charset="-122"/>
                <a:ea typeface="华文中宋" panose="02010600040101010101" pitchFamily="2" charset="-122"/>
              </a:rPr>
              <a:t>不希望抽象部分和行为有一种固定的绑定关系，而是应该可以动态联系的 </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例如一杯咖啡</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子类实现类为四个：中杯加奶、大杯加奶、 中杯不加奶、大杯不加奶。</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但是，我们注意到：上面四个子类中有概念重叠，可从另外一个角度进行考虑，这四个类实际是两个角色的组合：抽象和行为</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其中抽象为：中杯和大杯；</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行为为：加奶 不加奶（如加橙汁，加苹果汁）</a:t>
            </a:r>
            <a:r>
              <a:rPr lang="en-US" altLang="zh-CN" dirty="0">
                <a:latin typeface="华文楷体" panose="02010600040101010101" pitchFamily="2" charset="-122"/>
                <a:ea typeface="华文楷体" panose="02010600040101010101" pitchFamily="2" charset="-122"/>
              </a:rPr>
              <a:t>. </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实现四个子类在抽象和行为之间发生了固定的绑定关系，如果以后动态增加加葡萄汁的行为，就必须再增加两个类：中杯加葡萄汁和大杯加葡萄汁。显然混乱</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扩展性差。</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那我们从分离抽象和行为的角度，使用</a:t>
            </a:r>
            <a:r>
              <a:rPr lang="en-US" altLang="zh-CN" sz="2000" b="0" dirty="0">
                <a:solidFill>
                  <a:schemeClr val="tx1"/>
                </a:solidFill>
                <a:latin typeface="华文中宋" panose="02010600040101010101" pitchFamily="2" charset="-122"/>
                <a:ea typeface="华文中宋" panose="02010600040101010101" pitchFamily="2" charset="-122"/>
              </a:rPr>
              <a:t>Bridge</a:t>
            </a:r>
            <a:r>
              <a:rPr lang="zh-CN" altLang="en-US" sz="2000" b="0" dirty="0">
                <a:solidFill>
                  <a:schemeClr val="tx1"/>
                </a:solidFill>
                <a:latin typeface="华文中宋" panose="02010600040101010101" pitchFamily="2" charset="-122"/>
                <a:ea typeface="华文中宋" panose="02010600040101010101" pitchFamily="2" charset="-122"/>
              </a:rPr>
              <a:t>模式来实现。</a:t>
            </a: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EF1B255B-82A0-4867-8944-410C920CA4EB}"/>
              </a:ext>
            </a:extLst>
          </p:cNvPr>
          <p:cNvPicPr>
            <a:picLocks noGrp="1" noChangeAspect="1"/>
          </p:cNvPicPr>
          <p:nvPr>
            <p:ph idx="1"/>
          </p:nvPr>
        </p:nvPicPr>
        <p:blipFill>
          <a:blip r:embed="rId3"/>
          <a:stretch>
            <a:fillRect/>
          </a:stretch>
        </p:blipFill>
        <p:spPr>
          <a:xfrm>
            <a:off x="61944" y="1484532"/>
            <a:ext cx="4304763" cy="1152381"/>
          </a:xfrm>
          <a:prstGeom prst="rect">
            <a:avLst/>
          </a:prstGeom>
        </p:spPr>
      </p:pic>
      <p:pic>
        <p:nvPicPr>
          <p:cNvPr id="5" name="图片 4">
            <a:extLst>
              <a:ext uri="{FF2B5EF4-FFF2-40B4-BE49-F238E27FC236}">
                <a16:creationId xmlns:a16="http://schemas.microsoft.com/office/drawing/2014/main" id="{FDD21BC3-C747-4251-9AF6-496FA99F1215}"/>
              </a:ext>
            </a:extLst>
          </p:cNvPr>
          <p:cNvPicPr>
            <a:picLocks noChangeAspect="1"/>
          </p:cNvPicPr>
          <p:nvPr/>
        </p:nvPicPr>
        <p:blipFill>
          <a:blip r:embed="rId4"/>
          <a:stretch>
            <a:fillRect/>
          </a:stretch>
        </p:blipFill>
        <p:spPr>
          <a:xfrm>
            <a:off x="61945" y="2715621"/>
            <a:ext cx="4342857" cy="2009524"/>
          </a:xfrm>
          <a:prstGeom prst="rect">
            <a:avLst/>
          </a:prstGeom>
        </p:spPr>
      </p:pic>
      <p:pic>
        <p:nvPicPr>
          <p:cNvPr id="6" name="图片 5">
            <a:extLst>
              <a:ext uri="{FF2B5EF4-FFF2-40B4-BE49-F238E27FC236}">
                <a16:creationId xmlns:a16="http://schemas.microsoft.com/office/drawing/2014/main" id="{CE0516A2-93D7-4779-A676-B6AB41201886}"/>
              </a:ext>
            </a:extLst>
          </p:cNvPr>
          <p:cNvPicPr>
            <a:picLocks noChangeAspect="1"/>
          </p:cNvPicPr>
          <p:nvPr/>
        </p:nvPicPr>
        <p:blipFill>
          <a:blip r:embed="rId5"/>
          <a:stretch>
            <a:fillRect/>
          </a:stretch>
        </p:blipFill>
        <p:spPr>
          <a:xfrm>
            <a:off x="61945" y="4797152"/>
            <a:ext cx="4114287" cy="2000000"/>
          </a:xfrm>
          <a:prstGeom prst="rect">
            <a:avLst/>
          </a:prstGeom>
        </p:spPr>
      </p:pic>
      <p:pic>
        <p:nvPicPr>
          <p:cNvPr id="8" name="图片 7">
            <a:extLst>
              <a:ext uri="{FF2B5EF4-FFF2-40B4-BE49-F238E27FC236}">
                <a16:creationId xmlns:a16="http://schemas.microsoft.com/office/drawing/2014/main" id="{F263945A-737D-43A5-98BE-53031CE2AB10}"/>
              </a:ext>
            </a:extLst>
          </p:cNvPr>
          <p:cNvPicPr>
            <a:picLocks noChangeAspect="1"/>
          </p:cNvPicPr>
          <p:nvPr/>
        </p:nvPicPr>
        <p:blipFill>
          <a:blip r:embed="rId6"/>
          <a:stretch>
            <a:fillRect/>
          </a:stretch>
        </p:blipFill>
        <p:spPr>
          <a:xfrm>
            <a:off x="4943873" y="121985"/>
            <a:ext cx="3209524" cy="466667"/>
          </a:xfrm>
          <a:prstGeom prst="rect">
            <a:avLst/>
          </a:prstGeom>
        </p:spPr>
      </p:pic>
      <p:pic>
        <p:nvPicPr>
          <p:cNvPr id="9" name="图片 8">
            <a:extLst>
              <a:ext uri="{FF2B5EF4-FFF2-40B4-BE49-F238E27FC236}">
                <a16:creationId xmlns:a16="http://schemas.microsoft.com/office/drawing/2014/main" id="{EBF31AE3-F688-4035-BB2B-C3A7AEEAA527}"/>
              </a:ext>
            </a:extLst>
          </p:cNvPr>
          <p:cNvPicPr>
            <a:picLocks noChangeAspect="1"/>
          </p:cNvPicPr>
          <p:nvPr/>
        </p:nvPicPr>
        <p:blipFill>
          <a:blip r:embed="rId7"/>
          <a:stretch>
            <a:fillRect/>
          </a:stretch>
        </p:blipFill>
        <p:spPr>
          <a:xfrm>
            <a:off x="4955569" y="980729"/>
            <a:ext cx="3580952" cy="1161905"/>
          </a:xfrm>
          <a:prstGeom prst="rect">
            <a:avLst/>
          </a:prstGeom>
        </p:spPr>
      </p:pic>
      <p:pic>
        <p:nvPicPr>
          <p:cNvPr id="10" name="图片 9">
            <a:extLst>
              <a:ext uri="{FF2B5EF4-FFF2-40B4-BE49-F238E27FC236}">
                <a16:creationId xmlns:a16="http://schemas.microsoft.com/office/drawing/2014/main" id="{A00FD60A-586E-4D4A-9E7B-186C4DDF9357}"/>
              </a:ext>
            </a:extLst>
          </p:cNvPr>
          <p:cNvPicPr>
            <a:picLocks noChangeAspect="1"/>
          </p:cNvPicPr>
          <p:nvPr/>
        </p:nvPicPr>
        <p:blipFill>
          <a:blip r:embed="rId8"/>
          <a:stretch>
            <a:fillRect/>
          </a:stretch>
        </p:blipFill>
        <p:spPr>
          <a:xfrm>
            <a:off x="4946045" y="2567367"/>
            <a:ext cx="3600000" cy="1000000"/>
          </a:xfrm>
          <a:prstGeom prst="rect">
            <a:avLst/>
          </a:prstGeom>
        </p:spPr>
      </p:pic>
      <p:pic>
        <p:nvPicPr>
          <p:cNvPr id="11" name="图片 10">
            <a:extLst>
              <a:ext uri="{FF2B5EF4-FFF2-40B4-BE49-F238E27FC236}">
                <a16:creationId xmlns:a16="http://schemas.microsoft.com/office/drawing/2014/main" id="{F74C5A19-FCA5-44D0-93BF-03E26D11B5A3}"/>
              </a:ext>
            </a:extLst>
          </p:cNvPr>
          <p:cNvPicPr>
            <a:picLocks noChangeAspect="1"/>
          </p:cNvPicPr>
          <p:nvPr/>
        </p:nvPicPr>
        <p:blipFill>
          <a:blip r:embed="rId9"/>
          <a:stretch>
            <a:fillRect/>
          </a:stretch>
        </p:blipFill>
        <p:spPr>
          <a:xfrm>
            <a:off x="4943872" y="3968389"/>
            <a:ext cx="6400000" cy="2304763"/>
          </a:xfrm>
          <a:prstGeom prst="rect">
            <a:avLst/>
          </a:prstGeom>
        </p:spPr>
      </p:pic>
      <p:pic>
        <p:nvPicPr>
          <p:cNvPr id="12" name="图片 11">
            <a:extLst>
              <a:ext uri="{FF2B5EF4-FFF2-40B4-BE49-F238E27FC236}">
                <a16:creationId xmlns:a16="http://schemas.microsoft.com/office/drawing/2014/main" id="{7E95BEFD-9A17-44A5-ADBA-75A3A9B478DB}"/>
              </a:ext>
            </a:extLst>
          </p:cNvPr>
          <p:cNvPicPr>
            <a:picLocks noChangeAspect="1"/>
          </p:cNvPicPr>
          <p:nvPr/>
        </p:nvPicPr>
        <p:blipFill>
          <a:blip r:embed="rId10"/>
          <a:stretch>
            <a:fillRect/>
          </a:stretch>
        </p:blipFill>
        <p:spPr>
          <a:xfrm>
            <a:off x="10992544" y="5254517"/>
            <a:ext cx="1137512" cy="1603483"/>
          </a:xfrm>
          <a:prstGeom prst="rect">
            <a:avLst/>
          </a:prstGeom>
        </p:spPr>
      </p:pic>
      <p:pic>
        <p:nvPicPr>
          <p:cNvPr id="3" name="图片 2">
            <a:extLst>
              <a:ext uri="{FF2B5EF4-FFF2-40B4-BE49-F238E27FC236}">
                <a16:creationId xmlns:a16="http://schemas.microsoft.com/office/drawing/2014/main" id="{FE1775DA-8147-4647-AAF6-59CA2160900C}"/>
              </a:ext>
            </a:extLst>
          </p:cNvPr>
          <p:cNvPicPr>
            <a:picLocks noChangeAspect="1"/>
          </p:cNvPicPr>
          <p:nvPr/>
        </p:nvPicPr>
        <p:blipFill>
          <a:blip r:embed="rId11"/>
          <a:stretch>
            <a:fillRect/>
          </a:stretch>
        </p:blipFill>
        <p:spPr>
          <a:xfrm>
            <a:off x="21123" y="1"/>
            <a:ext cx="4329144" cy="1490673"/>
          </a:xfrm>
          <a:prstGeom prst="rect">
            <a:avLst/>
          </a:prstGeom>
        </p:spPr>
      </p:pic>
    </p:spTree>
    <p:extLst>
      <p:ext uri="{BB962C8B-B14F-4D97-AF65-F5344CB8AC3E}">
        <p14:creationId xmlns:p14="http://schemas.microsoft.com/office/powerpoint/2010/main" val="240531248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EF12B-AF66-4A09-B2C1-216936D9DF77}"/>
              </a:ext>
            </a:extLst>
          </p:cNvPr>
          <p:cNvSpPr>
            <a:spLocks noGrp="1"/>
          </p:cNvSpPr>
          <p:nvPr>
            <p:ph type="title"/>
          </p:nvPr>
        </p:nvSpPr>
        <p:spPr/>
        <p:txBody>
          <a:bodyPr/>
          <a:lstStyle/>
          <a:p>
            <a:r>
              <a:rPr lang="en-US" altLang="zh-CN" dirty="0"/>
              <a:t>An Example Again</a:t>
            </a:r>
            <a:r>
              <a:rPr lang="zh-CN" altLang="en-US" dirty="0"/>
              <a:t>：手机品牌与手机软件</a:t>
            </a:r>
          </a:p>
        </p:txBody>
      </p:sp>
      <p:pic>
        <p:nvPicPr>
          <p:cNvPr id="4" name="内容占位符 3">
            <a:extLst>
              <a:ext uri="{FF2B5EF4-FFF2-40B4-BE49-F238E27FC236}">
                <a16:creationId xmlns:a16="http://schemas.microsoft.com/office/drawing/2014/main" id="{85BF0762-11EE-45DC-A3A7-BFFACBD8806D}"/>
              </a:ext>
            </a:extLst>
          </p:cNvPr>
          <p:cNvPicPr>
            <a:picLocks noGrp="1" noChangeAspect="1"/>
          </p:cNvPicPr>
          <p:nvPr>
            <p:ph idx="1"/>
          </p:nvPr>
        </p:nvPicPr>
        <p:blipFill>
          <a:blip r:embed="rId2"/>
          <a:stretch>
            <a:fillRect/>
          </a:stretch>
        </p:blipFill>
        <p:spPr>
          <a:xfrm>
            <a:off x="32812" y="1196753"/>
            <a:ext cx="6207205" cy="4120425"/>
          </a:xfrm>
          <a:prstGeom prst="rect">
            <a:avLst/>
          </a:prstGeom>
        </p:spPr>
      </p:pic>
      <p:pic>
        <p:nvPicPr>
          <p:cNvPr id="5" name="图片 4">
            <a:extLst>
              <a:ext uri="{FF2B5EF4-FFF2-40B4-BE49-F238E27FC236}">
                <a16:creationId xmlns:a16="http://schemas.microsoft.com/office/drawing/2014/main" id="{8612D2F2-F521-4F64-A936-E33A751219B5}"/>
              </a:ext>
            </a:extLst>
          </p:cNvPr>
          <p:cNvPicPr>
            <a:picLocks noChangeAspect="1"/>
          </p:cNvPicPr>
          <p:nvPr/>
        </p:nvPicPr>
        <p:blipFill>
          <a:blip r:embed="rId3"/>
          <a:stretch>
            <a:fillRect/>
          </a:stretch>
        </p:blipFill>
        <p:spPr>
          <a:xfrm>
            <a:off x="6328320" y="1443754"/>
            <a:ext cx="5816352" cy="3857143"/>
          </a:xfrm>
          <a:prstGeom prst="rect">
            <a:avLst/>
          </a:prstGeom>
        </p:spPr>
      </p:pic>
      <p:sp>
        <p:nvSpPr>
          <p:cNvPr id="6" name="文本框 5">
            <a:extLst>
              <a:ext uri="{FF2B5EF4-FFF2-40B4-BE49-F238E27FC236}">
                <a16:creationId xmlns:a16="http://schemas.microsoft.com/office/drawing/2014/main" id="{284BF4B1-69B1-4096-B5B0-F920505F32CA}"/>
              </a:ext>
            </a:extLst>
          </p:cNvPr>
          <p:cNvSpPr txBox="1"/>
          <p:nvPr/>
        </p:nvSpPr>
        <p:spPr>
          <a:xfrm>
            <a:off x="1462909" y="5477163"/>
            <a:ext cx="299142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按品牌分类</a:t>
            </a:r>
          </a:p>
        </p:txBody>
      </p:sp>
      <p:sp>
        <p:nvSpPr>
          <p:cNvPr id="7" name="文本框 6">
            <a:extLst>
              <a:ext uri="{FF2B5EF4-FFF2-40B4-BE49-F238E27FC236}">
                <a16:creationId xmlns:a16="http://schemas.microsoft.com/office/drawing/2014/main" id="{9378EA4B-F298-4BC2-80E9-2F23140394DF}"/>
              </a:ext>
            </a:extLst>
          </p:cNvPr>
          <p:cNvSpPr txBox="1"/>
          <p:nvPr/>
        </p:nvSpPr>
        <p:spPr>
          <a:xfrm>
            <a:off x="8015637" y="5477163"/>
            <a:ext cx="299142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按软件分类</a:t>
            </a:r>
          </a:p>
        </p:txBody>
      </p:sp>
    </p:spTree>
    <p:extLst>
      <p:ext uri="{BB962C8B-B14F-4D97-AF65-F5344CB8AC3E}">
        <p14:creationId xmlns:p14="http://schemas.microsoft.com/office/powerpoint/2010/main" val="340168888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168847BF-54D4-4DD7-9160-90D7D670058B}"/>
              </a:ext>
            </a:extLst>
          </p:cNvPr>
          <p:cNvPicPr>
            <a:picLocks noGrp="1" noChangeAspect="1"/>
          </p:cNvPicPr>
          <p:nvPr>
            <p:ph idx="1"/>
          </p:nvPr>
        </p:nvPicPr>
        <p:blipFill>
          <a:blip r:embed="rId2"/>
          <a:stretch>
            <a:fillRect/>
          </a:stretch>
        </p:blipFill>
        <p:spPr>
          <a:xfrm>
            <a:off x="5519936" y="3669722"/>
            <a:ext cx="6657907" cy="3156631"/>
          </a:xfrm>
          <a:prstGeom prst="rect">
            <a:avLst/>
          </a:prstGeom>
        </p:spPr>
      </p:pic>
      <p:pic>
        <p:nvPicPr>
          <p:cNvPr id="4" name="图片 3">
            <a:extLst>
              <a:ext uri="{FF2B5EF4-FFF2-40B4-BE49-F238E27FC236}">
                <a16:creationId xmlns:a16="http://schemas.microsoft.com/office/drawing/2014/main" id="{427FA614-AE13-4900-BAFF-2B49EA8194C4}"/>
              </a:ext>
            </a:extLst>
          </p:cNvPr>
          <p:cNvPicPr>
            <a:picLocks noChangeAspect="1"/>
          </p:cNvPicPr>
          <p:nvPr/>
        </p:nvPicPr>
        <p:blipFill>
          <a:blip r:embed="rId3"/>
          <a:stretch>
            <a:fillRect/>
          </a:stretch>
        </p:blipFill>
        <p:spPr>
          <a:xfrm>
            <a:off x="14157" y="1093012"/>
            <a:ext cx="6980952" cy="2571429"/>
          </a:xfrm>
          <a:prstGeom prst="rect">
            <a:avLst/>
          </a:prstGeom>
        </p:spPr>
      </p:pic>
      <p:sp>
        <p:nvSpPr>
          <p:cNvPr id="5" name="标题 1">
            <a:extLst>
              <a:ext uri="{FF2B5EF4-FFF2-40B4-BE49-F238E27FC236}">
                <a16:creationId xmlns:a16="http://schemas.microsoft.com/office/drawing/2014/main" id="{031ED0D2-11C2-4E8C-AABA-109A202B039F}"/>
              </a:ext>
            </a:extLst>
          </p:cNvPr>
          <p:cNvSpPr>
            <a:spLocks noGrp="1"/>
          </p:cNvSpPr>
          <p:nvPr>
            <p:ph type="title"/>
          </p:nvPr>
        </p:nvSpPr>
        <p:spPr>
          <a:xfrm>
            <a:off x="8384" y="260650"/>
            <a:ext cx="12192000" cy="688975"/>
          </a:xfrm>
        </p:spPr>
        <p:txBody>
          <a:bodyPr/>
          <a:lstStyle/>
          <a:p>
            <a:r>
              <a:rPr lang="en-US" altLang="zh-CN" dirty="0"/>
              <a:t>An Example Again</a:t>
            </a:r>
            <a:r>
              <a:rPr lang="zh-CN" altLang="en-US" dirty="0"/>
              <a:t>：手机品牌与手机软件</a:t>
            </a:r>
          </a:p>
        </p:txBody>
      </p:sp>
    </p:spTree>
    <p:extLst>
      <p:ext uri="{BB962C8B-B14F-4D97-AF65-F5344CB8AC3E}">
        <p14:creationId xmlns:p14="http://schemas.microsoft.com/office/powerpoint/2010/main" val="106772951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45D75AE0-CFC7-4542-97EA-1F4BC419115D}"/>
              </a:ext>
            </a:extLst>
          </p:cNvPr>
          <p:cNvSpPr>
            <a:spLocks noGrp="1" noChangeArrowheads="1"/>
          </p:cNvSpPr>
          <p:nvPr>
            <p:ph type="title"/>
          </p:nvPr>
        </p:nvSpPr>
        <p:spPr/>
        <p:txBody>
          <a:bodyPr/>
          <a:lstStyle/>
          <a:p>
            <a:pPr eaLnBrk="1" hangingPunct="1"/>
            <a:r>
              <a:rPr lang="en-US" altLang="zh-CN" sz="3400">
                <a:latin typeface="Bauhaus 93" pitchFamily="82" charset="0"/>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20483" name="Rectangle 3">
            <a:extLst>
              <a:ext uri="{FF2B5EF4-FFF2-40B4-BE49-F238E27FC236}">
                <a16:creationId xmlns:a16="http://schemas.microsoft.com/office/drawing/2014/main" id="{D88420C4-4183-4E24-AE12-056ED6896EE8}"/>
              </a:ext>
            </a:extLst>
          </p:cNvPr>
          <p:cNvSpPr>
            <a:spLocks noGrp="1" noChangeArrowheads="1"/>
          </p:cNvSpPr>
          <p:nvPr>
            <p:ph type="body" idx="1"/>
          </p:nvPr>
        </p:nvSpPr>
        <p:spPr>
          <a:xfrm>
            <a:off x="623392" y="949624"/>
            <a:ext cx="10873208" cy="5503565"/>
          </a:xfrm>
        </p:spPr>
        <p:txBody>
          <a:bodyPr/>
          <a:lstStyle/>
          <a:p>
            <a:pPr eaLnBrk="1" hangingPunct="1">
              <a:lnSpc>
                <a:spcPct val="9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设计模式的描述</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为什么要学习设计模式？</a:t>
            </a:r>
            <a:r>
              <a:rPr lang="zh-CN" altLang="en-US" dirty="0">
                <a:solidFill>
                  <a:srgbClr val="A61D38"/>
                </a:solidFill>
                <a:latin typeface="华文楷体" panose="02010600040101010101" pitchFamily="2" charset="-122"/>
                <a:ea typeface="华文楷体" panose="02010600040101010101" pitchFamily="2" charset="-122"/>
              </a:rPr>
              <a:t>（方案、术语、视角）</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学习设计模式的其他优点</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改善团队和个人学习</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代码的可修改性得到改善</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设计模式阐述了基本的面向对象原则</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对改良策略的采用</a:t>
            </a:r>
            <a:r>
              <a:rPr lang="en-US" altLang="zh-CN" sz="2000" dirty="0">
                <a:solidFill>
                  <a:schemeClr val="tx1"/>
                </a:solidFill>
                <a:latin typeface="华文楷体" panose="02010600040101010101" pitchFamily="2" charset="-122"/>
                <a:ea typeface="华文楷体" panose="02010600040101010101" pitchFamily="2" charset="-122"/>
              </a:rPr>
              <a:t>— </a:t>
            </a:r>
            <a:r>
              <a:rPr lang="zh-CN" altLang="en-US" sz="2000" dirty="0">
                <a:solidFill>
                  <a:schemeClr val="tx1"/>
                </a:solidFill>
                <a:latin typeface="华文楷体" panose="02010600040101010101" pitchFamily="2" charset="-122"/>
                <a:ea typeface="华文楷体" panose="02010600040101010101" pitchFamily="2" charset="-122"/>
              </a:rPr>
              <a:t>甚至在模式不出现的时候</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针对接口编程。</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优先使用对象组合， 而不是类继承。</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找到并封装变化点。</a:t>
            </a:r>
            <a:endParaRPr lang="en-US" altLang="zh-CN" sz="1600" dirty="0">
              <a:solidFill>
                <a:srgbClr val="324A7A"/>
              </a:solidFill>
              <a:latin typeface="华文中宋" panose="02010600040101010101" pitchFamily="2" charset="-122"/>
              <a:ea typeface="华文中宋" panose="02010600040101010101" pitchFamily="2" charset="-122"/>
            </a:endParaRP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了解“ 庞大的继承体系” 的替代方案</a:t>
            </a:r>
          </a:p>
          <a:p>
            <a:pPr lvl="2" eaLnBrk="1" hangingPunct="1">
              <a:lnSpc>
                <a:spcPct val="90000"/>
              </a:lnSpc>
            </a:pPr>
            <a:endParaRPr lang="zh-CN" altLang="en-US" sz="16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02909-EF11-4630-B9C2-0C0DC1CDE570}"/>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E0D6EA83-4824-46BB-964E-D63C6678BDD2}"/>
              </a:ext>
            </a:extLst>
          </p:cNvPr>
          <p:cNvSpPr>
            <a:spLocks noGrp="1"/>
          </p:cNvSpPr>
          <p:nvPr>
            <p:ph idx="1"/>
          </p:nvPr>
        </p:nvSpPr>
        <p:spPr/>
        <p:txBody>
          <a:bodyPr/>
          <a:lstStyle/>
          <a:p>
            <a:r>
              <a:rPr lang="zh-CN" altLang="en-US" b="0" dirty="0">
                <a:solidFill>
                  <a:schemeClr val="tx1"/>
                </a:solidFill>
                <a:latin typeface="华文中宋" panose="02010600040101010101" pitchFamily="2" charset="-122"/>
                <a:ea typeface="华文中宋" panose="02010600040101010101" pitchFamily="2" charset="-122"/>
              </a:rPr>
              <a:t>现需要提供大中小</a:t>
            </a:r>
            <a:r>
              <a:rPr lang="en-US" altLang="zh-CN" b="0" dirty="0">
                <a:solidFill>
                  <a:schemeClr val="tx1"/>
                </a:solidFill>
                <a:latin typeface="华文中宋" panose="02010600040101010101" pitchFamily="2" charset="-122"/>
                <a:ea typeface="华文中宋" panose="02010600040101010101" pitchFamily="2" charset="-122"/>
              </a:rPr>
              <a:t>3</a:t>
            </a:r>
            <a:r>
              <a:rPr lang="zh-CN" altLang="en-US" b="0" dirty="0">
                <a:solidFill>
                  <a:schemeClr val="tx1"/>
                </a:solidFill>
                <a:latin typeface="华文中宋" panose="02010600040101010101" pitchFamily="2" charset="-122"/>
                <a:ea typeface="华文中宋" panose="02010600040101010101" pitchFamily="2" charset="-122"/>
              </a:rPr>
              <a:t>种型号的画笔，能够绘制</a:t>
            </a:r>
            <a:r>
              <a:rPr lang="en-US" altLang="zh-CN" b="0" dirty="0">
                <a:solidFill>
                  <a:schemeClr val="tx1"/>
                </a:solidFill>
                <a:latin typeface="华文中宋" panose="02010600040101010101" pitchFamily="2" charset="-122"/>
                <a:ea typeface="华文中宋" panose="02010600040101010101" pitchFamily="2" charset="-122"/>
              </a:rPr>
              <a:t>5</a:t>
            </a:r>
            <a:r>
              <a:rPr lang="zh-CN" altLang="en-US" b="0" dirty="0">
                <a:solidFill>
                  <a:schemeClr val="tx1"/>
                </a:solidFill>
                <a:latin typeface="华文中宋" panose="02010600040101010101" pitchFamily="2" charset="-122"/>
                <a:ea typeface="华文中宋" panose="02010600040101010101" pitchFamily="2" charset="-122"/>
              </a:rPr>
              <a:t>种不同颜色。</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如果使用蜡笔，我们需要准备</a:t>
            </a:r>
            <a:r>
              <a:rPr lang="en-US" altLang="zh-CN" b="0" dirty="0">
                <a:solidFill>
                  <a:schemeClr val="tx1"/>
                </a:solidFill>
                <a:latin typeface="华文中宋" panose="02010600040101010101" pitchFamily="2" charset="-122"/>
                <a:ea typeface="华文中宋" panose="02010600040101010101" pitchFamily="2" charset="-122"/>
              </a:rPr>
              <a:t>3*5=15</a:t>
            </a:r>
            <a:r>
              <a:rPr lang="zh-CN" altLang="en-US" b="0" dirty="0">
                <a:solidFill>
                  <a:schemeClr val="tx1"/>
                </a:solidFill>
                <a:latin typeface="华文中宋" panose="02010600040101010101" pitchFamily="2" charset="-122"/>
                <a:ea typeface="华文中宋" panose="02010600040101010101" pitchFamily="2" charset="-122"/>
              </a:rPr>
              <a:t>支蜡笔，也就是说必须准备</a:t>
            </a:r>
            <a:r>
              <a:rPr lang="en-US" altLang="zh-CN" b="0" dirty="0">
                <a:solidFill>
                  <a:schemeClr val="tx1"/>
                </a:solidFill>
                <a:latin typeface="华文中宋" panose="02010600040101010101" pitchFamily="2" charset="-122"/>
                <a:ea typeface="华文中宋" panose="02010600040101010101" pitchFamily="2" charset="-122"/>
              </a:rPr>
              <a:t>15</a:t>
            </a:r>
            <a:r>
              <a:rPr lang="zh-CN" altLang="en-US" b="0" dirty="0">
                <a:solidFill>
                  <a:schemeClr val="tx1"/>
                </a:solidFill>
                <a:latin typeface="华文中宋" panose="02010600040101010101" pitchFamily="2" charset="-122"/>
                <a:ea typeface="华文中宋" panose="02010600040101010101" pitchFamily="2" charset="-122"/>
              </a:rPr>
              <a:t>个具体的蜡笔类。</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如果使用毛笔，只需要</a:t>
            </a:r>
            <a:r>
              <a:rPr lang="en-US" altLang="zh-CN" b="0" dirty="0">
                <a:solidFill>
                  <a:schemeClr val="tx1"/>
                </a:solidFill>
                <a:latin typeface="华文中宋" panose="02010600040101010101" pitchFamily="2" charset="-122"/>
                <a:ea typeface="华文中宋" panose="02010600040101010101" pitchFamily="2" charset="-122"/>
              </a:rPr>
              <a:t>3</a:t>
            </a:r>
            <a:r>
              <a:rPr lang="zh-CN" altLang="en-US" b="0" dirty="0">
                <a:solidFill>
                  <a:schemeClr val="tx1"/>
                </a:solidFill>
                <a:latin typeface="华文中宋" panose="02010600040101010101" pitchFamily="2" charset="-122"/>
                <a:ea typeface="华文中宋" panose="02010600040101010101" pitchFamily="2" charset="-122"/>
              </a:rPr>
              <a:t>种型号的毛笔，外加</a:t>
            </a:r>
            <a:r>
              <a:rPr lang="en-US" altLang="zh-CN" b="0" dirty="0">
                <a:solidFill>
                  <a:schemeClr val="tx1"/>
                </a:solidFill>
                <a:latin typeface="华文中宋" panose="02010600040101010101" pitchFamily="2" charset="-122"/>
                <a:ea typeface="华文中宋" panose="02010600040101010101" pitchFamily="2" charset="-122"/>
              </a:rPr>
              <a:t>5</a:t>
            </a:r>
            <a:r>
              <a:rPr lang="zh-CN" altLang="en-US" b="0" dirty="0">
                <a:solidFill>
                  <a:schemeClr val="tx1"/>
                </a:solidFill>
                <a:latin typeface="华文中宋" panose="02010600040101010101" pitchFamily="2" charset="-122"/>
                <a:ea typeface="华文中宋" panose="02010600040101010101" pitchFamily="2" charset="-122"/>
              </a:rPr>
              <a:t>个颜料盒，用</a:t>
            </a:r>
            <a:r>
              <a:rPr lang="en-US" altLang="zh-CN" b="0" dirty="0">
                <a:solidFill>
                  <a:schemeClr val="tx1"/>
                </a:solidFill>
                <a:latin typeface="华文中宋" panose="02010600040101010101" pitchFamily="2" charset="-122"/>
                <a:ea typeface="华文中宋" panose="02010600040101010101" pitchFamily="2" charset="-122"/>
              </a:rPr>
              <a:t>3+5=8</a:t>
            </a:r>
            <a:r>
              <a:rPr lang="zh-CN" altLang="en-US" b="0" dirty="0">
                <a:solidFill>
                  <a:schemeClr val="tx1"/>
                </a:solidFill>
                <a:latin typeface="华文中宋" panose="02010600040101010101" pitchFamily="2" charset="-122"/>
                <a:ea typeface="华文中宋" panose="02010600040101010101" pitchFamily="2" charset="-122"/>
              </a:rPr>
              <a:t>个类就可以实现</a:t>
            </a:r>
            <a:r>
              <a:rPr lang="en-US" altLang="zh-CN" b="0" dirty="0">
                <a:solidFill>
                  <a:schemeClr val="tx1"/>
                </a:solidFill>
                <a:latin typeface="华文中宋" panose="02010600040101010101" pitchFamily="2" charset="-122"/>
                <a:ea typeface="华文中宋" panose="02010600040101010101" pitchFamily="2" charset="-122"/>
              </a:rPr>
              <a:t>15</a:t>
            </a:r>
            <a:r>
              <a:rPr lang="zh-CN" altLang="en-US" b="0" dirty="0">
                <a:solidFill>
                  <a:schemeClr val="tx1"/>
                </a:solidFill>
                <a:latin typeface="华文中宋" panose="02010600040101010101" pitchFamily="2" charset="-122"/>
                <a:ea typeface="华文中宋" panose="02010600040101010101" pitchFamily="2" charset="-122"/>
              </a:rPr>
              <a:t>支蜡笔的功能。</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本实例使用桥接模式来模拟毛笔的使用过程。</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Picture 6">
            <a:extLst>
              <a:ext uri="{FF2B5EF4-FFF2-40B4-BE49-F238E27FC236}">
                <a16:creationId xmlns:a16="http://schemas.microsoft.com/office/drawing/2014/main" id="{17A07431-123D-494C-B0B5-7DDB83B4D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7" y="2492896"/>
            <a:ext cx="10397761"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687098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8C776-D721-4F3F-9267-66E2423BE776}"/>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pic>
        <p:nvPicPr>
          <p:cNvPr id="4" name="Picture 5">
            <a:extLst>
              <a:ext uri="{FF2B5EF4-FFF2-40B4-BE49-F238E27FC236}">
                <a16:creationId xmlns:a16="http://schemas.microsoft.com/office/drawing/2014/main" id="{46D2D5C1-0288-49C7-B24D-DE3668EB17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1466" y="1628800"/>
            <a:ext cx="5857479"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2BE12017-E8C5-47BF-8099-4A3828B42687}"/>
              </a:ext>
            </a:extLst>
          </p:cNvPr>
          <p:cNvSpPr txBox="1">
            <a:spLocks/>
          </p:cNvSpPr>
          <p:nvPr/>
        </p:nvSpPr>
        <p:spPr bwMode="auto">
          <a:xfrm>
            <a:off x="624417" y="1125539"/>
            <a:ext cx="10972800" cy="54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语言通过</a:t>
            </a:r>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虚拟机实现了平台的无关性</a:t>
            </a:r>
            <a:r>
              <a:rPr lang="zh-CN" altLang="en-US" b="0" kern="0" dirty="0">
                <a:solidFill>
                  <a:srgbClr val="324A7A"/>
                </a:solidFill>
                <a:latin typeface="华文中宋" panose="02010600040101010101" pitchFamily="2" charset="-122"/>
                <a:ea typeface="华文中宋" panose="02010600040101010101" pitchFamily="2" charset="-122"/>
              </a:rPr>
              <a:t>。</a:t>
            </a:r>
            <a:endParaRPr lang="en-US" altLang="zh-CN" b="0" kern="0" dirty="0">
              <a:solidFill>
                <a:srgbClr val="324A7A"/>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r>
              <a:rPr lang="en-US" altLang="zh-CN" dirty="0">
                <a:solidFill>
                  <a:srgbClr val="324A7A"/>
                </a:solidFill>
                <a:latin typeface="华文中宋" panose="02010600040101010101" pitchFamily="2" charset="-122"/>
                <a:ea typeface="华文中宋" panose="02010600040101010101" pitchFamily="2" charset="-122"/>
              </a:rPr>
              <a:t>JDBC</a:t>
            </a:r>
            <a:r>
              <a:rPr lang="zh-CN" altLang="en-US" dirty="0">
                <a:solidFill>
                  <a:srgbClr val="324A7A"/>
                </a:solidFill>
                <a:latin typeface="华文中宋" panose="02010600040101010101" pitchFamily="2" charset="-122"/>
                <a:ea typeface="华文中宋" panose="02010600040101010101" pitchFamily="2" charset="-122"/>
              </a:rPr>
              <a:t>驱动程序也是桥接模式的应用之一。使用</a:t>
            </a:r>
            <a:r>
              <a:rPr lang="en-US" altLang="zh-CN" dirty="0">
                <a:solidFill>
                  <a:srgbClr val="324A7A"/>
                </a:solidFill>
                <a:latin typeface="华文中宋" panose="02010600040101010101" pitchFamily="2" charset="-122"/>
                <a:ea typeface="华文中宋" panose="02010600040101010101" pitchFamily="2" charset="-122"/>
              </a:rPr>
              <a:t>JDBC</a:t>
            </a:r>
            <a:r>
              <a:rPr lang="zh-CN" altLang="en-US" dirty="0">
                <a:solidFill>
                  <a:srgbClr val="324A7A"/>
                </a:solidFill>
                <a:latin typeface="华文中宋" panose="02010600040101010101" pitchFamily="2" charset="-122"/>
                <a:ea typeface="华文中宋" panose="02010600040101010101" pitchFamily="2" charset="-122"/>
              </a:rPr>
              <a:t>驱动程序的应用系统就是抽象角色，而所使用的数据库是实现角色。</a:t>
            </a:r>
            <a:r>
              <a:rPr lang="zh-CN" altLang="en-US" dirty="0">
                <a:solidFill>
                  <a:schemeClr val="tx1"/>
                </a:solidFill>
                <a:latin typeface="华文中宋" panose="02010600040101010101" pitchFamily="2" charset="-122"/>
                <a:ea typeface="华文中宋" panose="02010600040101010101" pitchFamily="2" charset="-122"/>
              </a:rPr>
              <a:t>一个</a:t>
            </a:r>
            <a:r>
              <a:rPr lang="en-US" altLang="zh-CN" dirty="0">
                <a:solidFill>
                  <a:schemeClr val="tx1"/>
                </a:solidFill>
                <a:latin typeface="华文中宋" panose="02010600040101010101" pitchFamily="2" charset="-122"/>
                <a:ea typeface="华文中宋" panose="02010600040101010101" pitchFamily="2" charset="-122"/>
              </a:rPr>
              <a:t>JDBC</a:t>
            </a:r>
            <a:r>
              <a:rPr lang="zh-CN" altLang="en-US" dirty="0">
                <a:solidFill>
                  <a:schemeClr val="tx1"/>
                </a:solidFill>
                <a:latin typeface="华文中宋" panose="02010600040101010101" pitchFamily="2" charset="-122"/>
                <a:ea typeface="华文中宋" panose="02010600040101010101" pitchFamily="2" charset="-122"/>
              </a:rPr>
              <a:t>驱动程序可以动态地将一个特定类型的数据库与一个</a:t>
            </a:r>
            <a:r>
              <a:rPr lang="en-US" altLang="zh-CN" dirty="0">
                <a:solidFill>
                  <a:schemeClr val="tx1"/>
                </a:solidFill>
                <a:latin typeface="华文中宋" panose="02010600040101010101" pitchFamily="2" charset="-122"/>
                <a:ea typeface="华文中宋" panose="02010600040101010101" pitchFamily="2" charset="-122"/>
              </a:rPr>
              <a:t>Java</a:t>
            </a:r>
            <a:r>
              <a:rPr lang="zh-CN" altLang="en-US" dirty="0">
                <a:solidFill>
                  <a:schemeClr val="tx1"/>
                </a:solidFill>
                <a:latin typeface="华文中宋" panose="02010600040101010101" pitchFamily="2" charset="-122"/>
                <a:ea typeface="华文中宋" panose="02010600040101010101" pitchFamily="2" charset="-122"/>
              </a:rPr>
              <a:t>应用程序绑定在一起，从而实现抽象角色与实现角色的动态耦合。</a:t>
            </a:r>
            <a:endParaRPr lang="en-US" altLang="zh-CN" b="0" kern="0" dirty="0">
              <a:solidFill>
                <a:schemeClr val="tx1"/>
              </a:solidFill>
              <a:latin typeface="华文中宋" panose="02010600040101010101" pitchFamily="2" charset="-122"/>
              <a:ea typeface="华文中宋" panose="02010600040101010101" pitchFamily="2" charset="-122"/>
            </a:endParaRPr>
          </a:p>
          <a:p>
            <a:endParaRPr lang="zh-CN" altLang="en-US" b="0" kern="0" dirty="0">
              <a:solidFill>
                <a:schemeClr val="tx1"/>
              </a:solidFill>
              <a:latin typeface="华文中宋" panose="02010600040101010101" pitchFamily="2" charset="-122"/>
              <a:ea typeface="华文中宋" panose="02010600040101010101" pitchFamily="2" charset="-122"/>
            </a:endParaRPr>
          </a:p>
          <a:p>
            <a:endParaRPr lang="zh-CN" altLang="en-US" kern="0" dirty="0"/>
          </a:p>
        </p:txBody>
      </p:sp>
    </p:spTree>
    <p:extLst>
      <p:ext uri="{BB962C8B-B14F-4D97-AF65-F5344CB8AC3E}">
        <p14:creationId xmlns:p14="http://schemas.microsoft.com/office/powerpoint/2010/main" val="334657723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5C25F-CAB6-458C-B0C2-449932D612CA}"/>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pic>
        <p:nvPicPr>
          <p:cNvPr id="4" name="Picture 6">
            <a:extLst>
              <a:ext uri="{FF2B5EF4-FFF2-40B4-BE49-F238E27FC236}">
                <a16:creationId xmlns:a16="http://schemas.microsoft.com/office/drawing/2014/main" id="{641E1B89-9FE9-434F-AA16-29FB9B241B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7968" y="1629245"/>
            <a:ext cx="6267200" cy="37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1E788E36-16F5-4E71-BF86-C342DD01A6FE}"/>
              </a:ext>
            </a:extLst>
          </p:cNvPr>
          <p:cNvSpPr txBox="1">
            <a:spLocks noChangeArrowheads="1"/>
          </p:cNvSpPr>
          <p:nvPr/>
        </p:nvSpPr>
        <p:spPr bwMode="auto">
          <a:xfrm>
            <a:off x="335360" y="985233"/>
            <a:ext cx="655272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b="0" kern="0" dirty="0">
                <a:solidFill>
                  <a:schemeClr val="tx1"/>
                </a:solidFill>
                <a:ea typeface="华文中宋" panose="02010600040101010101" pitchFamily="2" charset="-122"/>
              </a:rPr>
              <a:t>模式结构</a:t>
            </a:r>
          </a:p>
          <a:p>
            <a:pPr lvl="1" eaLnBrk="1" hangingPunct="1"/>
            <a:r>
              <a:rPr lang="zh-CN" altLang="en-US" sz="2400" b="0" kern="0" dirty="0">
                <a:solidFill>
                  <a:schemeClr val="tx1"/>
                </a:solidFill>
                <a:ea typeface="华文中宋" panose="02010600040101010101" pitchFamily="2" charset="-122"/>
              </a:rPr>
              <a:t>桥接模式包含如下角色：</a:t>
            </a:r>
            <a:endParaRPr lang="zh-CN" altLang="en-US" sz="3600" b="0" kern="0" dirty="0">
              <a:solidFill>
                <a:schemeClr val="tx1"/>
              </a:solidFill>
              <a:ea typeface="华文中宋" panose="02010600040101010101" pitchFamily="2" charset="-122"/>
            </a:endParaRPr>
          </a:p>
          <a:p>
            <a:pPr lvl="2" eaLnBrk="1" hangingPunct="1">
              <a:buFont typeface="Arial" panose="020B0604020202020204" pitchFamily="34" charset="0"/>
              <a:buChar char="•"/>
            </a:pPr>
            <a:r>
              <a:rPr lang="en-US" altLang="zh-CN" sz="2000" b="0" kern="0" dirty="0">
                <a:solidFill>
                  <a:schemeClr val="tx1"/>
                </a:solidFill>
                <a:ea typeface="华文中宋" panose="02010600040101010101" pitchFamily="2" charset="-122"/>
              </a:rPr>
              <a:t>Abstraction</a:t>
            </a:r>
            <a:r>
              <a:rPr lang="zh-CN" altLang="en-US" sz="2000" b="0" kern="0" dirty="0">
                <a:solidFill>
                  <a:schemeClr val="tx1"/>
                </a:solidFill>
                <a:ea typeface="华文中宋" panose="02010600040101010101" pitchFamily="2" charset="-122"/>
              </a:rPr>
              <a:t>：抽象类</a:t>
            </a:r>
          </a:p>
          <a:p>
            <a:pPr lvl="2" eaLnBrk="1" hangingPunct="1">
              <a:buFont typeface="Arial" panose="020B0604020202020204" pitchFamily="34" charset="0"/>
              <a:buChar char="•"/>
            </a:pPr>
            <a:r>
              <a:rPr lang="en-US" altLang="zh-CN" sz="2000" b="0" kern="0" dirty="0" err="1">
                <a:solidFill>
                  <a:schemeClr val="tx1"/>
                </a:solidFill>
                <a:ea typeface="华文中宋" panose="02010600040101010101" pitchFamily="2" charset="-122"/>
              </a:rPr>
              <a:t>RefinedAbstraction</a:t>
            </a:r>
            <a:r>
              <a:rPr lang="zh-CN" altLang="en-US" sz="2000" b="0" kern="0" dirty="0">
                <a:solidFill>
                  <a:schemeClr val="tx1"/>
                </a:solidFill>
                <a:ea typeface="华文中宋" panose="02010600040101010101" pitchFamily="2" charset="-122"/>
              </a:rPr>
              <a:t>：扩充（提炼）抽象类</a:t>
            </a:r>
          </a:p>
          <a:p>
            <a:pPr lvl="2" eaLnBrk="1" hangingPunct="1">
              <a:buFont typeface="Arial" panose="020B0604020202020204" pitchFamily="34" charset="0"/>
              <a:buChar char="•"/>
            </a:pPr>
            <a:r>
              <a:rPr lang="en-US" altLang="zh-CN" sz="2000" b="0" kern="0" dirty="0">
                <a:solidFill>
                  <a:schemeClr val="tx1"/>
                </a:solidFill>
                <a:ea typeface="华文中宋" panose="02010600040101010101" pitchFamily="2" charset="-122"/>
              </a:rPr>
              <a:t>Implementor</a:t>
            </a:r>
            <a:r>
              <a:rPr lang="zh-CN" altLang="en-US" sz="2000" b="0" kern="0" dirty="0">
                <a:solidFill>
                  <a:schemeClr val="tx1"/>
                </a:solidFill>
                <a:ea typeface="华文中宋" panose="02010600040101010101" pitchFamily="2" charset="-122"/>
              </a:rPr>
              <a:t>：实现类接口</a:t>
            </a:r>
          </a:p>
          <a:p>
            <a:pPr lvl="2" eaLnBrk="1" hangingPunct="1">
              <a:buFont typeface="Arial" panose="020B0604020202020204" pitchFamily="34" charset="0"/>
              <a:buChar char="•"/>
            </a:pPr>
            <a:r>
              <a:rPr lang="en-US" altLang="zh-CN" sz="2000" b="0" kern="0" dirty="0" err="1">
                <a:solidFill>
                  <a:schemeClr val="tx1"/>
                </a:solidFill>
                <a:ea typeface="华文中宋" panose="02010600040101010101" pitchFamily="2" charset="-122"/>
              </a:rPr>
              <a:t>ConcreteImplementor</a:t>
            </a:r>
            <a:r>
              <a:rPr lang="zh-CN" altLang="en-US" sz="2000" b="0" kern="0" dirty="0">
                <a:solidFill>
                  <a:schemeClr val="tx1"/>
                </a:solidFill>
                <a:ea typeface="华文中宋" panose="02010600040101010101" pitchFamily="2" charset="-122"/>
              </a:rPr>
              <a:t>：具体实现类 </a:t>
            </a:r>
          </a:p>
        </p:txBody>
      </p:sp>
    </p:spTree>
    <p:extLst>
      <p:ext uri="{BB962C8B-B14F-4D97-AF65-F5344CB8AC3E}">
        <p14:creationId xmlns:p14="http://schemas.microsoft.com/office/powerpoint/2010/main" val="238552158"/>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20D2A-21A6-43E8-8F29-3AC2FCE0C162}"/>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214F1462-2DF5-4BE6-921D-734A2A4B96EB}"/>
              </a:ext>
            </a:extLst>
          </p:cNvPr>
          <p:cNvSpPr>
            <a:spLocks noGrp="1"/>
          </p:cNvSpPr>
          <p:nvPr>
            <p:ph idx="1"/>
          </p:nvPr>
        </p:nvSpPr>
        <p:spPr>
          <a:xfrm>
            <a:off x="624417" y="1125539"/>
            <a:ext cx="10944192" cy="5065712"/>
          </a:xfrm>
        </p:spPr>
        <p:txBody>
          <a:bodyPr/>
          <a:lstStyle/>
          <a:p>
            <a:pPr eaLnBrk="1" hangingPunct="1">
              <a:lnSpc>
                <a:spcPct val="100000"/>
              </a:lnSpc>
            </a:pPr>
            <a:r>
              <a:rPr lang="zh-CN" altLang="en-US" sz="2200" dirty="0">
                <a:solidFill>
                  <a:schemeClr val="tx1"/>
                </a:solidFill>
                <a:ea typeface="华文中宋" panose="02010600040101010101" pitchFamily="2" charset="-122"/>
              </a:rPr>
              <a:t>桥接模式，重点需要理解如何将抽象化</a:t>
            </a:r>
            <a:r>
              <a:rPr lang="en-US" altLang="zh-CN" sz="2200" dirty="0">
                <a:solidFill>
                  <a:schemeClr val="tx1"/>
                </a:solidFill>
                <a:ea typeface="华文中宋" panose="02010600040101010101" pitchFamily="2" charset="-122"/>
              </a:rPr>
              <a:t>(Abstraction)</a:t>
            </a:r>
            <a:r>
              <a:rPr lang="zh-CN" altLang="en-US" sz="2200" dirty="0">
                <a:solidFill>
                  <a:schemeClr val="tx1"/>
                </a:solidFill>
                <a:ea typeface="华文中宋" panose="02010600040101010101" pitchFamily="2" charset="-122"/>
              </a:rPr>
              <a:t>与实现化</a:t>
            </a:r>
            <a:r>
              <a:rPr lang="en-US" altLang="zh-CN" sz="2200" dirty="0">
                <a:solidFill>
                  <a:schemeClr val="tx1"/>
                </a:solidFill>
                <a:ea typeface="华文中宋" panose="02010600040101010101" pitchFamily="2" charset="-122"/>
              </a:rPr>
              <a:t>(Implementation)</a:t>
            </a:r>
            <a:r>
              <a:rPr lang="zh-CN" altLang="en-US" sz="2200" dirty="0">
                <a:solidFill>
                  <a:schemeClr val="tx1"/>
                </a:solidFill>
                <a:ea typeface="华文中宋" panose="02010600040101010101" pitchFamily="2" charset="-122"/>
              </a:rPr>
              <a:t>脱耦，使得二者可以独立地变化。</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抽象化：</a:t>
            </a:r>
            <a:r>
              <a:rPr lang="zh-CN" altLang="en-US" b="0" dirty="0">
                <a:solidFill>
                  <a:schemeClr val="tx1"/>
                </a:solidFill>
                <a:ea typeface="华文中宋" panose="02010600040101010101" pitchFamily="2" charset="-122"/>
              </a:rPr>
              <a:t>抽象化就是忽略一些信息，把不同的实体当作同样的实体对待。在面向对象中，将对象的共同性质抽取出来形成类的过程即为抽象化的过程。 </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实现化：</a:t>
            </a:r>
            <a:r>
              <a:rPr lang="zh-CN" altLang="en-US" b="0" dirty="0">
                <a:solidFill>
                  <a:schemeClr val="tx1"/>
                </a:solidFill>
                <a:ea typeface="华文中宋" panose="02010600040101010101" pitchFamily="2" charset="-122"/>
              </a:rPr>
              <a:t>针对抽象化给出的具体实现，就是实现化，抽象化与实现化是一对互逆的概念</a:t>
            </a:r>
            <a:r>
              <a:rPr lang="en-US" altLang="zh-CN" b="0" dirty="0">
                <a:solidFill>
                  <a:srgbClr val="C00000"/>
                </a:solidFill>
                <a:ea typeface="华文中宋" panose="02010600040101010101" pitchFamily="2" charset="-122"/>
              </a:rPr>
              <a:t>(</a:t>
            </a:r>
            <a:r>
              <a:rPr lang="zh-CN" altLang="en-US" b="0" dirty="0">
                <a:solidFill>
                  <a:srgbClr val="C00000"/>
                </a:solidFill>
                <a:ea typeface="华文中宋" panose="02010600040101010101" pitchFamily="2" charset="-122"/>
              </a:rPr>
              <a:t>具象</a:t>
            </a:r>
            <a:r>
              <a:rPr lang="en-US" altLang="zh-CN" b="0" dirty="0">
                <a:solidFill>
                  <a:srgbClr val="C00000"/>
                </a:solidFill>
                <a:ea typeface="华文中宋" panose="02010600040101010101" pitchFamily="2" charset="-122"/>
              </a:rPr>
              <a:t>VS</a:t>
            </a:r>
            <a:r>
              <a:rPr lang="zh-CN" altLang="en-US" b="0" dirty="0">
                <a:solidFill>
                  <a:srgbClr val="C00000"/>
                </a:solidFill>
                <a:ea typeface="华文中宋" panose="02010600040101010101" pitchFamily="2" charset="-122"/>
              </a:rPr>
              <a:t>抽象</a:t>
            </a:r>
            <a:r>
              <a:rPr lang="en-US" altLang="zh-CN" b="0" dirty="0">
                <a:solidFill>
                  <a:srgbClr val="C00000"/>
                </a:solidFill>
                <a:ea typeface="华文中宋" panose="02010600040101010101" pitchFamily="2" charset="-122"/>
              </a:rPr>
              <a:t>)</a:t>
            </a:r>
            <a:r>
              <a:rPr lang="zh-CN" altLang="en-US" b="0" dirty="0">
                <a:solidFill>
                  <a:schemeClr val="tx1"/>
                </a:solidFill>
                <a:ea typeface="华文中宋" panose="02010600040101010101" pitchFamily="2" charset="-122"/>
              </a:rPr>
              <a:t>，实现化产生的对象比抽象化更具体，是对抽象化事物的进一步具体化的产物。</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脱  耦：</a:t>
            </a:r>
            <a:r>
              <a:rPr lang="zh-CN" altLang="en-US" b="0" dirty="0">
                <a:solidFill>
                  <a:schemeClr val="tx1"/>
                </a:solidFill>
                <a:ea typeface="华文中宋" panose="02010600040101010101" pitchFamily="2" charset="-122"/>
              </a:rPr>
              <a:t>脱耦就是将抽象化和实现化之间的耦合解脱开，或者说是将它们之间的强关联改换成弱关联，将两个角色之间的继承关系改为关联关系。桥接模式中的脱耦就是指在一个软件系统的抽象化和实现化之间使用关联关系（组合或者聚合关系）而不是继承关系，从而使两者可以相对独立地变化，是桥接模式的核心。 </a:t>
            </a:r>
          </a:p>
          <a:p>
            <a:endParaRPr lang="zh-CN" altLang="en-US" dirty="0"/>
          </a:p>
        </p:txBody>
      </p:sp>
    </p:spTree>
    <p:extLst>
      <p:ext uri="{BB962C8B-B14F-4D97-AF65-F5344CB8AC3E}">
        <p14:creationId xmlns:p14="http://schemas.microsoft.com/office/powerpoint/2010/main" val="34199394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9B22-86B1-4A08-B2C9-4BCBB0B9344E}"/>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9065180F-DC38-4B72-807E-031F908C9106}"/>
              </a:ext>
            </a:extLst>
          </p:cNvPr>
          <p:cNvSpPr>
            <a:spLocks noGrp="1"/>
          </p:cNvSpPr>
          <p:nvPr>
            <p:ph idx="1"/>
          </p:nvPr>
        </p:nvSpPr>
        <p:spPr>
          <a:xfrm>
            <a:off x="624418" y="969887"/>
            <a:ext cx="5758591" cy="5065712"/>
          </a:xfrm>
        </p:spPr>
        <p:txBody>
          <a:bodyPr/>
          <a:lstStyle/>
          <a:p>
            <a:r>
              <a:rPr lang="zh-CN" altLang="en-US" dirty="0"/>
              <a:t>典型的抽象：</a:t>
            </a:r>
          </a:p>
          <a:p>
            <a:endParaRPr lang="zh-CN" altLang="en-US" dirty="0"/>
          </a:p>
        </p:txBody>
      </p:sp>
      <p:sp>
        <p:nvSpPr>
          <p:cNvPr id="5" name="内容占位符 2">
            <a:extLst>
              <a:ext uri="{FF2B5EF4-FFF2-40B4-BE49-F238E27FC236}">
                <a16:creationId xmlns:a16="http://schemas.microsoft.com/office/drawing/2014/main" id="{6CEF6F4E-B985-428B-970C-654E2B235E79}"/>
              </a:ext>
            </a:extLst>
          </p:cNvPr>
          <p:cNvSpPr txBox="1">
            <a:spLocks/>
          </p:cNvSpPr>
          <p:nvPr/>
        </p:nvSpPr>
        <p:spPr bwMode="auto">
          <a:xfrm>
            <a:off x="6456041" y="949624"/>
            <a:ext cx="5758591" cy="516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t>典型的实现类接口：</a:t>
            </a:r>
          </a:p>
          <a:p>
            <a:pPr marL="0" indent="0">
              <a:buNone/>
            </a:pPr>
            <a:endParaRPr lang="zh-CN" altLang="en-US" kern="0" dirty="0"/>
          </a:p>
        </p:txBody>
      </p:sp>
      <p:pic>
        <p:nvPicPr>
          <p:cNvPr id="6" name="图片 5">
            <a:extLst>
              <a:ext uri="{FF2B5EF4-FFF2-40B4-BE49-F238E27FC236}">
                <a16:creationId xmlns:a16="http://schemas.microsoft.com/office/drawing/2014/main" id="{8EC5A7B1-3F81-4BD4-BB6E-F6E1818881A4}"/>
              </a:ext>
            </a:extLst>
          </p:cNvPr>
          <p:cNvPicPr>
            <a:picLocks noChangeAspect="1"/>
          </p:cNvPicPr>
          <p:nvPr/>
        </p:nvPicPr>
        <p:blipFill>
          <a:blip r:embed="rId3"/>
          <a:stretch>
            <a:fillRect/>
          </a:stretch>
        </p:blipFill>
        <p:spPr>
          <a:xfrm>
            <a:off x="6566024" y="1484784"/>
            <a:ext cx="5506640" cy="1440160"/>
          </a:xfrm>
          <a:prstGeom prst="rect">
            <a:avLst/>
          </a:prstGeom>
        </p:spPr>
      </p:pic>
      <p:pic>
        <p:nvPicPr>
          <p:cNvPr id="8" name="图片 7">
            <a:extLst>
              <a:ext uri="{FF2B5EF4-FFF2-40B4-BE49-F238E27FC236}">
                <a16:creationId xmlns:a16="http://schemas.microsoft.com/office/drawing/2014/main" id="{C23268FD-DBDD-4264-B4E8-EAF83E707A92}"/>
              </a:ext>
            </a:extLst>
          </p:cNvPr>
          <p:cNvPicPr>
            <a:picLocks noChangeAspect="1"/>
          </p:cNvPicPr>
          <p:nvPr/>
        </p:nvPicPr>
        <p:blipFill>
          <a:blip r:embed="rId4"/>
          <a:stretch>
            <a:fillRect/>
          </a:stretch>
        </p:blipFill>
        <p:spPr>
          <a:xfrm>
            <a:off x="717084" y="4033026"/>
            <a:ext cx="5738957" cy="2445463"/>
          </a:xfrm>
          <a:prstGeom prst="rect">
            <a:avLst/>
          </a:prstGeom>
        </p:spPr>
      </p:pic>
      <p:pic>
        <p:nvPicPr>
          <p:cNvPr id="9" name="图片 8">
            <a:extLst>
              <a:ext uri="{FF2B5EF4-FFF2-40B4-BE49-F238E27FC236}">
                <a16:creationId xmlns:a16="http://schemas.microsoft.com/office/drawing/2014/main" id="{7907B3DC-287C-4578-A9F3-FD211A59A798}"/>
              </a:ext>
            </a:extLst>
          </p:cNvPr>
          <p:cNvPicPr>
            <a:picLocks noChangeAspect="1"/>
          </p:cNvPicPr>
          <p:nvPr/>
        </p:nvPicPr>
        <p:blipFill>
          <a:blip r:embed="rId5"/>
          <a:stretch>
            <a:fillRect/>
          </a:stretch>
        </p:blipFill>
        <p:spPr>
          <a:xfrm>
            <a:off x="715927" y="1487594"/>
            <a:ext cx="5758589" cy="2445463"/>
          </a:xfrm>
          <a:prstGeom prst="rect">
            <a:avLst/>
          </a:prstGeom>
        </p:spPr>
      </p:pic>
    </p:spTree>
    <p:extLst>
      <p:ext uri="{BB962C8B-B14F-4D97-AF65-F5344CB8AC3E}">
        <p14:creationId xmlns:p14="http://schemas.microsoft.com/office/powerpoint/2010/main" val="6096648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0574558-127C-4814-88EB-2C3B424FD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1" y="3284984"/>
            <a:ext cx="9792063"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A3D64ED4-A990-476B-9ACA-83EADBCD828C}"/>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B46D25EF-BE40-40A7-A1A8-AA68B9BB7A6A}"/>
              </a:ext>
            </a:extLst>
          </p:cNvPr>
          <p:cNvSpPr>
            <a:spLocks noGrp="1"/>
          </p:cNvSpPr>
          <p:nvPr>
            <p:ph idx="1"/>
          </p:nvPr>
        </p:nvSpPr>
        <p:spPr>
          <a:xfrm>
            <a:off x="624417" y="949624"/>
            <a:ext cx="10972800" cy="5241627"/>
          </a:xfrm>
        </p:spPr>
        <p:txBody>
          <a:bodyPr/>
          <a:lstStyle/>
          <a:p>
            <a:r>
              <a:rPr lang="zh-CN" altLang="en-US" dirty="0">
                <a:latin typeface="华文中宋" panose="02010600040101010101" pitchFamily="2" charset="-122"/>
                <a:ea typeface="华文中宋" panose="02010600040101010101" pitchFamily="2" charset="-122"/>
              </a:rPr>
              <a:t>模式扩展</a:t>
            </a:r>
            <a:endParaRPr lang="en-US" altLang="zh-CN" dirty="0">
              <a:latin typeface="华文中宋" panose="02010600040101010101" pitchFamily="2" charset="-122"/>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适配器模式与桥接模式的联用：桥接模式和适配器模式用于设计的不同阶段，桥接模式用于系统的初步设计，对于存在两个独立变化维度的类可以将其分为抽象化和实现化两个角色，使它们可以分别进行变化；而在初步设计完成之后，当发现系统与已有类无法协同工作时，可以采用适配器模式。但有时候在设计初期也需要考虑适配器模式，特别是那些涉及到大量第三方应用接口的情况。</a:t>
            </a:r>
            <a:endParaRPr lang="en-US" altLang="en-US" b="0" dirty="0">
              <a:solidFill>
                <a:schemeClr val="tx1"/>
              </a:solidFill>
              <a:latin typeface="华文中宋" panose="02010600040101010101" pitchFamily="2" charset="-122"/>
              <a:ea typeface="华文中宋" panose="02010600040101010101" pitchFamily="2" charset="-122"/>
            </a:endParaRPr>
          </a:p>
          <a:p>
            <a:endParaRPr lang="zh-CN" altLang="en-US" dirty="0"/>
          </a:p>
          <a:p>
            <a:endParaRPr lang="zh-CN" altLang="en-US" dirty="0"/>
          </a:p>
        </p:txBody>
      </p:sp>
    </p:spTree>
    <p:extLst>
      <p:ext uri="{BB962C8B-B14F-4D97-AF65-F5344CB8AC3E}">
        <p14:creationId xmlns:p14="http://schemas.microsoft.com/office/powerpoint/2010/main" val="193761902"/>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E6A1E-85CA-4309-B40D-E2C2AC9DA8F6}"/>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4952535F-B3B3-45FB-8740-A932CDD0C8CC}"/>
              </a:ext>
            </a:extLst>
          </p:cNvPr>
          <p:cNvSpPr>
            <a:spLocks noGrp="1"/>
          </p:cNvSpPr>
          <p:nvPr>
            <p:ph idx="1"/>
          </p:nvPr>
        </p:nvSpPr>
        <p:spPr>
          <a:xfrm>
            <a:off x="624418" y="949624"/>
            <a:ext cx="11160215" cy="5431704"/>
          </a:xfrm>
        </p:spPr>
        <p:txBody>
          <a:bodyPr/>
          <a:lstStyle/>
          <a:p>
            <a:pPr eaLnBrk="1" hangingPunct="1"/>
            <a:r>
              <a:rPr lang="zh-CN" altLang="en-US" dirty="0">
                <a:latin typeface="华文中宋" panose="02010600040101010101" pitchFamily="2" charset="-122"/>
                <a:ea typeface="华文中宋" panose="02010600040101010101" pitchFamily="2" charset="-122"/>
              </a:rPr>
              <a:t>在以下情况下可以使用桥接模式：</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一个类存在两个独立变化的维度，且这两个维度都需要进行扩展。</a:t>
            </a:r>
            <a:endParaRPr lang="en-US" altLang="zh-CN" b="0" dirty="0">
              <a:solidFill>
                <a:schemeClr val="tx1"/>
              </a:solidFill>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需要在抽象化角色和具体化角色之间增加更多的灵活性，避免在两个层次之间建立静态的继承联系，通过桥接模式可以使它们在抽象层建立一个关联关系。</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抽象化角色和实现化角色可以以继承的方式独立扩展而互不影响，在程序运行时可以动态将一个抽象化子类的对象和一个实现化子类的对象进行组合，即系统需要对抽象化角色和实现化角色进行动态耦合。</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虽然在系统中使用继承是没有问题的，但是由于抽象化角色和具体化角色需要独立变化，设计要求需要独立管理这两者。</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对于那些不希望使用继承或因为多层次继承导致系统类的个数急剧增加的系统，桥接模式尤为适用。</a:t>
            </a:r>
          </a:p>
          <a:p>
            <a:endParaRPr lang="zh-CN" altLang="en-US" dirty="0"/>
          </a:p>
        </p:txBody>
      </p:sp>
    </p:spTree>
    <p:extLst>
      <p:ext uri="{BB962C8B-B14F-4D97-AF65-F5344CB8AC3E}">
        <p14:creationId xmlns:p14="http://schemas.microsoft.com/office/powerpoint/2010/main" val="1463540007"/>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855E2-F7B6-494E-967B-281C17A42302}"/>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73AAB02E-3832-4850-AF96-4FE699A1F253}"/>
              </a:ext>
            </a:extLst>
          </p:cNvPr>
          <p:cNvSpPr>
            <a:spLocks noGrp="1"/>
          </p:cNvSpPr>
          <p:nvPr>
            <p:ph idx="1"/>
          </p:nvPr>
        </p:nvSpPr>
        <p:spPr>
          <a:xfrm>
            <a:off x="624418" y="1125539"/>
            <a:ext cx="5543591" cy="5065712"/>
          </a:xfrm>
        </p:spPr>
        <p:txBody>
          <a:bodyPr/>
          <a:lstStyle/>
          <a:p>
            <a:pPr eaLnBrk="1" hangingPunct="1"/>
            <a:r>
              <a:rPr lang="zh-CN" altLang="en-US"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分离</a:t>
            </a:r>
            <a:r>
              <a:rPr lang="zh-CN" altLang="en-US" dirty="0">
                <a:solidFill>
                  <a:srgbClr val="A61D38"/>
                </a:solidFill>
                <a:latin typeface="华文中宋" panose="02010600040101010101" pitchFamily="2" charset="-122"/>
                <a:ea typeface="华文中宋" panose="02010600040101010101" pitchFamily="2" charset="-122"/>
              </a:rPr>
              <a:t>抽象</a:t>
            </a:r>
            <a:r>
              <a:rPr lang="zh-CN" altLang="en-US" b="0" dirty="0">
                <a:solidFill>
                  <a:schemeClr val="tx1"/>
                </a:solidFill>
                <a:latin typeface="华文中宋" panose="02010600040101010101" pitchFamily="2" charset="-122"/>
                <a:ea typeface="华文中宋" panose="02010600040101010101" pitchFamily="2" charset="-122"/>
              </a:rPr>
              <a:t>接口及其</a:t>
            </a:r>
            <a:r>
              <a:rPr lang="zh-CN" altLang="en-US" dirty="0">
                <a:solidFill>
                  <a:srgbClr val="A61D38"/>
                </a:solidFill>
                <a:latin typeface="华文中宋" panose="02010600040101010101" pitchFamily="2" charset="-122"/>
                <a:ea typeface="华文中宋" panose="02010600040101010101" pitchFamily="2" charset="-122"/>
              </a:rPr>
              <a:t>实现</a:t>
            </a:r>
            <a:r>
              <a:rPr lang="zh-CN" altLang="en-US" b="0" dirty="0">
                <a:solidFill>
                  <a:schemeClr val="tx1"/>
                </a:solidFill>
                <a:latin typeface="华文中宋" panose="02010600040101010101" pitchFamily="2" charset="-122"/>
                <a:ea typeface="华文中宋" panose="02010600040101010101" pitchFamily="2" charset="-122"/>
              </a:rPr>
              <a:t>部分。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桥接模式有时类似于多继承方案，但是多继承方案违背了类的单一职责原则（即一个类只有一个变化的原因），复用性比较差，而且多继承结构中类的个数非常庞大，桥接模式是比多继承方案更好的解决方法。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桥接模式提高了系统的可扩充性，在两个变化维度中任意扩展一个维度，都不需要修改原有系统。 </a:t>
            </a:r>
          </a:p>
          <a:p>
            <a:endParaRPr lang="zh-CN" altLang="en-US" dirty="0"/>
          </a:p>
        </p:txBody>
      </p:sp>
      <p:sp>
        <p:nvSpPr>
          <p:cNvPr id="4" name="内容占位符 2">
            <a:extLst>
              <a:ext uri="{FF2B5EF4-FFF2-40B4-BE49-F238E27FC236}">
                <a16:creationId xmlns:a16="http://schemas.microsoft.com/office/drawing/2014/main" id="{BF593A4E-0065-47C7-BD81-96A2D265F770}"/>
              </a:ext>
            </a:extLst>
          </p:cNvPr>
          <p:cNvSpPr txBox="1">
            <a:spLocks/>
          </p:cNvSpPr>
          <p:nvPr/>
        </p:nvSpPr>
        <p:spPr bwMode="auto">
          <a:xfrm>
            <a:off x="6312026" y="1118168"/>
            <a:ext cx="554359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dirty="0">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桥接模式的引入会增加系统的理解与设计难度，由于聚合关联关系建立在抽象层，要求开发者针对抽象进行设计与编程。</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桥接模式要求正确识别出系统中两个独立变化的维度，因此其使用范围具有一定的局限性。 </a:t>
            </a:r>
          </a:p>
          <a:p>
            <a:endParaRPr lang="zh-CN" altLang="en-US" kern="0" dirty="0"/>
          </a:p>
        </p:txBody>
      </p:sp>
      <p:cxnSp>
        <p:nvCxnSpPr>
          <p:cNvPr id="6" name="直接连接符 5">
            <a:extLst>
              <a:ext uri="{FF2B5EF4-FFF2-40B4-BE49-F238E27FC236}">
                <a16:creationId xmlns:a16="http://schemas.microsoft.com/office/drawing/2014/main" id="{0129D4A3-44A4-40AB-8201-CA41604700DC}"/>
              </a:ext>
            </a:extLst>
          </p:cNvPr>
          <p:cNvCxnSpPr>
            <a:cxnSpLocks/>
          </p:cNvCxnSpPr>
          <p:nvPr/>
        </p:nvCxnSpPr>
        <p:spPr bwMode="auto">
          <a:xfrm>
            <a:off x="6240016" y="764704"/>
            <a:ext cx="0" cy="6093296"/>
          </a:xfrm>
          <a:prstGeom prst="line">
            <a:avLst/>
          </a:prstGeom>
          <a:solidFill>
            <a:srgbClr val="EAEAEA"/>
          </a:solidFill>
          <a:ln w="31750" cap="flat" cmpd="sng" algn="ctr">
            <a:solidFill>
              <a:srgbClr val="133984"/>
            </a:solidFill>
            <a:prstDash val="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72200643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14:</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478881" y="2060848"/>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、试用</a:t>
            </a:r>
            <a:r>
              <a:rPr lang="en-US" altLang="zh-CN" sz="2000" kern="0" dirty="0">
                <a:solidFill>
                  <a:schemeClr val="bg1"/>
                </a:solidFill>
                <a:latin typeface="微软雅黑" panose="020B0503020204020204" pitchFamily="34" charset="-122"/>
                <a:ea typeface="微软雅黑" panose="020B0503020204020204" pitchFamily="34" charset="-122"/>
              </a:rPr>
              <a:t>Bridge</a:t>
            </a:r>
            <a:r>
              <a:rPr lang="zh-CN" altLang="en-US" sz="2000" kern="0" dirty="0">
                <a:solidFill>
                  <a:schemeClr val="bg1"/>
                </a:solidFill>
                <a:latin typeface="微软雅黑" panose="020B0503020204020204" pitchFamily="34" charset="-122"/>
                <a:ea typeface="微软雅黑" panose="020B0503020204020204" pitchFamily="34" charset="-122"/>
              </a:rPr>
              <a:t>模式完成下列事情：饮料的杯子有大、中、小；行为有：加奶，加糖，啥都不加。</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128047"/>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6463E7F-839A-432C-BF2D-3559F4964E17}"/>
              </a:ext>
            </a:extLst>
          </p:cNvPr>
          <p:cNvSpPr>
            <a:spLocks noGrp="1" noChangeArrowheads="1"/>
          </p:cNvSpPr>
          <p:nvPr>
            <p:ph type="title"/>
          </p:nvPr>
        </p:nvSpPr>
        <p:spPr/>
        <p:txBody>
          <a:bodyPr/>
          <a:lstStyle/>
          <a:p>
            <a:pPr eaLnBrk="1" hangingPunct="1"/>
            <a:r>
              <a:rPr lang="en-US" altLang="zh-CN">
                <a:latin typeface="Bauhaus 93" pitchFamily="82" charset="0"/>
              </a:rPr>
              <a:t>Chapter Seven </a:t>
            </a:r>
            <a:r>
              <a:rPr lang="zh-CN" altLang="en-US">
                <a:latin typeface="Bauhaus 93" pitchFamily="82" charset="0"/>
              </a:rPr>
              <a:t>设计模式</a:t>
            </a:r>
            <a:endParaRPr lang="en-US" altLang="zh-CN">
              <a:latin typeface="Bauhaus 93" pitchFamily="82" charset="0"/>
            </a:endParaRPr>
          </a:p>
        </p:txBody>
      </p:sp>
      <p:sp>
        <p:nvSpPr>
          <p:cNvPr id="133123" name="Rectangle 3">
            <a:extLst>
              <a:ext uri="{FF2B5EF4-FFF2-40B4-BE49-F238E27FC236}">
                <a16:creationId xmlns:a16="http://schemas.microsoft.com/office/drawing/2014/main" id="{3A0891B6-C186-46C1-92A0-48A3C720F0F9}"/>
              </a:ext>
            </a:extLst>
          </p:cNvPr>
          <p:cNvSpPr>
            <a:spLocks noGrp="1" noChangeArrowheads="1"/>
          </p:cNvSpPr>
          <p:nvPr>
            <p:ph type="body" idx="1"/>
          </p:nvPr>
        </p:nvSpPr>
        <p:spPr>
          <a:xfrm>
            <a:off x="551384" y="949624"/>
            <a:ext cx="11089232" cy="5503712"/>
          </a:xfrm>
        </p:spPr>
        <p:txBody>
          <a:bodyPr/>
          <a:lstStyle/>
          <a:p>
            <a:pPr eaLnBrk="1" hangingPunct="1">
              <a:lnSpc>
                <a:spcPct val="150000"/>
              </a:lnSpc>
            </a:pPr>
            <a:r>
              <a:rPr lang="en-US" altLang="zh-CN" dirty="0">
                <a:solidFill>
                  <a:srgbClr val="A61D38"/>
                </a:solidFill>
                <a:latin typeface="Arial Black" panose="020B0A04020102020204" pitchFamily="34" charset="0"/>
                <a:ea typeface="华文中宋" panose="02010600040101010101" pitchFamily="2" charset="-122"/>
              </a:rPr>
              <a:t>Decorator Pattern</a:t>
            </a: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从蛋糕、墙上刷油漆、穿衣说起</a:t>
            </a:r>
            <a:r>
              <a:rPr lang="en-US" altLang="zh-CN" dirty="0">
                <a:solidFill>
                  <a:srgbClr val="324A7A"/>
                </a:solidFill>
                <a:latin typeface="Arial Black" panose="020B0A04020102020204" pitchFamily="34" charset="0"/>
                <a:ea typeface="华文中宋" panose="02010600040101010101" pitchFamily="2" charset="-122"/>
              </a:rPr>
              <a:t>……</a:t>
            </a:r>
            <a:endParaRPr lang="zh-CN" altLang="en-US"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像这样在对象上不断披上</a:t>
            </a:r>
            <a:r>
              <a:rPr lang="en-US" altLang="zh-CN" dirty="0">
                <a:solidFill>
                  <a:srgbClr val="324A7A"/>
                </a:solidFill>
                <a:latin typeface="Arial Black" panose="020B0A04020102020204" pitchFamily="34" charset="0"/>
                <a:ea typeface="华文中宋" panose="02010600040101010101" pitchFamily="2" charset="-122"/>
              </a:rPr>
              <a:t>Decoration</a:t>
            </a:r>
            <a:r>
              <a:rPr lang="zh-CN" altLang="en-US" dirty="0">
                <a:solidFill>
                  <a:srgbClr val="324A7A"/>
                </a:solidFill>
                <a:latin typeface="Arial Black" panose="020B0A04020102020204" pitchFamily="34" charset="0"/>
                <a:ea typeface="华文中宋" panose="02010600040101010101" pitchFamily="2" charset="-122"/>
              </a:rPr>
              <a:t>的</a:t>
            </a:r>
            <a:r>
              <a:rPr lang="en-US" altLang="zh-CN" dirty="0">
                <a:solidFill>
                  <a:srgbClr val="324A7A"/>
                </a:solidFill>
                <a:latin typeface="Arial Black" panose="020B0A04020102020204" pitchFamily="34" charset="0"/>
                <a:ea typeface="华文中宋" panose="02010600040101010101" pitchFamily="2" charset="-122"/>
              </a:rPr>
              <a:t>Design  Pattern</a:t>
            </a:r>
            <a:r>
              <a:rPr lang="zh-CN" altLang="en-US" dirty="0">
                <a:solidFill>
                  <a:srgbClr val="324A7A"/>
                </a:solidFill>
                <a:latin typeface="Arial Black" panose="020B0A04020102020204" pitchFamily="34" charset="0"/>
                <a:ea typeface="华文中宋" panose="02010600040101010101" pitchFamily="2" charset="-122"/>
              </a:rPr>
              <a:t>就是：</a:t>
            </a:r>
          </a:p>
          <a:p>
            <a:pPr lvl="2" eaLnBrk="1" hangingPunct="1">
              <a:lnSpc>
                <a:spcPct val="150000"/>
              </a:lnSpc>
            </a:pPr>
            <a:r>
              <a:rPr lang="en-US" altLang="zh-CN" sz="1800" b="0" dirty="0">
                <a:solidFill>
                  <a:schemeClr val="tx1"/>
                </a:solidFill>
                <a:latin typeface="Arial Black" panose="020B0A04020102020204" pitchFamily="34" charset="0"/>
                <a:ea typeface="华文中宋" panose="02010600040101010101" pitchFamily="2" charset="-122"/>
              </a:rPr>
              <a:t>Decorator Pattern</a:t>
            </a: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通常可以使用继承来实现功能的拓展，如果这些需要拓展的功能的种类很繁多时</a:t>
            </a:r>
            <a:r>
              <a:rPr lang="en-US" altLang="zh-CN" b="0" dirty="0">
                <a:solidFill>
                  <a:srgbClr val="324A7A"/>
                </a:solidFill>
                <a:latin typeface="Arial Black" panose="020B0A04020102020204" pitchFamily="34" charset="0"/>
                <a:ea typeface="华文中宋" panose="02010600040101010101" pitchFamily="2" charset="-122"/>
              </a:rPr>
              <a:t>……</a:t>
            </a:r>
            <a:endParaRPr lang="zh-CN" altLang="en-US" dirty="0">
              <a:solidFill>
                <a:srgbClr val="324A7A"/>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那么势必生成很多子类，增加系统的复杂性。</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同时，使用继承实现功能拓展，我们必须可预见这些拓展功能，这些功能是编译时就确定了，是静态的。</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dirty="0">
                <a:solidFill>
                  <a:srgbClr val="A61D38"/>
                </a:solidFill>
                <a:latin typeface="Arial Black" panose="020B0A04020102020204" pitchFamily="34" charset="0"/>
                <a:ea typeface="华文中宋" panose="02010600040101010101" pitchFamily="2" charset="-122"/>
              </a:rPr>
              <a:t>咋办？</a:t>
            </a:r>
            <a:endParaRPr lang="en-US" altLang="zh-CN" sz="1800" dirty="0">
              <a:solidFill>
                <a:srgbClr val="A61D38"/>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使用</a:t>
            </a:r>
            <a:r>
              <a:rPr lang="en-US" altLang="zh-CN" dirty="0">
                <a:solidFill>
                  <a:srgbClr val="324A7A"/>
                </a:solidFill>
                <a:latin typeface="Arial Black" panose="020B0A04020102020204" pitchFamily="34" charset="0"/>
                <a:ea typeface="华文中宋" panose="02010600040101010101" pitchFamily="2" charset="-122"/>
              </a:rPr>
              <a:t>Decorator</a:t>
            </a:r>
            <a:r>
              <a:rPr lang="zh-CN" altLang="en-US" dirty="0">
                <a:solidFill>
                  <a:srgbClr val="324A7A"/>
                </a:solidFill>
                <a:latin typeface="Arial Black" panose="020B0A04020102020204" pitchFamily="34" charset="0"/>
                <a:ea typeface="华文中宋" panose="02010600040101010101" pitchFamily="2" charset="-122"/>
              </a:rPr>
              <a:t>的理由：这些功能需要由用户动态决定加入的方式和时机。</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Decorator</a:t>
            </a:r>
            <a:r>
              <a:rPr lang="zh-CN" altLang="en-US" dirty="0">
                <a:solidFill>
                  <a:srgbClr val="324A7A"/>
                </a:solidFill>
                <a:latin typeface="Arial Black" panose="020B0A04020102020204" pitchFamily="34" charset="0"/>
                <a:ea typeface="华文中宋" panose="02010600040101010101" pitchFamily="2" charset="-122"/>
              </a:rPr>
              <a:t>提供了“即插即用”的方法，在运行期间决定何时增加何种功能。</a:t>
            </a:r>
          </a:p>
        </p:txBody>
      </p:sp>
      <p:pic>
        <p:nvPicPr>
          <p:cNvPr id="4" name="Picture 13">
            <a:extLst>
              <a:ext uri="{FF2B5EF4-FFF2-40B4-BE49-F238E27FC236}">
                <a16:creationId xmlns:a16="http://schemas.microsoft.com/office/drawing/2014/main" id="{1B469274-025A-4AD0-B033-04DDF0E8C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313" y="836712"/>
            <a:ext cx="3279304"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0EA4961-2317-4B8F-833A-5DAE5E02A4AF}"/>
              </a:ext>
            </a:extLst>
          </p:cNvPr>
          <p:cNvSpPr>
            <a:spLocks noGrp="1" noChangeArrowheads="1"/>
          </p:cNvSpPr>
          <p:nvPr>
            <p:ph type="title"/>
          </p:nvPr>
        </p:nvSpPr>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endParaRPr lang="en-US" altLang="zh-CN" sz="3600" dirty="0">
              <a:latin typeface="华文中宋" panose="02010600040101010101" pitchFamily="2" charset="-122"/>
              <a:ea typeface="华文中宋" panose="02010600040101010101" pitchFamily="2" charset="-122"/>
            </a:endParaRPr>
          </a:p>
        </p:txBody>
      </p:sp>
      <p:sp>
        <p:nvSpPr>
          <p:cNvPr id="21507" name="Rectangle 3">
            <a:extLst>
              <a:ext uri="{FF2B5EF4-FFF2-40B4-BE49-F238E27FC236}">
                <a16:creationId xmlns:a16="http://schemas.microsoft.com/office/drawing/2014/main" id="{D0233F02-B54E-4CEE-8F7A-142D6228D6F4}"/>
              </a:ext>
            </a:extLst>
          </p:cNvPr>
          <p:cNvSpPr>
            <a:spLocks noGrp="1" noChangeArrowheads="1"/>
          </p:cNvSpPr>
          <p:nvPr>
            <p:ph type="body" idx="1"/>
          </p:nvPr>
        </p:nvSpPr>
        <p:spPr>
          <a:xfrm>
            <a:off x="487760" y="764704"/>
            <a:ext cx="11233248" cy="5761509"/>
          </a:xfrm>
        </p:spPr>
        <p:txBody>
          <a:bodyPr/>
          <a:lstStyle/>
          <a:p>
            <a:pPr eaLnBrk="1" hangingPunct="1">
              <a:lnSpc>
                <a:spcPct val="150000"/>
              </a:lnSpc>
              <a:spcBef>
                <a:spcPts val="0"/>
              </a:spcBef>
            </a:pPr>
            <a:r>
              <a:rPr lang="zh-CN" altLang="en-US" sz="3200" dirty="0">
                <a:solidFill>
                  <a:schemeClr val="tx1"/>
                </a:solidFill>
                <a:latin typeface="华文中宋" panose="02010600040101010101" pitchFamily="2" charset="-122"/>
                <a:ea typeface="华文中宋" panose="02010600040101010101" pitchFamily="2" charset="-122"/>
              </a:rPr>
              <a:t>概述</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设计模式产生于建筑学和人类学</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从建筑学转移到软件设计模式</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设计模式的描述</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为什么要学习设计模式？</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学习设计模式的其他优点</a:t>
            </a:r>
            <a:endParaRPr lang="en-US" altLang="zh-CN" dirty="0">
              <a:solidFill>
                <a:srgbClr val="324A7A"/>
              </a:solidFill>
              <a:ea typeface="华文中宋" panose="02010600040101010101" pitchFamily="2" charset="-122"/>
            </a:endParaRPr>
          </a:p>
          <a:p>
            <a:pPr marL="865178" lvl="2" indent="-457200" eaLnBrk="1" hangingPunct="1">
              <a:lnSpc>
                <a:spcPct val="150000"/>
              </a:lnSpc>
              <a:spcBef>
                <a:spcPts val="0"/>
              </a:spcBef>
              <a:buFont typeface="Wingdings" panose="05000000000000000000" pitchFamily="2" charset="2"/>
              <a:buChar char="n"/>
            </a:pPr>
            <a:r>
              <a:rPr lang="en-US" altLang="zh-CN" dirty="0">
                <a:solidFill>
                  <a:srgbClr val="324A7A"/>
                </a:solidFill>
                <a:ea typeface="华文中宋" panose="02010600040101010101" pitchFamily="2" charset="-122"/>
              </a:rPr>
              <a:t>What are Design Patterns?</a:t>
            </a:r>
          </a:p>
          <a:p>
            <a:pPr lvl="1" algn="l" eaLnBrk="1" hangingPunct="1">
              <a:lnSpc>
                <a:spcPct val="100000"/>
              </a:lnSpc>
              <a:buFont typeface="Wingdings" panose="05000000000000000000" pitchFamily="2" charset="2"/>
              <a:buChar char="l"/>
            </a:pPr>
            <a:r>
              <a:rPr lang="en-US" altLang="zh-CN" sz="2400" b="0" dirty="0">
                <a:solidFill>
                  <a:schemeClr val="tx1"/>
                </a:solidFill>
                <a:ea typeface="华文中宋" panose="02010600040101010101" pitchFamily="2" charset="-122"/>
              </a:rPr>
              <a:t>Recurring solutions to design problems you see over and over. </a:t>
            </a:r>
          </a:p>
          <a:p>
            <a:pPr lvl="1" algn="l" eaLnBrk="1" hangingPunct="1">
              <a:lnSpc>
                <a:spcPct val="100000"/>
              </a:lnSpc>
              <a:buFont typeface="Wingdings" panose="05000000000000000000" pitchFamily="2" charset="2"/>
              <a:buChar char="l"/>
            </a:pPr>
            <a:r>
              <a:rPr lang="en-US" altLang="zh-CN" sz="2400" b="0" dirty="0">
                <a:solidFill>
                  <a:schemeClr val="tx1"/>
                </a:solidFill>
                <a:ea typeface="华文中宋" panose="02010600040101010101" pitchFamily="2" charset="-122"/>
              </a:rPr>
              <a:t>A set of rules describing how to accomplish certain tasks in the realm of software development. </a:t>
            </a:r>
          </a:p>
          <a:p>
            <a:pPr lvl="1" eaLnBrk="1" hangingPunct="1">
              <a:lnSpc>
                <a:spcPct val="80000"/>
              </a:lnSpc>
            </a:pPr>
            <a:endParaRPr lang="en-US" altLang="zh-CN" sz="16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2">
            <a:extLst>
              <a:ext uri="{FF2B5EF4-FFF2-40B4-BE49-F238E27FC236}">
                <a16:creationId xmlns:a16="http://schemas.microsoft.com/office/drawing/2014/main" id="{EB612687-ED0F-43A5-858A-70AACCB17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68008" y="836712"/>
            <a:ext cx="5316644" cy="3415480"/>
          </a:xfrm>
          <a:prstGeom prst="rect">
            <a:avLst/>
          </a:prstGeom>
          <a:noFill/>
        </p:spPr>
      </p:pic>
      <p:sp>
        <p:nvSpPr>
          <p:cNvPr id="134146" name="Rectangle 2">
            <a:extLst>
              <a:ext uri="{FF2B5EF4-FFF2-40B4-BE49-F238E27FC236}">
                <a16:creationId xmlns:a16="http://schemas.microsoft.com/office/drawing/2014/main" id="{029959A5-D148-4F32-BC5A-F3123767D045}"/>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4147" name="Rectangle 3">
            <a:extLst>
              <a:ext uri="{FF2B5EF4-FFF2-40B4-BE49-F238E27FC236}">
                <a16:creationId xmlns:a16="http://schemas.microsoft.com/office/drawing/2014/main" id="{E141F618-4685-471C-97FB-CBF1BF60F4FC}"/>
              </a:ext>
            </a:extLst>
          </p:cNvPr>
          <p:cNvSpPr>
            <a:spLocks noGrp="1" noChangeArrowheads="1"/>
          </p:cNvSpPr>
          <p:nvPr>
            <p:ph type="body" idx="1"/>
          </p:nvPr>
        </p:nvSpPr>
        <p:spPr>
          <a:xfrm>
            <a:off x="407368" y="1052736"/>
            <a:ext cx="10972800" cy="540059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动态地给一个</a:t>
            </a:r>
            <a:r>
              <a:rPr lang="zh-CN" altLang="en-US" dirty="0">
                <a:solidFill>
                  <a:srgbClr val="A61D38"/>
                </a:solidFill>
                <a:latin typeface="Arial Black" panose="020B0A04020102020204" pitchFamily="34" charset="0"/>
                <a:ea typeface="华文中宋" panose="02010600040101010101" pitchFamily="2" charset="-122"/>
              </a:rPr>
              <a:t>对象</a:t>
            </a:r>
            <a:r>
              <a:rPr lang="zh-CN" altLang="en-US" b="0" dirty="0">
                <a:solidFill>
                  <a:schemeClr val="tx1"/>
                </a:solidFill>
                <a:latin typeface="Arial Black" panose="020B0A04020102020204" pitchFamily="34" charset="0"/>
                <a:ea typeface="华文中宋" panose="02010600040101010101" pitchFamily="2" charset="-122"/>
              </a:rPr>
              <a:t>添加一些额外的职责。</a:t>
            </a: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p>
          <a:p>
            <a:pPr lvl="1" eaLnBrk="1" hangingPunct="1"/>
            <a:r>
              <a:rPr lang="en-US" altLang="zh-CN" dirty="0">
                <a:solidFill>
                  <a:schemeClr val="tx1"/>
                </a:solidFill>
                <a:ea typeface="华文中宋" panose="02010600040101010101" pitchFamily="2" charset="-122"/>
              </a:rPr>
              <a:t>Wrapper</a:t>
            </a:r>
            <a:r>
              <a:rPr lang="zh-CN" altLang="en-US" sz="1600" dirty="0">
                <a:solidFill>
                  <a:srgbClr val="A61D38"/>
                </a:solidFill>
                <a:ea typeface="华文中宋" panose="02010600040101010101" pitchFamily="2" charset="-122"/>
              </a:rPr>
              <a:t>（之前也有某个设计模式的名字的别名也是它。啥？）</a:t>
            </a:r>
            <a:endParaRPr lang="en-US" altLang="zh-CN" sz="1600" dirty="0">
              <a:solidFill>
                <a:srgbClr val="A61D38"/>
              </a:solidFill>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装饰模式也有人称之为</a:t>
            </a:r>
            <a:r>
              <a:rPr lang="zh-CN" altLang="en-US" dirty="0">
                <a:solidFill>
                  <a:srgbClr val="A61D38"/>
                </a:solidFill>
                <a:latin typeface="Arial Black" panose="020B0A04020102020204" pitchFamily="34" charset="0"/>
                <a:ea typeface="华文中宋" panose="02010600040101010101" pitchFamily="2" charset="-122"/>
              </a:rPr>
              <a:t>“油漆工模式”</a:t>
            </a:r>
            <a:endParaRPr lang="en-US" altLang="zh-CN" dirty="0">
              <a:solidFill>
                <a:srgbClr val="A61D38"/>
              </a:solidFill>
              <a:latin typeface="Arial Black" panose="020B0A04020102020204" pitchFamily="34" charset="0"/>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希望给某个</a:t>
            </a:r>
            <a:r>
              <a:rPr lang="zh-CN" altLang="en-US" b="0" dirty="0">
                <a:solidFill>
                  <a:srgbClr val="A61D38"/>
                </a:solidFill>
                <a:latin typeface="Arial Black" panose="020B0A04020102020204" pitchFamily="34" charset="0"/>
                <a:ea typeface="华文中宋" panose="02010600040101010101" pitchFamily="2" charset="-122"/>
              </a:rPr>
              <a:t>对象</a:t>
            </a:r>
            <a:r>
              <a:rPr lang="zh-CN" altLang="en-US" b="0" dirty="0">
                <a:solidFill>
                  <a:schemeClr val="tx1"/>
                </a:solidFill>
                <a:latin typeface="Arial Black" panose="020B0A04020102020204" pitchFamily="34" charset="0"/>
                <a:ea typeface="华文中宋" panose="02010600040101010101" pitchFamily="2" charset="-122"/>
              </a:rPr>
              <a:t>而</a:t>
            </a:r>
            <a:r>
              <a:rPr lang="zh-CN" altLang="en-US" b="0" dirty="0">
                <a:solidFill>
                  <a:srgbClr val="FF0000"/>
                </a:solidFill>
                <a:highlight>
                  <a:srgbClr val="FFFF00"/>
                </a:highlight>
                <a:latin typeface="Arial Black" panose="020B0A04020102020204" pitchFamily="34" charset="0"/>
                <a:ea typeface="华文中宋" panose="02010600040101010101" pitchFamily="2" charset="-122"/>
              </a:rPr>
              <a:t>不是整个</a:t>
            </a:r>
            <a:r>
              <a:rPr lang="zh-CN" altLang="en-US" dirty="0">
                <a:solidFill>
                  <a:srgbClr val="FF0000"/>
                </a:solidFill>
                <a:highlight>
                  <a:srgbClr val="FFFF00"/>
                </a:highlight>
                <a:latin typeface="Arial Black" panose="020B0A04020102020204" pitchFamily="34" charset="0"/>
                <a:ea typeface="华文中宋" panose="02010600040101010101" pitchFamily="2" charset="-122"/>
              </a:rPr>
              <a:t>类</a:t>
            </a:r>
            <a:r>
              <a:rPr lang="zh-CN" altLang="en-US" b="0" dirty="0">
                <a:solidFill>
                  <a:schemeClr val="tx1"/>
                </a:solidFill>
                <a:latin typeface="Arial Black" panose="020B0A04020102020204" pitchFamily="34" charset="0"/>
                <a:ea typeface="华文中宋" panose="02010600040101010101" pitchFamily="2" charset="-122"/>
              </a:rPr>
              <a:t>添加一些功能。</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r>
              <a:rPr lang="en-US" altLang="zh-CN" dirty="0">
                <a:solidFill>
                  <a:schemeClr val="tx1"/>
                </a:solidFill>
              </a:rPr>
              <a:t>Attach additional responsibilities to an object dynamically. Decorators provide a flexible alternative to </a:t>
            </a:r>
            <a:r>
              <a:rPr lang="en-US" altLang="zh-CN" dirty="0" err="1">
                <a:solidFill>
                  <a:schemeClr val="tx1"/>
                </a:solidFill>
              </a:rPr>
              <a:t>subclassing</a:t>
            </a:r>
            <a:r>
              <a:rPr lang="en-US" altLang="zh-CN" dirty="0">
                <a:solidFill>
                  <a:schemeClr val="tx1"/>
                </a:solidFill>
              </a:rPr>
              <a:t> for extending functionality. </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适用性</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在不影响其他对象的情况下，以动态方式给单个对象添加职责；</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处理那些可以撤销的职责；</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当不能采用生成子类的方法进行扩充时。</a:t>
            </a: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18428714-9B69-4934-BB1F-382F9A993623}"/>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7219" name="Rectangle 3">
            <a:extLst>
              <a:ext uri="{FF2B5EF4-FFF2-40B4-BE49-F238E27FC236}">
                <a16:creationId xmlns:a16="http://schemas.microsoft.com/office/drawing/2014/main" id="{AF7F54B5-524D-4B16-987D-7D47AE94CCDF}"/>
              </a:ext>
            </a:extLst>
          </p:cNvPr>
          <p:cNvSpPr>
            <a:spLocks noGrp="1" noChangeArrowheads="1"/>
          </p:cNvSpPr>
          <p:nvPr>
            <p:ph type="body" idx="1"/>
          </p:nvPr>
        </p:nvSpPr>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r>
              <a:rPr lang="zh-CN" altLang="en-US" b="0" dirty="0">
                <a:solidFill>
                  <a:schemeClr val="tx1"/>
                </a:solidFill>
                <a:ea typeface="华文中宋" panose="02010600040101010101" pitchFamily="2" charset="-122"/>
              </a:rPr>
              <a:t>比静态继承更灵活（运行时添加、删除职责；无需继承，可以有不同的</a:t>
            </a: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避免在层次结构高层的类有太多的特征，应用程序不必为不必要的特征付出代价；</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可以定义一个简单的类， 让</a:t>
            </a: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模式再提供了一种“即付即用”的方法来添加其他职责， </a:t>
            </a:r>
            <a:r>
              <a:rPr lang="en-US" altLang="zh-CN" b="0" dirty="0">
                <a:solidFill>
                  <a:schemeClr val="tx1"/>
                </a:solidFill>
                <a:ea typeface="华文中宋" panose="02010600040101010101" pitchFamily="2" charset="-122"/>
              </a:rPr>
              <a:t>LET </a:t>
            </a:r>
            <a:r>
              <a:rPr lang="zh-CN" altLang="en-US" dirty="0">
                <a:solidFill>
                  <a:srgbClr val="A61D38"/>
                </a:solidFill>
                <a:ea typeface="华文中宋" panose="02010600040101010101" pitchFamily="2" charset="-122"/>
              </a:rPr>
              <a:t>核心更核心</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参与者协作者</a:t>
            </a:r>
          </a:p>
          <a:p>
            <a:pPr lvl="1" eaLnBrk="1" hangingPunct="1"/>
            <a:r>
              <a:rPr lang="en-US" altLang="zh-CN" b="0" dirty="0">
                <a:solidFill>
                  <a:schemeClr val="tx1"/>
                </a:solidFill>
                <a:ea typeface="华文中宋" panose="02010600040101010101" pitchFamily="2" charset="-122"/>
              </a:rPr>
              <a:t>Component</a:t>
            </a:r>
            <a:r>
              <a:rPr lang="zh-CN" altLang="en-US" b="0" dirty="0">
                <a:solidFill>
                  <a:schemeClr val="tx1"/>
                </a:solidFill>
                <a:ea typeface="华文中宋" panose="02010600040101010101" pitchFamily="2" charset="-122"/>
              </a:rPr>
              <a:t>：定义一个对象接口，可以给这些对象动态地添加职责。</a:t>
            </a:r>
          </a:p>
          <a:p>
            <a:pPr lvl="1" eaLnBrk="1" hangingPunct="1"/>
            <a:r>
              <a:rPr lang="en-US" altLang="zh-CN" b="0" dirty="0" err="1">
                <a:solidFill>
                  <a:schemeClr val="tx1"/>
                </a:solidFill>
                <a:ea typeface="华文中宋" panose="02010600040101010101" pitchFamily="2" charset="-122"/>
              </a:rPr>
              <a:t>ConcreteComponent</a:t>
            </a:r>
            <a:r>
              <a:rPr lang="zh-CN" altLang="en-US" b="0" dirty="0">
                <a:solidFill>
                  <a:schemeClr val="tx1"/>
                </a:solidFill>
                <a:ea typeface="华文中宋" panose="02010600040101010101" pitchFamily="2" charset="-122"/>
              </a:rPr>
              <a:t>：定义一个对象，可以给这个对象添加一些职责</a:t>
            </a:r>
          </a:p>
          <a:p>
            <a:pPr lvl="1" eaLnBrk="1" hangingPunct="1"/>
            <a:r>
              <a:rPr lang="en-US" altLang="zh-CN" b="0" dirty="0" err="1">
                <a:solidFill>
                  <a:schemeClr val="tx1"/>
                </a:solidFill>
                <a:ea typeface="华文中宋" panose="02010600040101010101" pitchFamily="2" charset="-122"/>
              </a:rPr>
              <a:t>Decorater</a:t>
            </a:r>
            <a:endParaRPr lang="en-US" altLang="zh-CN" b="0" dirty="0">
              <a:solidFill>
                <a:schemeClr val="tx1"/>
              </a:solidFill>
              <a:ea typeface="华文中宋" panose="02010600040101010101" pitchFamily="2" charset="-122"/>
            </a:endParaRPr>
          </a:p>
          <a:p>
            <a:pPr lvl="1" eaLnBrk="1" hangingPunct="1"/>
            <a:r>
              <a:rPr lang="en-US" altLang="zh-CN" b="0" dirty="0" err="1">
                <a:solidFill>
                  <a:schemeClr val="tx1"/>
                </a:solidFill>
                <a:ea typeface="华文中宋" panose="02010600040101010101" pitchFamily="2" charset="-122"/>
              </a:rPr>
              <a:t>ConcreteDecorator</a:t>
            </a:r>
            <a:endParaRPr lang="zh-CN" altLang="en-US" dirty="0">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171FF5AF-51A0-464D-8BB4-5EFAB0735C33}"/>
              </a:ext>
            </a:extLst>
          </p:cNvPr>
          <p:cNvSpPr>
            <a:spLocks noGrp="1" noChangeArrowheads="1"/>
          </p:cNvSpPr>
          <p:nvPr>
            <p:ph type="title"/>
          </p:nvPr>
        </p:nvSpPr>
        <p:spPr>
          <a:xfrm>
            <a:off x="16475" y="208433"/>
            <a:ext cx="10365317" cy="838200"/>
          </a:xfrm>
        </p:spPr>
        <p:txBody>
          <a:bodyPr/>
          <a:lstStyle/>
          <a:p>
            <a:pPr eaLnBrk="1" hangingPunct="1"/>
            <a:r>
              <a:rPr lang="en-US" altLang="zh-CN" dirty="0">
                <a:latin typeface="Bauhaus 93" pitchFamily="82" charset="0"/>
              </a:rPr>
              <a:t>Decorator Pattern</a:t>
            </a:r>
            <a:endParaRPr lang="zh-CN" altLang="en-US" dirty="0">
              <a:latin typeface="Bauhaus 93" pitchFamily="82" charset="0"/>
            </a:endParaRPr>
          </a:p>
        </p:txBody>
      </p:sp>
      <p:sp>
        <p:nvSpPr>
          <p:cNvPr id="138243" name="Rectangle 3">
            <a:extLst>
              <a:ext uri="{FF2B5EF4-FFF2-40B4-BE49-F238E27FC236}">
                <a16:creationId xmlns:a16="http://schemas.microsoft.com/office/drawing/2014/main" id="{5FCAB6EB-FC48-434C-BC88-7D9F3A6FA175}"/>
              </a:ext>
            </a:extLst>
          </p:cNvPr>
          <p:cNvSpPr>
            <a:spLocks noGrp="1" noChangeArrowheads="1"/>
          </p:cNvSpPr>
          <p:nvPr>
            <p:ph type="body" sz="half" idx="1"/>
          </p:nvPr>
        </p:nvSpPr>
        <p:spPr>
          <a:xfrm>
            <a:off x="763589" y="1066800"/>
            <a:ext cx="10805020" cy="4114800"/>
          </a:xfrm>
        </p:spPr>
        <p:txBody>
          <a:bodyPr/>
          <a:lstStyle/>
          <a:p>
            <a:pPr eaLnBrk="1" hangingPunct="1"/>
            <a:r>
              <a:rPr lang="en-US" altLang="zh-CN" sz="2800" dirty="0">
                <a:solidFill>
                  <a:srgbClr val="324A7A"/>
                </a:solidFill>
                <a:latin typeface="Arial Black" panose="020B0A04020102020204" pitchFamily="34" charset="0"/>
              </a:rPr>
              <a:t>Example</a:t>
            </a:r>
            <a:r>
              <a:rPr lang="zh-CN" altLang="en-US" sz="2800" dirty="0">
                <a:solidFill>
                  <a:srgbClr val="324A7A"/>
                </a:solidFill>
                <a:latin typeface="Arial Black" panose="020B0A04020102020204" pitchFamily="34" charset="0"/>
              </a:rPr>
              <a:t>：</a:t>
            </a:r>
          </a:p>
          <a:p>
            <a:pPr lvl="1" eaLnBrk="1" hangingPunct="1"/>
            <a:r>
              <a:rPr lang="en-US" altLang="zh-CN" sz="1800" dirty="0">
                <a:latin typeface="Arial Black" panose="020B0A04020102020204" pitchFamily="34" charset="0"/>
                <a:hlinkClick r:id="rId3" action="ppaction://hlinkfile"/>
              </a:rPr>
              <a:t>Display.java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4" action="ppaction://hlinkfile"/>
              </a:rPr>
              <a:t>StringDisplay.java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5" action="ppaction://hlinkfile"/>
              </a:rPr>
              <a:t>Border.java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6" action="ppaction://hlinkfile"/>
              </a:rPr>
              <a:t>SideBorder.java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FullBorder.java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8" action="ppaction://hlinkfile"/>
              </a:rPr>
              <a:t>Main.java</a:t>
            </a:r>
            <a:endParaRPr lang="zh-CN" altLang="en-US" sz="1800" dirty="0">
              <a:latin typeface="Arial Black" panose="020B0A04020102020204" pitchFamily="34" charset="0"/>
            </a:endParaRPr>
          </a:p>
        </p:txBody>
      </p:sp>
      <p:graphicFrame>
        <p:nvGraphicFramePr>
          <p:cNvPr id="377900" name="Group 44">
            <a:extLst>
              <a:ext uri="{FF2B5EF4-FFF2-40B4-BE49-F238E27FC236}">
                <a16:creationId xmlns:a16="http://schemas.microsoft.com/office/drawing/2014/main" id="{96C927D3-24B7-4B7C-AA81-B0A7588F3048}"/>
              </a:ext>
            </a:extLst>
          </p:cNvPr>
          <p:cNvGraphicFramePr>
            <a:graphicFrameLocks noGrp="1"/>
          </p:cNvGraphicFramePr>
          <p:nvPr>
            <p:ph sz="quarter" idx="2"/>
            <p:extLst>
              <p:ext uri="{D42A27DB-BD31-4B8C-83A1-F6EECF244321}">
                <p14:modId xmlns:p14="http://schemas.microsoft.com/office/powerpoint/2010/main" val="3322812490"/>
              </p:ext>
            </p:extLst>
          </p:nvPr>
        </p:nvGraphicFramePr>
        <p:xfrm>
          <a:off x="1590581" y="2708920"/>
          <a:ext cx="4793452" cy="2697181"/>
        </p:xfrm>
        <a:graphic>
          <a:graphicData uri="http://schemas.openxmlformats.org/drawingml/2006/table">
            <a:tbl>
              <a:tblPr/>
              <a:tblGrid>
                <a:gridCol w="2083153">
                  <a:extLst>
                    <a:ext uri="{9D8B030D-6E8A-4147-A177-3AD203B41FA5}">
                      <a16:colId xmlns:a16="http://schemas.microsoft.com/office/drawing/2014/main" val="20000"/>
                    </a:ext>
                  </a:extLst>
                </a:gridCol>
                <a:gridCol w="2710299">
                  <a:extLst>
                    <a:ext uri="{9D8B030D-6E8A-4147-A177-3AD203B41FA5}">
                      <a16:colId xmlns:a16="http://schemas.microsoft.com/office/drawing/2014/main" val="20001"/>
                    </a:ext>
                  </a:extLst>
                </a:gridCol>
              </a:tblGrid>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名称</a:t>
                      </a:r>
                    </a:p>
                  </a:txBody>
                  <a:tcPr marT="45699" marB="45699"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说明</a:t>
                      </a:r>
                    </a:p>
                  </a:txBody>
                  <a:tcPr marT="45699" marB="45699"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Display</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打印字符串的抽象类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5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StringDisplay</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只有一行的打印字符串用的类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装饰用的抽象类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5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SideBorder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只在左右加上装饰框的类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FullBorder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四周装饰框用的类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Main</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6" name="Picture 42">
            <a:extLst>
              <a:ext uri="{FF2B5EF4-FFF2-40B4-BE49-F238E27FC236}">
                <a16:creationId xmlns:a16="http://schemas.microsoft.com/office/drawing/2014/main" id="{6C84CA09-DDB0-428C-AE76-C8F633CC3B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4496" y="1124745"/>
            <a:ext cx="5184576" cy="445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AE54878-9549-45D9-92A8-4A25BAFE8B63}"/>
              </a:ext>
            </a:extLst>
          </p:cNvPr>
          <p:cNvPicPr>
            <a:picLocks noChangeAspect="1"/>
          </p:cNvPicPr>
          <p:nvPr/>
        </p:nvPicPr>
        <p:blipFill>
          <a:blip r:embed="rId10"/>
          <a:stretch>
            <a:fillRect/>
          </a:stretch>
        </p:blipFill>
        <p:spPr>
          <a:xfrm>
            <a:off x="5797249" y="30926"/>
            <a:ext cx="1882929" cy="2601605"/>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032DB-E9E8-4B97-9164-F622E4DE8F8F}"/>
              </a:ext>
            </a:extLst>
          </p:cNvPr>
          <p:cNvSpPr>
            <a:spLocks noGrp="1"/>
          </p:cNvSpPr>
          <p:nvPr>
            <p:ph type="title"/>
          </p:nvPr>
        </p:nvSpPr>
        <p:spPr>
          <a:xfrm>
            <a:off x="119337" y="228600"/>
            <a:ext cx="10995281" cy="838200"/>
          </a:xfrm>
        </p:spPr>
        <p:txBody>
          <a:bodyPr/>
          <a:lstStyle/>
          <a:p>
            <a:r>
              <a:rPr lang="en-US" altLang="zh-CN" dirty="0">
                <a:latin typeface="Bauhaus 93" pitchFamily="82" charset="0"/>
              </a:rPr>
              <a:t>Decorator Pattern</a:t>
            </a:r>
            <a:endParaRPr lang="zh-CN" altLang="en-US" dirty="0"/>
          </a:p>
        </p:txBody>
      </p:sp>
      <p:pic>
        <p:nvPicPr>
          <p:cNvPr id="8" name="图片 7">
            <a:extLst>
              <a:ext uri="{FF2B5EF4-FFF2-40B4-BE49-F238E27FC236}">
                <a16:creationId xmlns:a16="http://schemas.microsoft.com/office/drawing/2014/main" id="{0588D735-FC78-44D4-A63A-FE03FDF0C62D}"/>
              </a:ext>
            </a:extLst>
          </p:cNvPr>
          <p:cNvPicPr>
            <a:picLocks noChangeAspect="1"/>
          </p:cNvPicPr>
          <p:nvPr/>
        </p:nvPicPr>
        <p:blipFill>
          <a:blip r:embed="rId3"/>
          <a:stretch>
            <a:fillRect/>
          </a:stretch>
        </p:blipFill>
        <p:spPr>
          <a:xfrm>
            <a:off x="119336" y="1"/>
            <a:ext cx="5352403" cy="1268760"/>
          </a:xfrm>
          <a:prstGeom prst="rect">
            <a:avLst/>
          </a:prstGeom>
        </p:spPr>
      </p:pic>
      <p:pic>
        <p:nvPicPr>
          <p:cNvPr id="9" name="图片 8">
            <a:extLst>
              <a:ext uri="{FF2B5EF4-FFF2-40B4-BE49-F238E27FC236}">
                <a16:creationId xmlns:a16="http://schemas.microsoft.com/office/drawing/2014/main" id="{46894379-95AA-4157-BB57-BCB15BF48838}"/>
              </a:ext>
            </a:extLst>
          </p:cNvPr>
          <p:cNvPicPr>
            <a:picLocks noChangeAspect="1"/>
          </p:cNvPicPr>
          <p:nvPr/>
        </p:nvPicPr>
        <p:blipFill>
          <a:blip r:embed="rId4"/>
          <a:stretch>
            <a:fillRect/>
          </a:stretch>
        </p:blipFill>
        <p:spPr>
          <a:xfrm>
            <a:off x="95527" y="1375777"/>
            <a:ext cx="5376212" cy="685073"/>
          </a:xfrm>
          <a:prstGeom prst="rect">
            <a:avLst/>
          </a:prstGeom>
        </p:spPr>
      </p:pic>
      <p:pic>
        <p:nvPicPr>
          <p:cNvPr id="10" name="图片 9">
            <a:extLst>
              <a:ext uri="{FF2B5EF4-FFF2-40B4-BE49-F238E27FC236}">
                <a16:creationId xmlns:a16="http://schemas.microsoft.com/office/drawing/2014/main" id="{780E22AE-9A30-4478-89E2-E1B8C368E8EA}"/>
              </a:ext>
            </a:extLst>
          </p:cNvPr>
          <p:cNvPicPr>
            <a:picLocks noChangeAspect="1"/>
          </p:cNvPicPr>
          <p:nvPr/>
        </p:nvPicPr>
        <p:blipFill>
          <a:blip r:embed="rId5"/>
          <a:stretch>
            <a:fillRect/>
          </a:stretch>
        </p:blipFill>
        <p:spPr>
          <a:xfrm>
            <a:off x="5954197" y="44626"/>
            <a:ext cx="6190476" cy="3857143"/>
          </a:xfrm>
          <a:prstGeom prst="rect">
            <a:avLst/>
          </a:prstGeom>
        </p:spPr>
      </p:pic>
      <p:pic>
        <p:nvPicPr>
          <p:cNvPr id="11" name="图片 10">
            <a:extLst>
              <a:ext uri="{FF2B5EF4-FFF2-40B4-BE49-F238E27FC236}">
                <a16:creationId xmlns:a16="http://schemas.microsoft.com/office/drawing/2014/main" id="{B3D7A82C-F33B-4996-91C1-789A0D65D216}"/>
              </a:ext>
            </a:extLst>
          </p:cNvPr>
          <p:cNvPicPr>
            <a:picLocks noChangeAspect="1"/>
          </p:cNvPicPr>
          <p:nvPr/>
        </p:nvPicPr>
        <p:blipFill>
          <a:blip r:embed="rId6"/>
          <a:stretch>
            <a:fillRect/>
          </a:stretch>
        </p:blipFill>
        <p:spPr>
          <a:xfrm>
            <a:off x="5925172" y="3933057"/>
            <a:ext cx="5571429" cy="2590476"/>
          </a:xfrm>
          <a:prstGeom prst="rect">
            <a:avLst/>
          </a:prstGeom>
        </p:spPr>
      </p:pic>
      <p:pic>
        <p:nvPicPr>
          <p:cNvPr id="12" name="图片 11">
            <a:extLst>
              <a:ext uri="{FF2B5EF4-FFF2-40B4-BE49-F238E27FC236}">
                <a16:creationId xmlns:a16="http://schemas.microsoft.com/office/drawing/2014/main" id="{CAC589D1-5F10-45B1-9A72-C702A016BAF1}"/>
              </a:ext>
            </a:extLst>
          </p:cNvPr>
          <p:cNvPicPr>
            <a:picLocks noChangeAspect="1"/>
          </p:cNvPicPr>
          <p:nvPr/>
        </p:nvPicPr>
        <p:blipFill>
          <a:blip r:embed="rId7"/>
          <a:stretch>
            <a:fillRect/>
          </a:stretch>
        </p:blipFill>
        <p:spPr>
          <a:xfrm>
            <a:off x="95525" y="2101916"/>
            <a:ext cx="5352403" cy="2191181"/>
          </a:xfrm>
          <a:prstGeom prst="rect">
            <a:avLst/>
          </a:prstGeom>
        </p:spPr>
      </p:pic>
      <p:pic>
        <p:nvPicPr>
          <p:cNvPr id="13" name="图片 12">
            <a:extLst>
              <a:ext uri="{FF2B5EF4-FFF2-40B4-BE49-F238E27FC236}">
                <a16:creationId xmlns:a16="http://schemas.microsoft.com/office/drawing/2014/main" id="{19670685-2327-483D-BB94-18E049671B7A}"/>
              </a:ext>
            </a:extLst>
          </p:cNvPr>
          <p:cNvPicPr>
            <a:picLocks noChangeAspect="1"/>
          </p:cNvPicPr>
          <p:nvPr/>
        </p:nvPicPr>
        <p:blipFill>
          <a:blip r:embed="rId8"/>
          <a:stretch>
            <a:fillRect/>
          </a:stretch>
        </p:blipFill>
        <p:spPr>
          <a:xfrm>
            <a:off x="119336" y="4354147"/>
            <a:ext cx="5328592" cy="2503853"/>
          </a:xfrm>
          <a:prstGeom prst="rect">
            <a:avLst/>
          </a:prstGeom>
        </p:spPr>
      </p:pic>
      <p:cxnSp>
        <p:nvCxnSpPr>
          <p:cNvPr id="6" name="直接连接符 5">
            <a:extLst>
              <a:ext uri="{FF2B5EF4-FFF2-40B4-BE49-F238E27FC236}">
                <a16:creationId xmlns:a16="http://schemas.microsoft.com/office/drawing/2014/main" id="{9A8C2FF7-8F7A-4E7C-A6F2-107FDF9E012F}"/>
              </a:ext>
            </a:extLst>
          </p:cNvPr>
          <p:cNvCxnSpPr/>
          <p:nvPr/>
        </p:nvCxnSpPr>
        <p:spPr bwMode="auto">
          <a:xfrm>
            <a:off x="22728" y="1268761"/>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9B697084-02A9-4EFC-A720-281C739757C0}"/>
              </a:ext>
            </a:extLst>
          </p:cNvPr>
          <p:cNvCxnSpPr/>
          <p:nvPr/>
        </p:nvCxnSpPr>
        <p:spPr bwMode="auto">
          <a:xfrm>
            <a:off x="-6297" y="4297834"/>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A1C9921E-A4B3-4D4E-AC44-A075BA9510CC}"/>
              </a:ext>
            </a:extLst>
          </p:cNvPr>
          <p:cNvCxnSpPr/>
          <p:nvPr/>
        </p:nvCxnSpPr>
        <p:spPr bwMode="auto">
          <a:xfrm>
            <a:off x="22728" y="2079759"/>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6" name="直接连接符 15">
            <a:extLst>
              <a:ext uri="{FF2B5EF4-FFF2-40B4-BE49-F238E27FC236}">
                <a16:creationId xmlns:a16="http://schemas.microsoft.com/office/drawing/2014/main" id="{3242B660-923D-4143-99F6-571FDD1B294E}"/>
              </a:ext>
            </a:extLst>
          </p:cNvPr>
          <p:cNvCxnSpPr/>
          <p:nvPr/>
        </p:nvCxnSpPr>
        <p:spPr bwMode="auto">
          <a:xfrm>
            <a:off x="6096000" y="3933057"/>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4038500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978AA5F8-89FC-4EF0-B405-5121CCA8BD0B}"/>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9267" name="Rectangle 3">
            <a:extLst>
              <a:ext uri="{FF2B5EF4-FFF2-40B4-BE49-F238E27FC236}">
                <a16:creationId xmlns:a16="http://schemas.microsoft.com/office/drawing/2014/main" id="{34299163-3439-49A0-A620-8D0AC7608580}"/>
              </a:ext>
            </a:extLst>
          </p:cNvPr>
          <p:cNvSpPr>
            <a:spLocks noGrp="1" noChangeArrowheads="1"/>
          </p:cNvSpPr>
          <p:nvPr>
            <p:ph type="body" idx="1"/>
          </p:nvPr>
        </p:nvSpPr>
        <p:spPr>
          <a:xfrm>
            <a:off x="443372" y="1340768"/>
            <a:ext cx="11305256" cy="5065712"/>
          </a:xfrm>
        </p:spPr>
        <p:txBody>
          <a:bodyPr/>
          <a:lstStyle/>
          <a:p>
            <a:pPr eaLnBrk="1" hangingPunct="1">
              <a:lnSpc>
                <a:spcPct val="90000"/>
              </a:lnSpc>
            </a:pPr>
            <a:r>
              <a:rPr lang="zh-CN" altLang="en-US" sz="2800" dirty="0">
                <a:latin typeface="Arial Black" panose="020B0A04020102020204" pitchFamily="34" charset="0"/>
                <a:ea typeface="华文中宋" panose="02010600040101010101" pitchFamily="2" charset="-122"/>
              </a:rPr>
              <a:t>启发：</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和</a:t>
            </a:r>
            <a:r>
              <a:rPr lang="en-US" altLang="zh-CN" b="0" dirty="0">
                <a:solidFill>
                  <a:schemeClr val="tx1"/>
                </a:solidFill>
                <a:latin typeface="Arial Black" panose="020B0A04020102020204" pitchFamily="34" charset="0"/>
                <a:ea typeface="华文中宋" panose="02010600040101010101" pitchFamily="2" charset="-122"/>
              </a:rPr>
              <a:t>Composite</a:t>
            </a:r>
            <a:r>
              <a:rPr lang="zh-CN" altLang="en-US" b="0" dirty="0">
                <a:solidFill>
                  <a:schemeClr val="tx1"/>
                </a:solidFill>
                <a:latin typeface="Arial Black" panose="020B0A04020102020204" pitchFamily="34" charset="0"/>
                <a:ea typeface="华文中宋" panose="02010600040101010101" pitchFamily="2" charset="-122"/>
              </a:rPr>
              <a:t>有很相像的递归规架构。</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Dcorater</a:t>
            </a:r>
            <a:r>
              <a:rPr lang="zh-CN" altLang="en-US" b="0" dirty="0">
                <a:solidFill>
                  <a:schemeClr val="tx1"/>
                </a:solidFill>
                <a:latin typeface="Arial Black" panose="020B0A04020102020204" pitchFamily="34" charset="0"/>
                <a:ea typeface="华文中宋" panose="02010600040101010101" pitchFamily="2" charset="-122"/>
              </a:rPr>
              <a:t>架构是：装饰外框所存储的内容事实上是另外一个装饰外框的构造（拨洋葱） 。</a:t>
            </a:r>
          </a:p>
          <a:p>
            <a:pPr lvl="2" eaLnBrk="1" hangingPunct="1">
              <a:lnSpc>
                <a:spcPct val="150000"/>
              </a:lnSpc>
            </a:pPr>
            <a:r>
              <a:rPr lang="en-US" altLang="zh-CN" sz="1800" b="0" dirty="0">
                <a:solidFill>
                  <a:schemeClr val="tx1"/>
                </a:solidFill>
                <a:latin typeface="Arial Black" panose="020B0A04020102020204" pitchFamily="34" charset="0"/>
                <a:ea typeface="华文中宋" panose="02010600040101010101" pitchFamily="2" charset="-122"/>
              </a:rPr>
              <a:t>Pipe ,Just as  </a:t>
            </a:r>
            <a:r>
              <a:rPr lang="zh-CN" altLang="en-US" sz="1800" b="0" dirty="0">
                <a:solidFill>
                  <a:schemeClr val="tx1"/>
                </a:solidFill>
                <a:latin typeface="Arial Black" panose="020B0A04020102020204" pitchFamily="34" charset="0"/>
                <a:ea typeface="华文中宋" panose="02010600040101010101" pitchFamily="2" charset="-122"/>
              </a:rPr>
              <a:t>管道；</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装饰外框和内容：一视同仁。</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处理递归的原因在于增加新功能。</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可以新增多种不同功能，只要准备好具体的装饰外框（如同</a:t>
            </a:r>
            <a:r>
              <a:rPr lang="en-US" altLang="zh-CN" b="0" dirty="0">
                <a:solidFill>
                  <a:schemeClr val="tx1"/>
                </a:solidFill>
                <a:latin typeface="Arial Black" panose="020B0A04020102020204" pitchFamily="34" charset="0"/>
                <a:ea typeface="华文中宋" panose="02010600040101010101" pitchFamily="2" charset="-122"/>
              </a:rPr>
              <a:t>Ice Cream</a:t>
            </a:r>
            <a:r>
              <a:rPr lang="zh-CN" altLang="en-US" b="0" dirty="0">
                <a:solidFill>
                  <a:schemeClr val="tx1"/>
                </a:solidFill>
                <a:latin typeface="Arial Black" panose="020B0A04020102020204" pitchFamily="34" charset="0"/>
                <a:ea typeface="华文中宋" panose="02010600040101010101" pitchFamily="2" charset="-122"/>
              </a:rPr>
              <a:t>） 。</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缺点：装饰用的小类不小心就愈建与多。</a:t>
            </a:r>
          </a:p>
        </p:txBody>
      </p:sp>
      <p:pic>
        <p:nvPicPr>
          <p:cNvPr id="2" name="图片 1">
            <a:extLst>
              <a:ext uri="{FF2B5EF4-FFF2-40B4-BE49-F238E27FC236}">
                <a16:creationId xmlns:a16="http://schemas.microsoft.com/office/drawing/2014/main" id="{AFD5339E-25EA-4F5F-A374-4F618C0515F0}"/>
              </a:ext>
            </a:extLst>
          </p:cNvPr>
          <p:cNvPicPr>
            <a:picLocks noChangeAspect="1"/>
          </p:cNvPicPr>
          <p:nvPr/>
        </p:nvPicPr>
        <p:blipFill>
          <a:blip r:embed="rId3"/>
          <a:stretch>
            <a:fillRect/>
          </a:stretch>
        </p:blipFill>
        <p:spPr>
          <a:xfrm>
            <a:off x="2063552" y="836713"/>
            <a:ext cx="10045116" cy="858866"/>
          </a:xfrm>
          <a:prstGeom prst="rect">
            <a:avLst/>
          </a:prstGeom>
        </p:spPr>
      </p:pic>
      <p:pic>
        <p:nvPicPr>
          <p:cNvPr id="3" name="图片 2">
            <a:extLst>
              <a:ext uri="{FF2B5EF4-FFF2-40B4-BE49-F238E27FC236}">
                <a16:creationId xmlns:a16="http://schemas.microsoft.com/office/drawing/2014/main" id="{8E37B2A1-EE52-4BE1-AB5C-B35AE7304978}"/>
              </a:ext>
            </a:extLst>
          </p:cNvPr>
          <p:cNvPicPr>
            <a:picLocks noChangeAspect="1"/>
          </p:cNvPicPr>
          <p:nvPr/>
        </p:nvPicPr>
        <p:blipFill>
          <a:blip r:embed="rId4"/>
          <a:stretch>
            <a:fillRect/>
          </a:stretch>
        </p:blipFill>
        <p:spPr>
          <a:xfrm>
            <a:off x="8184232" y="5013175"/>
            <a:ext cx="3924436" cy="1828425"/>
          </a:xfrm>
          <a:prstGeom prst="rect">
            <a:avLst/>
          </a:prstGeom>
          <a:effectLst>
            <a:glow rad="228600">
              <a:schemeClr val="accent2">
                <a:satMod val="175000"/>
                <a:alpha val="40000"/>
              </a:schemeClr>
            </a:glo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B3693596-72BD-41F2-AF20-7FDAFCEDA048}"/>
              </a:ext>
            </a:extLst>
          </p:cNvPr>
          <p:cNvSpPr>
            <a:spLocks noGrp="1" noChangeArrowheads="1"/>
          </p:cNvSpPr>
          <p:nvPr>
            <p:ph type="title"/>
          </p:nvPr>
        </p:nvSpPr>
        <p:spPr/>
        <p:txBody>
          <a:bodyPr/>
          <a:lstStyle/>
          <a:p>
            <a:pPr eaLnBrk="1" hangingPunct="1"/>
            <a:r>
              <a:rPr lang="en-US" altLang="zh-CN" dirty="0">
                <a:latin typeface="Bauhaus 93" pitchFamily="82" charset="0"/>
              </a:rPr>
              <a:t>Decorator Pattern</a:t>
            </a:r>
            <a:endParaRPr lang="zh-CN" altLang="en-US" dirty="0">
              <a:latin typeface="Bauhaus 93" pitchFamily="82" charset="0"/>
            </a:endParaRPr>
          </a:p>
        </p:txBody>
      </p:sp>
      <p:sp>
        <p:nvSpPr>
          <p:cNvPr id="140291" name="Rectangle 3">
            <a:extLst>
              <a:ext uri="{FF2B5EF4-FFF2-40B4-BE49-F238E27FC236}">
                <a16:creationId xmlns:a16="http://schemas.microsoft.com/office/drawing/2014/main" id="{EBB92100-13F4-4484-8894-3B3D850FA9D3}"/>
              </a:ext>
            </a:extLst>
          </p:cNvPr>
          <p:cNvSpPr>
            <a:spLocks noGrp="1" noChangeArrowheads="1"/>
          </p:cNvSpPr>
          <p:nvPr>
            <p:ph type="body" idx="1"/>
          </p:nvPr>
        </p:nvSpPr>
        <p:spPr>
          <a:xfrm>
            <a:off x="479376" y="836712"/>
            <a:ext cx="11496600" cy="2402317"/>
          </a:xfrm>
        </p:spPr>
        <p:txBody>
          <a:bodyPr/>
          <a:lstStyle/>
          <a:p>
            <a:pPr eaLnBrk="1" hangingPunct="1"/>
            <a:r>
              <a:rPr lang="zh-CN" altLang="en-US" dirty="0">
                <a:latin typeface="华文中宋" panose="02010600040101010101" pitchFamily="2" charset="-122"/>
                <a:ea typeface="华文中宋" panose="02010600040101010101" pitchFamily="2" charset="-122"/>
              </a:rPr>
              <a:t>启发</a:t>
            </a:r>
          </a:p>
          <a:p>
            <a:pPr lvl="1" eaLnBrk="1" hangingPunct="1">
              <a:buFontTx/>
              <a:buNone/>
            </a:pPr>
            <a:r>
              <a:rPr lang="en-US" altLang="zh-CN" dirty="0">
                <a:solidFill>
                  <a:srgbClr val="C00000"/>
                </a:solidFill>
              </a:rPr>
              <a:t>java.io</a:t>
            </a:r>
            <a:r>
              <a:rPr lang="zh-CN" altLang="en-US" dirty="0">
                <a:solidFill>
                  <a:srgbClr val="C00000"/>
                </a:solidFill>
              </a:rPr>
              <a:t>包和</a:t>
            </a:r>
            <a:r>
              <a:rPr lang="en-US" altLang="zh-CN" dirty="0" err="1">
                <a:solidFill>
                  <a:srgbClr val="C00000"/>
                </a:solidFill>
              </a:rPr>
              <a:t>Decorater</a:t>
            </a:r>
            <a:r>
              <a:rPr lang="en-US" altLang="zh-CN" dirty="0">
                <a:solidFill>
                  <a:srgbClr val="C00000"/>
                </a:solidFill>
              </a:rPr>
              <a:t> Pattern</a:t>
            </a:r>
          </a:p>
          <a:p>
            <a:pPr lvl="1" eaLnBrk="1" hangingPunct="1">
              <a:buFontTx/>
              <a:buNone/>
            </a:pPr>
            <a:r>
              <a:rPr lang="en-US" altLang="zh-CN" dirty="0">
                <a:solidFill>
                  <a:schemeClr val="tx1"/>
                </a:solidFill>
              </a:rPr>
              <a:t>Reader </a:t>
            </a:r>
            <a:r>
              <a:rPr lang="en-US" altLang="zh-CN" dirty="0" err="1">
                <a:solidFill>
                  <a:schemeClr val="tx1"/>
                </a:solidFill>
              </a:rPr>
              <a:t>reader</a:t>
            </a:r>
            <a:r>
              <a:rPr lang="en-US" altLang="zh-CN" dirty="0">
                <a:solidFill>
                  <a:schemeClr val="tx1"/>
                </a:solidFill>
              </a:rPr>
              <a:t> = new </a:t>
            </a:r>
            <a:r>
              <a:rPr lang="en-US" altLang="zh-CN" dirty="0" err="1">
                <a:solidFill>
                  <a:schemeClr val="tx1"/>
                </a:solidFill>
              </a:rPr>
              <a:t>LineNumberReader</a:t>
            </a:r>
            <a:r>
              <a:rPr lang="en-US" altLang="zh-CN" dirty="0">
                <a:solidFill>
                  <a:schemeClr val="tx1"/>
                </a:solidFill>
              </a:rPr>
              <a:t>(</a:t>
            </a:r>
          </a:p>
          <a:p>
            <a:pPr lvl="1" eaLnBrk="1" hangingPunct="1">
              <a:buFontTx/>
              <a:buNone/>
            </a:pPr>
            <a:r>
              <a:rPr lang="en-US" altLang="zh-CN" dirty="0">
                <a:solidFill>
                  <a:schemeClr val="tx1"/>
                </a:solidFill>
              </a:rPr>
              <a:t>                                      new </a:t>
            </a:r>
            <a:r>
              <a:rPr lang="en-US" altLang="zh-CN" dirty="0" err="1">
                <a:solidFill>
                  <a:schemeClr val="tx1"/>
                </a:solidFill>
              </a:rPr>
              <a:t>BufferReader</a:t>
            </a:r>
            <a:r>
              <a:rPr lang="en-US" altLang="zh-CN" dirty="0">
                <a:solidFill>
                  <a:schemeClr val="tx1"/>
                </a:solidFill>
              </a:rPr>
              <a:t>(</a:t>
            </a:r>
          </a:p>
          <a:p>
            <a:pPr lvl="1" eaLnBrk="1" hangingPunct="1">
              <a:buFontTx/>
              <a:buNone/>
            </a:pPr>
            <a:r>
              <a:rPr lang="en-US" altLang="zh-CN" dirty="0">
                <a:solidFill>
                  <a:schemeClr val="tx1"/>
                </a:solidFill>
              </a:rPr>
              <a:t>                                              new </a:t>
            </a:r>
            <a:r>
              <a:rPr lang="en-US" altLang="zh-CN" dirty="0" err="1">
                <a:solidFill>
                  <a:schemeClr val="tx1"/>
                </a:solidFill>
              </a:rPr>
              <a:t>FileReader</a:t>
            </a:r>
            <a:r>
              <a:rPr lang="en-US" altLang="zh-CN" dirty="0">
                <a:solidFill>
                  <a:schemeClr val="tx1"/>
                </a:solidFill>
              </a:rPr>
              <a:t>(</a:t>
            </a:r>
            <a:r>
              <a:rPr lang="en-US" altLang="zh-CN" dirty="0">
                <a:solidFill>
                  <a:schemeClr val="tx1"/>
                </a:solidFill>
                <a:latin typeface="Times New Roman" panose="02020603050405020304" pitchFamily="18" charset="0"/>
              </a:rPr>
              <a:t>“</a:t>
            </a:r>
            <a:r>
              <a:rPr lang="en-US" altLang="zh-CN" dirty="0">
                <a:solidFill>
                  <a:schemeClr val="tx1"/>
                </a:solidFill>
              </a:rPr>
              <a:t>abc.txt</a:t>
            </a:r>
            <a:r>
              <a:rPr lang="en-US" altLang="zh-CN" dirty="0">
                <a:solidFill>
                  <a:schemeClr val="tx1"/>
                </a:solidFill>
                <a:latin typeface="Times New Roman" panose="02020603050405020304" pitchFamily="18" charset="0"/>
              </a:rPr>
              <a:t>”</a:t>
            </a:r>
            <a:r>
              <a:rPr lang="en-US" altLang="zh-CN" dirty="0">
                <a:solidFill>
                  <a:schemeClr val="tx1"/>
                </a:solidFill>
              </a:rPr>
              <a:t>)                          </a:t>
            </a:r>
          </a:p>
          <a:p>
            <a:pPr lvl="1" eaLnBrk="1" hangingPunct="1">
              <a:buFontTx/>
              <a:buNone/>
            </a:pPr>
            <a:r>
              <a:rPr lang="en-US" altLang="zh-CN" dirty="0">
                <a:solidFill>
                  <a:schemeClr val="tx1"/>
                </a:solidFill>
              </a:rPr>
              <a:t>                                 	                                     ) </a:t>
            </a:r>
          </a:p>
          <a:p>
            <a:pPr lvl="1" eaLnBrk="1" hangingPunct="1">
              <a:buFontTx/>
              <a:buNone/>
            </a:pPr>
            <a:r>
              <a:rPr lang="en-US" altLang="zh-CN" dirty="0">
                <a:solidFill>
                  <a:schemeClr val="tx1"/>
                </a:solidFill>
              </a:rPr>
              <a:t>                                                                        );</a:t>
            </a:r>
          </a:p>
        </p:txBody>
      </p:sp>
      <p:sp>
        <p:nvSpPr>
          <p:cNvPr id="4" name="内容占位符 2">
            <a:extLst>
              <a:ext uri="{FF2B5EF4-FFF2-40B4-BE49-F238E27FC236}">
                <a16:creationId xmlns:a16="http://schemas.microsoft.com/office/drawing/2014/main" id="{C7A6775C-E1D3-4122-9234-8143632D4E61}"/>
              </a:ext>
            </a:extLst>
          </p:cNvPr>
          <p:cNvSpPr txBox="1">
            <a:spLocks noChangeArrowheads="1"/>
          </p:cNvSpPr>
          <p:nvPr/>
        </p:nvSpPr>
        <p:spPr bwMode="auto">
          <a:xfrm>
            <a:off x="479376" y="3618972"/>
            <a:ext cx="11593288" cy="319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kern="0" dirty="0"/>
              <a:t>Example again:</a:t>
            </a:r>
          </a:p>
          <a:p>
            <a:pPr lvl="1">
              <a:buFontTx/>
              <a:buNone/>
            </a:pPr>
            <a:r>
              <a:rPr lang="en-US" altLang="zh-CN" kern="0" dirty="0">
                <a:solidFill>
                  <a:schemeClr val="tx1"/>
                </a:solidFill>
              </a:rPr>
              <a:t>Reader </a:t>
            </a:r>
            <a:r>
              <a:rPr lang="en-US" altLang="zh-CN" kern="0" dirty="0" err="1">
                <a:solidFill>
                  <a:schemeClr val="tx1"/>
                </a:solidFill>
              </a:rPr>
              <a:t>reader</a:t>
            </a:r>
            <a:r>
              <a:rPr lang="en-US" altLang="zh-CN" kern="0" dirty="0">
                <a:solidFill>
                  <a:schemeClr val="tx1"/>
                </a:solidFill>
              </a:rPr>
              <a:t> = new </a:t>
            </a:r>
            <a:r>
              <a:rPr lang="en-US" altLang="zh-CN" kern="0" dirty="0" err="1">
                <a:solidFill>
                  <a:schemeClr val="tx1"/>
                </a:solidFill>
              </a:rPr>
              <a:t>LineNumberReader</a:t>
            </a:r>
            <a:r>
              <a:rPr lang="en-US" altLang="zh-CN" kern="0" dirty="0">
                <a:solidFill>
                  <a:schemeClr val="tx1"/>
                </a:solidFill>
              </a:rPr>
              <a:t>( </a:t>
            </a:r>
          </a:p>
          <a:p>
            <a:pPr lvl="1">
              <a:buFontTx/>
              <a:buNone/>
            </a:pPr>
            <a:r>
              <a:rPr lang="en-US" altLang="zh-CN" kern="0" dirty="0">
                <a:solidFill>
                  <a:schemeClr val="tx1"/>
                </a:solidFill>
              </a:rPr>
              <a:t>                                     new </a:t>
            </a:r>
            <a:r>
              <a:rPr lang="en-US" altLang="zh-CN" kern="0" dirty="0" err="1">
                <a:solidFill>
                  <a:schemeClr val="tx1"/>
                </a:solidFill>
              </a:rPr>
              <a:t>BufferReader</a:t>
            </a:r>
            <a:r>
              <a:rPr lang="en-US" altLang="zh-CN" kern="0" dirty="0">
                <a:solidFill>
                  <a:schemeClr val="tx1"/>
                </a:solidFill>
              </a:rPr>
              <a:t>(</a:t>
            </a:r>
          </a:p>
          <a:p>
            <a:pPr lvl="1">
              <a:buFontTx/>
              <a:buNone/>
            </a:pPr>
            <a:r>
              <a:rPr lang="en-US" altLang="zh-CN" kern="0" dirty="0">
                <a:solidFill>
                  <a:schemeClr val="tx1"/>
                </a:solidFill>
              </a:rPr>
              <a:t>                                             new </a:t>
            </a:r>
            <a:r>
              <a:rPr lang="en-US" altLang="zh-CN" kern="0" dirty="0" err="1">
                <a:solidFill>
                  <a:schemeClr val="tx1"/>
                </a:solidFill>
              </a:rPr>
              <a:t>InputStreamReader</a:t>
            </a:r>
            <a:r>
              <a:rPr lang="en-US" altLang="zh-CN" kern="0" dirty="0">
                <a:solidFill>
                  <a:schemeClr val="tx1"/>
                </a:solidFill>
              </a:rPr>
              <a:t> (</a:t>
            </a:r>
          </a:p>
          <a:p>
            <a:pPr lvl="1">
              <a:buFontTx/>
              <a:buNone/>
            </a:pPr>
            <a:r>
              <a:rPr lang="en-US" altLang="zh-CN" kern="0" dirty="0">
                <a:solidFill>
                  <a:schemeClr val="tx1"/>
                </a:solidFill>
              </a:rPr>
              <a:t>                                                      </a:t>
            </a:r>
            <a:r>
              <a:rPr lang="en-US" altLang="zh-CN" kern="0" dirty="0" err="1">
                <a:solidFill>
                  <a:schemeClr val="tx1"/>
                </a:solidFill>
              </a:rPr>
              <a:t>Socket.getInputStream</a:t>
            </a:r>
            <a:r>
              <a:rPr lang="en-US" altLang="zh-CN" kern="0" dirty="0">
                <a:solidFill>
                  <a:schemeClr val="tx1"/>
                </a:solidFill>
              </a:rPr>
              <a:t>( )</a:t>
            </a:r>
          </a:p>
          <a:p>
            <a:pPr lvl="1">
              <a:buFontTx/>
              <a:buNone/>
            </a:pPr>
            <a:r>
              <a:rPr lang="en-US" altLang="zh-CN" kern="0" dirty="0">
                <a:solidFill>
                  <a:schemeClr val="tx1"/>
                </a:solidFill>
              </a:rPr>
              <a:t>                                                                                         )</a:t>
            </a:r>
          </a:p>
          <a:p>
            <a:pPr lvl="1">
              <a:buFontTx/>
              <a:buNone/>
            </a:pPr>
            <a:r>
              <a:rPr lang="en-US" altLang="zh-CN" kern="0" dirty="0">
                <a:solidFill>
                  <a:schemeClr val="tx1"/>
                </a:solidFill>
              </a:rPr>
              <a:t>                                                                      )</a:t>
            </a:r>
          </a:p>
          <a:p>
            <a:pPr lvl="1">
              <a:buFontTx/>
              <a:buNone/>
            </a:pPr>
            <a:r>
              <a:rPr lang="en-US" altLang="zh-CN" kern="0" dirty="0">
                <a:solidFill>
                  <a:schemeClr val="tx1"/>
                </a:solidFill>
              </a:rPr>
              <a:t>                                                                        )</a:t>
            </a:r>
            <a:r>
              <a:rPr lang="zh-CN" altLang="en-US" kern="0" dirty="0">
                <a:solidFill>
                  <a:schemeClr val="tx1"/>
                </a:solidFill>
              </a:rPr>
              <a:t>；</a:t>
            </a:r>
          </a:p>
        </p:txBody>
      </p:sp>
      <p:cxnSp>
        <p:nvCxnSpPr>
          <p:cNvPr id="3" name="直接连接符 2">
            <a:extLst>
              <a:ext uri="{FF2B5EF4-FFF2-40B4-BE49-F238E27FC236}">
                <a16:creationId xmlns:a16="http://schemas.microsoft.com/office/drawing/2014/main" id="{1018D3C0-8FB4-4675-9158-FC9C97E8B4FA}"/>
              </a:ext>
            </a:extLst>
          </p:cNvPr>
          <p:cNvCxnSpPr>
            <a:cxnSpLocks/>
          </p:cNvCxnSpPr>
          <p:nvPr/>
        </p:nvCxnSpPr>
        <p:spPr bwMode="auto">
          <a:xfrm>
            <a:off x="8384" y="3645024"/>
            <a:ext cx="12136288"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9202C5E6-21E6-4E9D-BCA9-197B26C2E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052738"/>
            <a:ext cx="5286400" cy="30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F8611CF-2D42-409B-8AC1-18FB24E56E93}"/>
              </a:ext>
            </a:extLst>
          </p:cNvPr>
          <p:cNvSpPr>
            <a:spLocks noGrp="1"/>
          </p:cNvSpPr>
          <p:nvPr>
            <p:ph type="title"/>
          </p:nvPr>
        </p:nvSpPr>
        <p:spPr>
          <a:xfrm>
            <a:off x="8384" y="260650"/>
            <a:ext cx="12064280" cy="688975"/>
          </a:xfrm>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65E8163F-3390-4ED4-AC37-BB228A9F6B3E}"/>
              </a:ext>
            </a:extLst>
          </p:cNvPr>
          <p:cNvSpPr>
            <a:spLocks noGrp="1"/>
          </p:cNvSpPr>
          <p:nvPr>
            <p:ph idx="1"/>
          </p:nvPr>
        </p:nvSpPr>
        <p:spPr>
          <a:xfrm>
            <a:off x="434154" y="896145"/>
            <a:ext cx="7029999" cy="5628153"/>
          </a:xfrm>
        </p:spPr>
        <p:txBody>
          <a:bodyPr/>
          <a:lstStyle/>
          <a:p>
            <a:endParaRPr lang="en-US" altLang="zh-CN" dirty="0"/>
          </a:p>
          <a:p>
            <a:r>
              <a:rPr lang="en-US" altLang="zh-CN" dirty="0">
                <a:solidFill>
                  <a:srgbClr val="324A7A"/>
                </a:solidFill>
              </a:rPr>
              <a:t>Java IO</a:t>
            </a:r>
          </a:p>
          <a:p>
            <a:pPr lvl="1"/>
            <a:r>
              <a:rPr lang="zh-CN" altLang="en-US" dirty="0"/>
              <a:t>以</a:t>
            </a:r>
            <a:r>
              <a:rPr lang="en-US" altLang="zh-CN" dirty="0" err="1"/>
              <a:t>InputStream</a:t>
            </a:r>
            <a:r>
              <a:rPr lang="zh-CN" altLang="en-US" dirty="0"/>
              <a:t>为例：</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solidFill>
                  <a:srgbClr val="324A7A"/>
                </a:solidFill>
              </a:rPr>
              <a:t>角色分配</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抽象构件类：</a:t>
            </a:r>
            <a:r>
              <a:rPr lang="en-US" altLang="zh-CN" sz="1800" b="0" dirty="0" err="1">
                <a:solidFill>
                  <a:schemeClr val="tx1"/>
                </a:solidFill>
                <a:ea typeface="华文中宋" panose="02010600040101010101" pitchFamily="2" charset="-122"/>
              </a:rPr>
              <a:t>InputStream</a:t>
            </a:r>
            <a:r>
              <a:rPr lang="en-US" altLang="zh-CN" sz="1800" b="0" dirty="0">
                <a:solidFill>
                  <a:schemeClr val="tx1"/>
                </a:solidFill>
                <a:ea typeface="华文中宋" panose="02010600040101010101" pitchFamily="2" charset="-122"/>
              </a:rPr>
              <a:t> </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具体构件类：</a:t>
            </a:r>
            <a:r>
              <a:rPr lang="en-US" altLang="zh-CN" sz="1800" b="0" dirty="0" err="1">
                <a:solidFill>
                  <a:schemeClr val="tx1"/>
                </a:solidFill>
                <a:ea typeface="华文中宋" panose="02010600040101010101" pitchFamily="2" charset="-122"/>
              </a:rPr>
              <a:t>FileInputStream</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ByteArrayInputStream</a:t>
            </a:r>
            <a:r>
              <a:rPr lang="zh-CN" altLang="en-US" sz="1800" b="0" dirty="0">
                <a:solidFill>
                  <a:schemeClr val="tx1"/>
                </a:solidFill>
                <a:ea typeface="华文中宋" panose="02010600040101010101" pitchFamily="2" charset="-122"/>
              </a:rPr>
              <a:t>等</a:t>
            </a:r>
            <a:endParaRPr lang="en-US" altLang="zh-CN" sz="1800" b="0" dirty="0">
              <a:solidFill>
                <a:schemeClr val="tx1"/>
              </a:solidFill>
              <a:ea typeface="华文中宋" panose="02010600040101010101" pitchFamily="2" charset="-122"/>
            </a:endParaRPr>
          </a:p>
          <a:p>
            <a:pPr lvl="1" algn="l" eaLnBrk="1" hangingPunct="1">
              <a:buFont typeface="Arial" panose="020B0604020202020204" pitchFamily="34" charset="0"/>
              <a:buChar char="•"/>
            </a:pPr>
            <a:endParaRPr lang="zh-CN" altLang="en-US" sz="1800" b="0" dirty="0">
              <a:solidFill>
                <a:schemeClr val="tx1"/>
              </a:solidFill>
              <a:ea typeface="华文中宋" panose="02010600040101010101" pitchFamily="2" charset="-122"/>
            </a:endParaRP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抽象装饰类：</a:t>
            </a:r>
            <a:r>
              <a:rPr lang="en-US" altLang="zh-CN" sz="1800" b="0" dirty="0" err="1">
                <a:solidFill>
                  <a:schemeClr val="tx1"/>
                </a:solidFill>
                <a:ea typeface="华文中宋" panose="02010600040101010101" pitchFamily="2" charset="-122"/>
              </a:rPr>
              <a:t>FilterInputStream</a:t>
            </a:r>
            <a:r>
              <a:rPr lang="en-US" altLang="zh-CN" sz="1800" b="0" dirty="0">
                <a:solidFill>
                  <a:schemeClr val="tx1"/>
                </a:solidFill>
                <a:ea typeface="华文中宋" panose="02010600040101010101" pitchFamily="2" charset="-122"/>
              </a:rPr>
              <a:t> </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具体装饰类：</a:t>
            </a:r>
            <a:r>
              <a:rPr lang="en-US" altLang="zh-CN" sz="1800" b="0" dirty="0" err="1">
                <a:solidFill>
                  <a:schemeClr val="tx1"/>
                </a:solidFill>
                <a:ea typeface="华文中宋" panose="02010600040101010101" pitchFamily="2" charset="-122"/>
              </a:rPr>
              <a:t>BufferedInputStream</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DataInputStream</a:t>
            </a:r>
            <a:r>
              <a:rPr lang="zh-CN" altLang="en-US" sz="1800" b="0" dirty="0">
                <a:solidFill>
                  <a:schemeClr val="tx1"/>
                </a:solidFill>
                <a:ea typeface="华文中宋" panose="02010600040101010101" pitchFamily="2" charset="-122"/>
              </a:rPr>
              <a:t>等</a:t>
            </a:r>
            <a:endParaRPr lang="en-US" altLang="zh-CN" sz="1800" b="0" dirty="0">
              <a:solidFill>
                <a:schemeClr val="tx1"/>
              </a:solidFill>
              <a:ea typeface="华文中宋" panose="02010600040101010101" pitchFamily="2" charset="-122"/>
            </a:endParaRPr>
          </a:p>
          <a:p>
            <a:endParaRPr lang="zh-CN" altLang="en-US" dirty="0">
              <a:ea typeface="华文中宋" panose="02010600040101010101" pitchFamily="2" charset="-122"/>
            </a:endParaRPr>
          </a:p>
          <a:p>
            <a:pPr lvl="1"/>
            <a:endParaRPr lang="en-US" altLang="zh-CN" dirty="0"/>
          </a:p>
        </p:txBody>
      </p:sp>
      <p:pic>
        <p:nvPicPr>
          <p:cNvPr id="7" name="图片 6">
            <a:extLst>
              <a:ext uri="{FF2B5EF4-FFF2-40B4-BE49-F238E27FC236}">
                <a16:creationId xmlns:a16="http://schemas.microsoft.com/office/drawing/2014/main" id="{BDA8AEF2-0ADE-484F-B3D3-EB539C14D500}"/>
              </a:ext>
            </a:extLst>
          </p:cNvPr>
          <p:cNvPicPr>
            <a:picLocks noChangeAspect="1"/>
          </p:cNvPicPr>
          <p:nvPr/>
        </p:nvPicPr>
        <p:blipFill>
          <a:blip r:embed="rId4"/>
          <a:stretch>
            <a:fillRect/>
          </a:stretch>
        </p:blipFill>
        <p:spPr>
          <a:xfrm>
            <a:off x="7007776" y="4449040"/>
            <a:ext cx="4947083" cy="2341563"/>
          </a:xfrm>
          <a:prstGeom prst="rect">
            <a:avLst/>
          </a:prstGeom>
        </p:spPr>
      </p:pic>
      <p:sp>
        <p:nvSpPr>
          <p:cNvPr id="8" name="内容占位符 2">
            <a:extLst>
              <a:ext uri="{FF2B5EF4-FFF2-40B4-BE49-F238E27FC236}">
                <a16:creationId xmlns:a16="http://schemas.microsoft.com/office/drawing/2014/main" id="{DE9CD538-8AD6-4D5F-BAF2-3774CD865ECE}"/>
              </a:ext>
            </a:extLst>
          </p:cNvPr>
          <p:cNvSpPr txBox="1">
            <a:spLocks/>
          </p:cNvSpPr>
          <p:nvPr/>
        </p:nvSpPr>
        <p:spPr bwMode="auto">
          <a:xfrm>
            <a:off x="6966130" y="3931381"/>
            <a:ext cx="4542876" cy="285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ea typeface="华文中宋" panose="02010600040101010101" pitchFamily="2" charset="-122"/>
              </a:rPr>
              <a:t>客户端使用</a:t>
            </a:r>
            <a:endParaRPr lang="en-US" altLang="zh-CN" dirty="0">
              <a:ea typeface="华文中宋" panose="02010600040101010101" pitchFamily="2" charset="-122"/>
            </a:endParaRPr>
          </a:p>
        </p:txBody>
      </p:sp>
    </p:spTree>
    <p:extLst>
      <p:ext uri="{BB962C8B-B14F-4D97-AF65-F5344CB8AC3E}">
        <p14:creationId xmlns:p14="http://schemas.microsoft.com/office/powerpoint/2010/main" val="56145706"/>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569D4-E995-43F9-B163-25CBBE7A00CD}"/>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0704A60B-C427-410D-A8DC-2D17912E0701}"/>
              </a:ext>
            </a:extLst>
          </p:cNvPr>
          <p:cNvSpPr>
            <a:spLocks noGrp="1" noChangeArrowheads="1"/>
          </p:cNvSpPr>
          <p:nvPr>
            <p:ph idx="1"/>
          </p:nvPr>
        </p:nvSpPr>
        <p:spPr>
          <a:xfrm>
            <a:off x="623888" y="1125539"/>
            <a:ext cx="10972800" cy="5065712"/>
          </a:xfrm>
          <a:noFill/>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在</a:t>
            </a:r>
            <a:r>
              <a:rPr lang="en-US" altLang="zh-CN" dirty="0" err="1">
                <a:solidFill>
                  <a:srgbClr val="324A7A"/>
                </a:solidFill>
                <a:latin typeface="华文中宋" panose="02010600040101010101" pitchFamily="2" charset="-122"/>
                <a:ea typeface="华文中宋" panose="02010600040101010101" pitchFamily="2" charset="-122"/>
              </a:rPr>
              <a:t>javax.swing</a:t>
            </a:r>
            <a:r>
              <a:rPr lang="zh-CN" altLang="en-US" dirty="0">
                <a:solidFill>
                  <a:srgbClr val="324A7A"/>
                </a:solidFill>
                <a:latin typeface="华文中宋" panose="02010600040101010101" pitchFamily="2" charset="-122"/>
                <a:ea typeface="华文中宋" panose="02010600040101010101" pitchFamily="2" charset="-122"/>
              </a:rPr>
              <a:t>包中，可以通过装饰模式动态给一些构件增加新的行为或改善其外观显示。 </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如</a:t>
            </a:r>
            <a:r>
              <a:rPr lang="en-US" altLang="zh-CN" b="0" dirty="0" err="1">
                <a:solidFill>
                  <a:schemeClr val="tx1"/>
                </a:solidFill>
                <a:latin typeface="华文中宋" panose="02010600040101010101" pitchFamily="2" charset="-122"/>
                <a:ea typeface="华文中宋" panose="02010600040101010101" pitchFamily="2" charset="-122"/>
              </a:rPr>
              <a:t>JList</a:t>
            </a:r>
            <a:r>
              <a:rPr lang="zh-CN" altLang="en-US" b="0" dirty="0">
                <a:solidFill>
                  <a:schemeClr val="tx1"/>
                </a:solidFill>
                <a:latin typeface="华文中宋" panose="02010600040101010101" pitchFamily="2" charset="-122"/>
                <a:ea typeface="华文中宋" panose="02010600040101010101" pitchFamily="2" charset="-122"/>
              </a:rPr>
              <a:t>构件本身并不支持直接滚动，即没有滚动条，要创建可以滚动的列表，可以使用如下代码实现：</a:t>
            </a:r>
          </a:p>
        </p:txBody>
      </p:sp>
      <p:pic>
        <p:nvPicPr>
          <p:cNvPr id="5" name="图片 4">
            <a:extLst>
              <a:ext uri="{FF2B5EF4-FFF2-40B4-BE49-F238E27FC236}">
                <a16:creationId xmlns:a16="http://schemas.microsoft.com/office/drawing/2014/main" id="{A5736A22-5B03-4A3C-B92C-286F9F6EE95A}"/>
              </a:ext>
            </a:extLst>
          </p:cNvPr>
          <p:cNvPicPr>
            <a:picLocks noChangeAspect="1"/>
          </p:cNvPicPr>
          <p:nvPr/>
        </p:nvPicPr>
        <p:blipFill>
          <a:blip r:embed="rId2"/>
          <a:stretch>
            <a:fillRect/>
          </a:stretch>
        </p:blipFill>
        <p:spPr>
          <a:xfrm>
            <a:off x="1559496" y="3429000"/>
            <a:ext cx="7992549" cy="890093"/>
          </a:xfrm>
          <a:prstGeom prst="rect">
            <a:avLst/>
          </a:prstGeom>
        </p:spPr>
      </p:pic>
      <p:pic>
        <p:nvPicPr>
          <p:cNvPr id="3" name="图片 2">
            <a:extLst>
              <a:ext uri="{FF2B5EF4-FFF2-40B4-BE49-F238E27FC236}">
                <a16:creationId xmlns:a16="http://schemas.microsoft.com/office/drawing/2014/main" id="{3F01EC35-6CFC-427C-A005-4499DD67F0BC}"/>
              </a:ext>
            </a:extLst>
          </p:cNvPr>
          <p:cNvPicPr>
            <a:picLocks noChangeAspect="1"/>
          </p:cNvPicPr>
          <p:nvPr/>
        </p:nvPicPr>
        <p:blipFill>
          <a:blip r:embed="rId3"/>
          <a:stretch>
            <a:fillRect/>
          </a:stretch>
        </p:blipFill>
        <p:spPr>
          <a:xfrm>
            <a:off x="1718325" y="4593670"/>
            <a:ext cx="3009524" cy="1742857"/>
          </a:xfrm>
          <a:prstGeom prst="rect">
            <a:avLst/>
          </a:prstGeom>
        </p:spPr>
      </p:pic>
      <p:pic>
        <p:nvPicPr>
          <p:cNvPr id="6" name="图片 5">
            <a:extLst>
              <a:ext uri="{FF2B5EF4-FFF2-40B4-BE49-F238E27FC236}">
                <a16:creationId xmlns:a16="http://schemas.microsoft.com/office/drawing/2014/main" id="{1756B377-B909-4B4F-B341-A0A7C5D0AE4C}"/>
              </a:ext>
            </a:extLst>
          </p:cNvPr>
          <p:cNvPicPr>
            <a:picLocks noChangeAspect="1"/>
          </p:cNvPicPr>
          <p:nvPr/>
        </p:nvPicPr>
        <p:blipFill>
          <a:blip r:embed="rId4"/>
          <a:stretch>
            <a:fillRect/>
          </a:stretch>
        </p:blipFill>
        <p:spPr>
          <a:xfrm>
            <a:off x="5447929" y="4577972"/>
            <a:ext cx="3009524" cy="1742857"/>
          </a:xfrm>
          <a:prstGeom prst="rect">
            <a:avLst/>
          </a:prstGeom>
        </p:spPr>
      </p:pic>
    </p:spTree>
    <p:extLst>
      <p:ext uri="{BB962C8B-B14F-4D97-AF65-F5344CB8AC3E}">
        <p14:creationId xmlns:p14="http://schemas.microsoft.com/office/powerpoint/2010/main" val="256972189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221C9-B145-4C0C-935A-A7E8D5C4418B}"/>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9A8793A2-7CCE-4338-BC8C-60100AD408D5}"/>
              </a:ext>
            </a:extLst>
          </p:cNvPr>
          <p:cNvSpPr>
            <a:spLocks noGrp="1"/>
          </p:cNvSpPr>
          <p:nvPr>
            <p:ph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多重加密系统</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某系统提供了一个数据加密功能，可以对字符串进行加密。最简单的加密算法通过对字母进行移位来实现，同时还提供了稍复杂的逆向输出加密，还提供了更为高级的求模加密。用户先使用最简单的加密算法对字符串进行加密，如果觉得还不够可以对加密之后的结果使用其他加密算法进行二次加密，当然也可以进行第三次加密。可使用装饰模式设计该多重加密系统。</a:t>
            </a:r>
          </a:p>
          <a:p>
            <a:endParaRPr lang="zh-CN" altLang="en-US" dirty="0"/>
          </a:p>
        </p:txBody>
      </p:sp>
      <p:pic>
        <p:nvPicPr>
          <p:cNvPr id="4" name="Picture 9">
            <a:extLst>
              <a:ext uri="{FF2B5EF4-FFF2-40B4-BE49-F238E27FC236}">
                <a16:creationId xmlns:a16="http://schemas.microsoft.com/office/drawing/2014/main" id="{40AA5528-726D-4704-AB1A-835DF0BD0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5" y="3168351"/>
            <a:ext cx="81438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2202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740AA-1BA4-4B03-B1F7-26F97FAA9338}"/>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DEC9EA1A-B0E8-48A4-A2B9-BF92CD244853}"/>
              </a:ext>
            </a:extLst>
          </p:cNvPr>
          <p:cNvSpPr>
            <a:spLocks noGrp="1" noChangeArrowheads="1"/>
          </p:cNvSpPr>
          <p:nvPr>
            <p:ph idx="1"/>
          </p:nvPr>
        </p:nvSpPr>
        <p:spPr>
          <a:xfrm>
            <a:off x="335360" y="1124744"/>
            <a:ext cx="10972800" cy="5065712"/>
          </a:xfrm>
          <a:noFill/>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模式分析</a:t>
            </a:r>
          </a:p>
          <a:p>
            <a:pPr lvl="1" algn="just" eaLnBrk="1" hangingPunct="1"/>
            <a:r>
              <a:rPr lang="zh-CN" altLang="en-US" b="0" dirty="0">
                <a:solidFill>
                  <a:schemeClr val="tx1"/>
                </a:solidFill>
                <a:latin typeface="华文中宋" panose="02010600040101010101" pitchFamily="2" charset="-122"/>
                <a:ea typeface="华文中宋" panose="02010600040101010101" pitchFamily="2" charset="-122"/>
              </a:rPr>
              <a:t>与继承关系相比，关联关系的主要优势在于</a:t>
            </a:r>
            <a:r>
              <a:rPr lang="zh-CN" altLang="en-US" dirty="0">
                <a:solidFill>
                  <a:srgbClr val="A61D38"/>
                </a:solidFill>
                <a:latin typeface="华文中宋" panose="02010600040101010101" pitchFamily="2" charset="-122"/>
                <a:ea typeface="华文中宋" panose="02010600040101010101" pitchFamily="2" charset="-122"/>
              </a:rPr>
              <a:t>不会破坏类的封装性。</a:t>
            </a:r>
            <a:r>
              <a:rPr lang="zh-CN" altLang="en-US" b="0" dirty="0">
                <a:solidFill>
                  <a:schemeClr val="tx1"/>
                </a:solidFill>
                <a:latin typeface="华文中宋" panose="02010600040101010101" pitchFamily="2" charset="-122"/>
                <a:ea typeface="华文中宋" panose="02010600040101010101" pitchFamily="2" charset="-122"/>
              </a:rPr>
              <a:t>而</a:t>
            </a:r>
            <a:r>
              <a:rPr lang="zh-CN" altLang="en-US" dirty="0">
                <a:solidFill>
                  <a:srgbClr val="A61D38"/>
                </a:solidFill>
                <a:latin typeface="华文中宋" panose="02010600040101010101" pitchFamily="2" charset="-122"/>
                <a:ea typeface="华文中宋" panose="02010600040101010101" pitchFamily="2" charset="-122"/>
              </a:rPr>
              <a:t>继承是一种耦合度较大的静态关系，无法在程序运行时动态扩展。</a:t>
            </a:r>
            <a:r>
              <a:rPr lang="zh-CN" altLang="en-US" b="0" dirty="0">
                <a:solidFill>
                  <a:schemeClr val="tx1"/>
                </a:solidFill>
                <a:latin typeface="华文中宋" panose="02010600040101010101" pitchFamily="2" charset="-122"/>
                <a:ea typeface="华文中宋" panose="02010600040101010101" pitchFamily="2" charset="-122"/>
              </a:rPr>
              <a:t>在软件开发阶段，关联关系虽然不会比继承关系减少编码量，但是到了软件维护阶段，由于关联关系使系统具有较好的</a:t>
            </a:r>
            <a:r>
              <a:rPr lang="zh-CN" altLang="en-US" dirty="0">
                <a:solidFill>
                  <a:srgbClr val="A61D38"/>
                </a:solidFill>
                <a:latin typeface="华文中宋" panose="02010600040101010101" pitchFamily="2" charset="-122"/>
                <a:ea typeface="华文中宋" panose="02010600040101010101" pitchFamily="2" charset="-122"/>
              </a:rPr>
              <a:t>松耦合性，</a:t>
            </a:r>
            <a:r>
              <a:rPr lang="zh-CN" altLang="en-US" b="0" dirty="0">
                <a:solidFill>
                  <a:schemeClr val="tx1"/>
                </a:solidFill>
                <a:latin typeface="华文中宋" panose="02010600040101010101" pitchFamily="2" charset="-122"/>
                <a:ea typeface="华文中宋" panose="02010600040101010101" pitchFamily="2" charset="-122"/>
              </a:rPr>
              <a:t>因此使得</a:t>
            </a:r>
            <a:r>
              <a:rPr lang="zh-CN" altLang="en-US" dirty="0">
                <a:solidFill>
                  <a:srgbClr val="A61D38"/>
                </a:solidFill>
                <a:latin typeface="华文中宋" panose="02010600040101010101" pitchFamily="2" charset="-122"/>
                <a:ea typeface="华文中宋" panose="02010600040101010101" pitchFamily="2" charset="-122"/>
              </a:rPr>
              <a:t>系统更加容易维护。</a:t>
            </a:r>
            <a:r>
              <a:rPr lang="zh-CN" altLang="en-US" b="0" dirty="0">
                <a:solidFill>
                  <a:schemeClr val="tx1"/>
                </a:solidFill>
                <a:latin typeface="华文中宋" panose="02010600040101010101" pitchFamily="2" charset="-122"/>
                <a:ea typeface="华文中宋" panose="02010600040101010101" pitchFamily="2" charset="-122"/>
              </a:rPr>
              <a:t>当然，关联关系的缺点是</a:t>
            </a:r>
            <a:r>
              <a:rPr lang="zh-CN" altLang="en-US" dirty="0">
                <a:solidFill>
                  <a:srgbClr val="A61D38"/>
                </a:solidFill>
                <a:latin typeface="华文中宋" panose="02010600040101010101" pitchFamily="2" charset="-122"/>
                <a:ea typeface="华文中宋" panose="02010600040101010101" pitchFamily="2" charset="-122"/>
              </a:rPr>
              <a:t>比继承关系要创建更多的对象。</a:t>
            </a:r>
          </a:p>
          <a:p>
            <a:pPr lvl="1" algn="just" eaLnBrk="1" hangingPunct="1"/>
            <a:r>
              <a:rPr lang="zh-CN" altLang="en-US" b="0" dirty="0">
                <a:solidFill>
                  <a:schemeClr val="tx1"/>
                </a:solidFill>
                <a:latin typeface="华文中宋" panose="02010600040101010101" pitchFamily="2" charset="-122"/>
                <a:ea typeface="华文中宋" panose="02010600040101010101" pitchFamily="2" charset="-122"/>
              </a:rPr>
              <a:t>使用装饰模式来实现扩展比继承更加灵活，</a:t>
            </a:r>
            <a:r>
              <a:rPr lang="zh-CN" altLang="en-US" dirty="0">
                <a:solidFill>
                  <a:srgbClr val="A61D38"/>
                </a:solidFill>
                <a:latin typeface="华文中宋" panose="02010600040101010101" pitchFamily="2" charset="-122"/>
                <a:ea typeface="华文中宋" panose="02010600040101010101" pitchFamily="2" charset="-122"/>
              </a:rPr>
              <a:t>它以对客户透明的方式动态地给一个对象附加更多的责任。</a:t>
            </a:r>
            <a:r>
              <a:rPr lang="zh-CN" altLang="en-US" b="0" dirty="0">
                <a:solidFill>
                  <a:schemeClr val="tx1"/>
                </a:solidFill>
                <a:latin typeface="华文中宋" panose="02010600040101010101" pitchFamily="2" charset="-122"/>
                <a:ea typeface="华文中宋" panose="02010600040101010101" pitchFamily="2" charset="-122"/>
              </a:rPr>
              <a:t>装饰模式可以在不需要创造更多子类的情况下，将对象的功能加以扩展。 </a:t>
            </a:r>
          </a:p>
          <a:p>
            <a:pPr lvl="1" algn="just" eaLnBrk="1" hangingPunct="1">
              <a:buFont typeface="Wingdings" panose="05000000000000000000" pitchFamily="2" charset="2"/>
              <a:buNone/>
            </a:pPr>
            <a:endParaRPr lang="en-US" altLang="zh-CN" dirty="0"/>
          </a:p>
        </p:txBody>
      </p:sp>
    </p:spTree>
    <p:extLst>
      <p:ext uri="{BB962C8B-B14F-4D97-AF65-F5344CB8AC3E}">
        <p14:creationId xmlns:p14="http://schemas.microsoft.com/office/powerpoint/2010/main" val="12026445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9"/>
            <a:ext cx="12192000" cy="2174875"/>
          </a:xfrm>
          <a:prstGeom prst="rect">
            <a:avLst/>
          </a:prstGeom>
          <a:noFill/>
          <a:ln w="9525">
            <a:noFill/>
            <a:miter lim="800000"/>
            <a:headEnd/>
            <a:tailEnd/>
          </a:ln>
        </p:spPr>
      </p:pic>
      <p:sp>
        <p:nvSpPr>
          <p:cNvPr id="5" name="标题 3">
            <a:extLst>
              <a:ext uri="{FF2B5EF4-FFF2-40B4-BE49-F238E27FC236}">
                <a16:creationId xmlns:a16="http://schemas.microsoft.com/office/drawing/2014/main" id="{1A4AFB1B-7811-427D-BCC8-0EA1F3D1EFFB}"/>
              </a:ext>
            </a:extLst>
          </p:cNvPr>
          <p:cNvSpPr txBox="1">
            <a:spLocks/>
          </p:cNvSpPr>
          <p:nvPr/>
        </p:nvSpPr>
        <p:spPr>
          <a:xfrm>
            <a:off x="407369" y="1052736"/>
            <a:ext cx="11546507" cy="3630389"/>
          </a:xfrm>
          <a:prstGeom prst="rect">
            <a:avLst/>
          </a:prstGeom>
        </p:spPr>
        <p:txBody>
          <a:bodyPr lIns="91436" tIns="45719" rIns="91436" bIns="45719"/>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4800" kern="0" dirty="0">
                <a:solidFill>
                  <a:srgbClr val="A61D38"/>
                </a:solidFill>
                <a:latin typeface="+mn-lt"/>
                <a:ea typeface="华文中宋" panose="02010600040101010101" pitchFamily="2" charset="-122"/>
              </a:rPr>
              <a:t>Software Architecture</a:t>
            </a:r>
            <a:br>
              <a:rPr lang="en-US" altLang="zh-CN" sz="6000" kern="0" dirty="0">
                <a:solidFill>
                  <a:srgbClr val="A61D38"/>
                </a:solidFill>
                <a:latin typeface="+mn-lt"/>
                <a:ea typeface="华文中宋" panose="02010600040101010101" pitchFamily="2" charset="-122"/>
              </a:rPr>
            </a:br>
            <a:r>
              <a:rPr lang="en-US" altLang="zh-CN" sz="4800" kern="0" dirty="0">
                <a:solidFill>
                  <a:srgbClr val="A61D38"/>
                </a:solidFill>
                <a:latin typeface="+mn-lt"/>
                <a:ea typeface="华文中宋" panose="02010600040101010101" pitchFamily="2" charset="-122"/>
              </a:rPr>
              <a:t>------</a:t>
            </a:r>
            <a:r>
              <a:rPr lang="en-US" altLang="zh-CN" sz="2800" kern="0" dirty="0">
                <a:solidFill>
                  <a:srgbClr val="A61D38"/>
                </a:solidFill>
                <a:latin typeface="+mn-lt"/>
                <a:ea typeface="华文中宋" panose="02010600040101010101" pitchFamily="2" charset="-122"/>
              </a:rPr>
              <a:t>Perspective on an Emerging Discipline</a:t>
            </a:r>
          </a:p>
          <a:p>
            <a:pPr eaLnBrk="1" hangingPunct="1"/>
            <a:br>
              <a:rPr lang="en-US" altLang="zh-CN" sz="4800" kern="0" dirty="0">
                <a:solidFill>
                  <a:srgbClr val="A61D38"/>
                </a:solidFill>
                <a:latin typeface="Arial Black" panose="020B0A04020102020204" pitchFamily="34" charset="0"/>
                <a:ea typeface="华文中宋" panose="02010600040101010101" pitchFamily="2" charset="-122"/>
              </a:rPr>
            </a:br>
            <a:r>
              <a:rPr lang="zh-CN" altLang="en-US" sz="4800" kern="0" dirty="0">
                <a:solidFill>
                  <a:srgbClr val="324A7A"/>
                </a:solidFill>
                <a:latin typeface="Arial Black" panose="020B0A04020102020204" pitchFamily="34" charset="0"/>
                <a:ea typeface="华文中宋" panose="02010600040101010101" pitchFamily="2" charset="-122"/>
              </a:rPr>
              <a:t>软件体系结构</a:t>
            </a:r>
            <a:br>
              <a:rPr lang="zh-CN" altLang="en-US" sz="6000" kern="0" dirty="0">
                <a:solidFill>
                  <a:srgbClr val="324A7A"/>
                </a:solidFill>
                <a:latin typeface="Arial Black" panose="020B0A04020102020204" pitchFamily="34" charset="0"/>
                <a:ea typeface="华文中宋" panose="02010600040101010101" pitchFamily="2" charset="-122"/>
              </a:rPr>
            </a:br>
            <a:r>
              <a:rPr lang="en-US" altLang="zh-CN" sz="2800" kern="0" dirty="0">
                <a:solidFill>
                  <a:srgbClr val="324A7A"/>
                </a:solidFill>
                <a:latin typeface="Arial Black" panose="020B0A04020102020204" pitchFamily="34" charset="0"/>
                <a:ea typeface="华文中宋" panose="02010600040101010101" pitchFamily="2" charset="-122"/>
              </a:rPr>
              <a:t>------</a:t>
            </a:r>
            <a:r>
              <a:rPr lang="zh-CN" altLang="en-US" sz="2800" kern="0" dirty="0">
                <a:solidFill>
                  <a:srgbClr val="324A7A"/>
                </a:solidFill>
                <a:latin typeface="Arial Black" panose="020B0A04020102020204" pitchFamily="34" charset="0"/>
                <a:ea typeface="华文中宋" panose="02010600040101010101" pitchFamily="2" charset="-122"/>
              </a:rPr>
              <a:t>一门初露端倪的学科</a:t>
            </a:r>
            <a:endParaRPr lang="zh-CN" altLang="en-US" sz="3600" kern="0" dirty="0">
              <a:solidFill>
                <a:srgbClr val="324A7A"/>
              </a:solidFill>
              <a:latin typeface="Arial Black" panose="020B0A04020102020204" pitchFamily="34" charset="0"/>
              <a:ea typeface="华文中宋" panose="02010600040101010101" pitchFamily="2" charset="-122"/>
            </a:endParaRPr>
          </a:p>
        </p:txBody>
      </p:sp>
      <p:sp>
        <p:nvSpPr>
          <p:cNvPr id="6" name="矩形 5">
            <a:extLst>
              <a:ext uri="{FF2B5EF4-FFF2-40B4-BE49-F238E27FC236}">
                <a16:creationId xmlns:a16="http://schemas.microsoft.com/office/drawing/2014/main" id="{45BAF095-C630-4398-B5AE-EDFD02C6CFE8}"/>
              </a:ext>
            </a:extLst>
          </p:cNvPr>
          <p:cNvSpPr/>
          <p:nvPr/>
        </p:nvSpPr>
        <p:spPr>
          <a:xfrm>
            <a:off x="9658945" y="3584989"/>
            <a:ext cx="2533057" cy="1077216"/>
          </a:xfrm>
          <a:prstGeom prst="rect">
            <a:avLst/>
          </a:prstGeom>
        </p:spPr>
        <p:txBody>
          <a:bodyPr wrap="none" lIns="91436" tIns="45719" rIns="91436" bIns="45719">
            <a:spAutoFit/>
          </a:bodyPr>
          <a:lstStyle/>
          <a:p>
            <a:pPr algn="r" eaLnBrk="1" fontAlgn="auto" hangingPunct="1">
              <a:lnSpc>
                <a:spcPct val="80000"/>
              </a:lnSpc>
              <a:spcAft>
                <a:spcPts val="0"/>
              </a:spcAft>
              <a:defRPr/>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王备战</a:t>
            </a: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hlinkClick r:id="rId4"/>
              </a:rPr>
              <a:t>wangbz@xmu.edu.cn</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13959238599(M)</a:t>
            </a:r>
          </a:p>
          <a:p>
            <a:pPr algn="r" eaLnBrk="1" fontAlgn="auto" hangingPunct="1">
              <a:lnSpc>
                <a:spcPct val="80000"/>
              </a:lnSpc>
              <a:spcAft>
                <a:spcPts val="0"/>
              </a:spcAft>
              <a:defRPr/>
            </a:pPr>
            <a:r>
              <a:rPr lang="zh-CN" altLang="en-US" sz="2000" b="1" dirty="0"/>
              <a:t>翔安西部片区</a:t>
            </a:r>
            <a:r>
              <a:rPr lang="en-US" altLang="zh-CN" sz="2000" b="1" dirty="0"/>
              <a:t>1</a:t>
            </a:r>
            <a:r>
              <a:rPr lang="en-US" altLang="zh-CN" sz="2000" b="1" baseline="30000" dirty="0"/>
              <a:t>#</a:t>
            </a:r>
            <a:r>
              <a:rPr lang="en-US" altLang="zh-CN" sz="2000" b="1" dirty="0"/>
              <a:t>306</a:t>
            </a:r>
            <a:endParaRPr lang="zh-CN" altLang="zh-CN" sz="2000" dirty="0"/>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5AD83D9-5FB3-4385-BB8B-2F734F83D8A5}"/>
              </a:ext>
            </a:extLst>
          </p:cNvPr>
          <p:cNvSpPr>
            <a:spLocks noGrp="1" noChangeArrowheads="1"/>
          </p:cNvSpPr>
          <p:nvPr>
            <p:ph type="title"/>
          </p:nvPr>
        </p:nvSpPr>
        <p:spPr>
          <a:xfrm>
            <a:off x="8384" y="44626"/>
            <a:ext cx="12192000" cy="688975"/>
          </a:xfrm>
        </p:spPr>
        <p:txBody>
          <a:bodyPr/>
          <a:lstStyle/>
          <a:p>
            <a:r>
              <a:rPr lang="en-US" altLang="zh-CN" sz="4000">
                <a:latin typeface="Bauhaus 93" pitchFamily="82" charset="0"/>
              </a:rPr>
              <a:t>Chapter Seven</a:t>
            </a:r>
            <a:r>
              <a:rPr lang="en-US" altLang="zh-CN" sz="4000"/>
              <a:t> </a:t>
            </a:r>
            <a:r>
              <a:rPr lang="zh-CN" altLang="en-US" sz="4000">
                <a:latin typeface="华文中宋" panose="02010600040101010101" pitchFamily="2" charset="-122"/>
                <a:ea typeface="华文中宋" panose="02010600040101010101" pitchFamily="2" charset="-122"/>
              </a:rPr>
              <a:t>设计模式</a:t>
            </a:r>
            <a:endParaRPr lang="zh-CN" altLang="en-US"/>
          </a:p>
        </p:txBody>
      </p:sp>
      <p:sp>
        <p:nvSpPr>
          <p:cNvPr id="3" name="内容占位符 2">
            <a:extLst>
              <a:ext uri="{FF2B5EF4-FFF2-40B4-BE49-F238E27FC236}">
                <a16:creationId xmlns:a16="http://schemas.microsoft.com/office/drawing/2014/main" id="{98DB69DD-92AF-4446-8695-69C7F62E2916}"/>
              </a:ext>
            </a:extLst>
          </p:cNvPr>
          <p:cNvSpPr>
            <a:spLocks noGrp="1"/>
          </p:cNvSpPr>
          <p:nvPr>
            <p:ph idx="1"/>
          </p:nvPr>
        </p:nvSpPr>
        <p:spPr>
          <a:xfrm>
            <a:off x="288268" y="747797"/>
            <a:ext cx="11632232" cy="5921563"/>
          </a:xfrm>
        </p:spPr>
        <p:txBody>
          <a:bodyPr/>
          <a:lstStyle/>
          <a:p>
            <a:pPr eaLnBrk="1" hangingPunct="1">
              <a:lnSpc>
                <a:spcPct val="100000"/>
              </a:lnSpc>
              <a:spcBef>
                <a:spcPts val="0"/>
              </a:spcBef>
              <a:defRPr/>
            </a:pPr>
            <a:r>
              <a:rPr lang="zh-CN" altLang="en-US" sz="3200" dirty="0">
                <a:solidFill>
                  <a:schemeClr val="tx1"/>
                </a:solidFill>
                <a:latin typeface="华文中宋" panose="02010600040101010101" pitchFamily="2" charset="-122"/>
                <a:ea typeface="华文中宋" panose="02010600040101010101" pitchFamily="2" charset="-122"/>
              </a:rPr>
              <a:t>概述</a:t>
            </a:r>
            <a:endParaRPr lang="en-US" altLang="zh-CN" sz="3200" dirty="0">
              <a:solidFill>
                <a:schemeClr val="tx1"/>
              </a:solidFill>
              <a:latin typeface="Arial Black" panose="020B0A04020102020204" pitchFamily="34" charset="0"/>
              <a:ea typeface="华文中宋" panose="02010600040101010101" pitchFamily="2" charset="-122"/>
            </a:endParaRPr>
          </a:p>
          <a:p>
            <a:pPr lvl="1" eaLnBrk="1" hangingPunct="1">
              <a:spcBef>
                <a:spcPts val="0"/>
              </a:spcBef>
              <a:buFont typeface="Wingdings" panose="05000000000000000000" pitchFamily="2" charset="2"/>
              <a:buChar char="n"/>
              <a:defRPr/>
            </a:pPr>
            <a:r>
              <a:rPr lang="en-US" altLang="zh-CN" sz="2400" dirty="0">
                <a:solidFill>
                  <a:srgbClr val="324A7A"/>
                </a:solidFill>
                <a:ea typeface="华文中宋" panose="02010600040101010101" pitchFamily="2" charset="-122"/>
              </a:rPr>
              <a:t>What are Design Patterns?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Focus on reuse of recurring architectural design themes.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Address a recurring design problem that arises in a specific context and presents a solution to it .</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Design patterns represent solutions to problems that arise when developing software within a particular context.</a:t>
            </a:r>
          </a:p>
          <a:p>
            <a:pPr marL="963590" lvl="2" indent="0" eaLnBrk="1" hangingPunct="1">
              <a:lnSpc>
                <a:spcPct val="150000"/>
              </a:lnSpc>
              <a:spcBef>
                <a:spcPts val="0"/>
              </a:spcBef>
              <a:buNone/>
              <a:defRPr/>
            </a:pPr>
            <a:r>
              <a:rPr lang="en-US" altLang="zh-CN" b="1" dirty="0">
                <a:solidFill>
                  <a:srgbClr val="C00000"/>
                </a:solidFill>
                <a:ea typeface="华文中宋" panose="02010600040101010101" pitchFamily="2" charset="-122"/>
              </a:rPr>
              <a:t>     i.e., “Patterns == problem/solution pairs in a context”</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Patterns capture the static and dynamic structure and collaboration among key participants in software designs.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Patterns facilitate reuse of successful software architectures and designs.</a:t>
            </a:r>
            <a:endParaRPr lang="zh-CN" altLang="en-US" b="0" dirty="0">
              <a:solidFill>
                <a:schemeClr val="tx1"/>
              </a:solidFill>
              <a:ea typeface="华文中宋" panose="02010600040101010101" pitchFamily="2" charset="-122"/>
            </a:endParaRPr>
          </a:p>
          <a:p>
            <a:pPr>
              <a:defRPr/>
            </a:pPr>
            <a:endParaRPr lang="zh-CN" altLang="en-US" dirty="0"/>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4DAE56-B263-4721-B29D-39B86A610CCB}"/>
              </a:ext>
            </a:extLst>
          </p:cNvPr>
          <p:cNvSpPr>
            <a:spLocks noGrp="1"/>
          </p:cNvSpPr>
          <p:nvPr>
            <p:ph type="title"/>
          </p:nvPr>
        </p:nvSpPr>
        <p:spPr>
          <a:xfrm>
            <a:off x="119336" y="188640"/>
            <a:ext cx="10365317" cy="838200"/>
          </a:xfrm>
        </p:spPr>
        <p:txBody>
          <a:bodyPr/>
          <a:lstStyle/>
          <a:p>
            <a:r>
              <a:rPr lang="en-US" altLang="zh-CN" dirty="0">
                <a:latin typeface="Bauhaus 93" pitchFamily="82" charset="0"/>
              </a:rPr>
              <a:t>Decorator Pattern</a:t>
            </a:r>
            <a:endParaRPr lang="zh-CN" altLang="en-US" dirty="0"/>
          </a:p>
        </p:txBody>
      </p:sp>
      <p:pic>
        <p:nvPicPr>
          <p:cNvPr id="6" name="图片 5">
            <a:extLst>
              <a:ext uri="{FF2B5EF4-FFF2-40B4-BE49-F238E27FC236}">
                <a16:creationId xmlns:a16="http://schemas.microsoft.com/office/drawing/2014/main" id="{B1592180-DC35-4842-B0AD-F3F291D984A6}"/>
              </a:ext>
            </a:extLst>
          </p:cNvPr>
          <p:cNvPicPr>
            <a:picLocks noChangeAspect="1"/>
          </p:cNvPicPr>
          <p:nvPr/>
        </p:nvPicPr>
        <p:blipFill>
          <a:blip r:embed="rId2"/>
          <a:stretch>
            <a:fillRect/>
          </a:stretch>
        </p:blipFill>
        <p:spPr>
          <a:xfrm>
            <a:off x="4655840" y="980729"/>
            <a:ext cx="6840760" cy="4688911"/>
          </a:xfrm>
          <a:prstGeom prst="rect">
            <a:avLst/>
          </a:prstGeom>
        </p:spPr>
      </p:pic>
      <p:sp>
        <p:nvSpPr>
          <p:cNvPr id="7" name="Rectangle 3">
            <a:extLst>
              <a:ext uri="{FF2B5EF4-FFF2-40B4-BE49-F238E27FC236}">
                <a16:creationId xmlns:a16="http://schemas.microsoft.com/office/drawing/2014/main" id="{17D2B5DF-4465-4CD9-88A1-8A0D5F024204}"/>
              </a:ext>
            </a:extLst>
          </p:cNvPr>
          <p:cNvSpPr>
            <a:spLocks noGrp="1" noChangeArrowheads="1"/>
          </p:cNvSpPr>
          <p:nvPr>
            <p:ph type="body" idx="1"/>
          </p:nvPr>
        </p:nvSpPr>
        <p:spPr>
          <a:xfrm>
            <a:off x="558317" y="944827"/>
            <a:ext cx="4961620" cy="5372883"/>
          </a:xfrm>
          <a:noFill/>
        </p:spPr>
        <p:txBody>
          <a:bodyPr/>
          <a:lstStyle/>
          <a:p>
            <a:pPr eaLnBrk="1" hangingPunct="1"/>
            <a:r>
              <a:rPr lang="zh-CN" altLang="en-US" dirty="0">
                <a:solidFill>
                  <a:srgbClr val="324A7A"/>
                </a:solidFill>
              </a:rPr>
              <a:t>装饰模式的结构与角色：</a:t>
            </a:r>
            <a:endParaRPr lang="zh-CN" altLang="en-US" sz="3200" dirty="0">
              <a:solidFill>
                <a:srgbClr val="324A7A"/>
              </a:solidFill>
            </a:endParaRPr>
          </a:p>
          <a:p>
            <a:pPr lvl="1" eaLnBrk="1" hangingPunct="1">
              <a:lnSpc>
                <a:spcPct val="150000"/>
              </a:lnSpc>
              <a:buFont typeface="Arial" panose="020B0604020202020204" pitchFamily="34" charset="0"/>
              <a:buChar char="•"/>
            </a:pPr>
            <a:r>
              <a:rPr lang="en-US" altLang="zh-CN" b="0" dirty="0">
                <a:solidFill>
                  <a:schemeClr val="tx1"/>
                </a:solidFill>
                <a:latin typeface="华文中宋" panose="02010600040101010101" pitchFamily="2" charset="-122"/>
                <a:ea typeface="华文中宋" panose="02010600040101010101" pitchFamily="2" charset="-122"/>
              </a:rPr>
              <a:t>Component: </a:t>
            </a:r>
            <a:r>
              <a:rPr lang="zh-CN" altLang="en-US" b="0" dirty="0">
                <a:solidFill>
                  <a:schemeClr val="tx1"/>
                </a:solidFill>
                <a:latin typeface="华文中宋" panose="02010600040101010101" pitchFamily="2" charset="-122"/>
                <a:ea typeface="华文中宋" panose="02010600040101010101" pitchFamily="2" charset="-122"/>
              </a:rPr>
              <a:t>抽象构件</a:t>
            </a:r>
          </a:p>
          <a:p>
            <a:pPr lvl="1" eaLnBrk="1" hangingPunct="1">
              <a:lnSpc>
                <a:spcPct val="150000"/>
              </a:lnSpc>
              <a:buFont typeface="Arial" panose="020B0604020202020204" pitchFamily="34" charset="0"/>
              <a:buChar char="•"/>
            </a:pPr>
            <a:r>
              <a:rPr lang="en-US" altLang="zh-CN" b="0" dirty="0" err="1">
                <a:solidFill>
                  <a:schemeClr val="tx1"/>
                </a:solidFill>
                <a:latin typeface="华文中宋" panose="02010600040101010101" pitchFamily="2" charset="-122"/>
                <a:ea typeface="华文中宋" panose="02010600040101010101" pitchFamily="2" charset="-122"/>
              </a:rPr>
              <a:t>ConcreteComponent</a:t>
            </a:r>
            <a:r>
              <a:rPr lang="en-US" altLang="zh-CN" b="0" dirty="0">
                <a:solidFill>
                  <a:schemeClr val="tx1"/>
                </a:solidFill>
                <a:latin typeface="华文中宋" panose="02010600040101010101" pitchFamily="2" charset="-122"/>
                <a:ea typeface="华文中宋" panose="02010600040101010101" pitchFamily="2" charset="-122"/>
              </a:rPr>
              <a:t>: </a:t>
            </a:r>
            <a:r>
              <a:rPr lang="zh-CN" altLang="en-US" b="0" dirty="0">
                <a:solidFill>
                  <a:schemeClr val="tx1"/>
                </a:solidFill>
                <a:latin typeface="华文中宋" panose="02010600040101010101" pitchFamily="2" charset="-122"/>
                <a:ea typeface="华文中宋" panose="02010600040101010101" pitchFamily="2" charset="-122"/>
              </a:rPr>
              <a:t>具体构件</a:t>
            </a:r>
          </a:p>
          <a:p>
            <a:pPr lvl="1" eaLnBrk="1" hangingPunct="1">
              <a:lnSpc>
                <a:spcPct val="150000"/>
              </a:lnSpc>
              <a:buFont typeface="Arial" panose="020B0604020202020204" pitchFamily="34" charset="0"/>
              <a:buChar char="•"/>
            </a:pPr>
            <a:r>
              <a:rPr lang="en-US" altLang="zh-CN" b="0" dirty="0">
                <a:solidFill>
                  <a:schemeClr val="tx1"/>
                </a:solidFill>
                <a:latin typeface="华文中宋" panose="02010600040101010101" pitchFamily="2" charset="-122"/>
                <a:ea typeface="华文中宋" panose="02010600040101010101" pitchFamily="2" charset="-122"/>
              </a:rPr>
              <a:t>Decorator: </a:t>
            </a:r>
            <a:r>
              <a:rPr lang="zh-CN" altLang="en-US" b="0" dirty="0">
                <a:solidFill>
                  <a:schemeClr val="tx1"/>
                </a:solidFill>
                <a:latin typeface="华文中宋" panose="02010600040101010101" pitchFamily="2" charset="-122"/>
                <a:ea typeface="华文中宋" panose="02010600040101010101" pitchFamily="2" charset="-122"/>
              </a:rPr>
              <a:t>抽象装饰类</a:t>
            </a:r>
          </a:p>
          <a:p>
            <a:pPr lvl="1" eaLnBrk="1" hangingPunct="1">
              <a:lnSpc>
                <a:spcPct val="150000"/>
              </a:lnSpc>
              <a:buFont typeface="Arial" panose="020B0604020202020204" pitchFamily="34" charset="0"/>
              <a:buChar char="•"/>
            </a:pPr>
            <a:r>
              <a:rPr lang="en-US" altLang="zh-CN" b="0" dirty="0" err="1">
                <a:solidFill>
                  <a:schemeClr val="tx1"/>
                </a:solidFill>
                <a:latin typeface="华文中宋" panose="02010600040101010101" pitchFamily="2" charset="-122"/>
                <a:ea typeface="华文中宋" panose="02010600040101010101" pitchFamily="2" charset="-122"/>
              </a:rPr>
              <a:t>ConcreteDecorator</a:t>
            </a:r>
            <a:r>
              <a:rPr lang="en-US" altLang="zh-CN" b="0" dirty="0">
                <a:solidFill>
                  <a:schemeClr val="tx1"/>
                </a:solidFill>
                <a:latin typeface="华文中宋" panose="02010600040101010101" pitchFamily="2" charset="-122"/>
                <a:ea typeface="华文中宋" panose="02010600040101010101" pitchFamily="2" charset="-122"/>
              </a:rPr>
              <a:t>: </a:t>
            </a:r>
            <a:r>
              <a:rPr lang="zh-CN" altLang="en-US" b="0" dirty="0">
                <a:solidFill>
                  <a:schemeClr val="tx1"/>
                </a:solidFill>
                <a:latin typeface="华文中宋" panose="02010600040101010101" pitchFamily="2" charset="-122"/>
                <a:ea typeface="华文中宋" panose="02010600040101010101" pitchFamily="2" charset="-122"/>
              </a:rPr>
              <a:t>具体装饰类</a:t>
            </a:r>
          </a:p>
          <a:p>
            <a:pPr lvl="2" eaLnBrk="1" hangingPunct="1"/>
            <a:endParaRPr lang="en-US" altLang="zh-CN" dirty="0">
              <a:ea typeface="黑体" panose="02010609060101010101" pitchFamily="49" charset="-122"/>
            </a:endParaRPr>
          </a:p>
        </p:txBody>
      </p:sp>
    </p:spTree>
    <p:extLst>
      <p:ext uri="{BB962C8B-B14F-4D97-AF65-F5344CB8AC3E}">
        <p14:creationId xmlns:p14="http://schemas.microsoft.com/office/powerpoint/2010/main" val="29142176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CDF70F-839B-4595-95AD-6FE8CF86C4E3}"/>
              </a:ext>
            </a:extLst>
          </p:cNvPr>
          <p:cNvSpPr>
            <a:spLocks noGrp="1"/>
          </p:cNvSpPr>
          <p:nvPr>
            <p:ph type="title"/>
          </p:nvPr>
        </p:nvSpPr>
        <p:spPr>
          <a:xfrm>
            <a:off x="119336" y="188640"/>
            <a:ext cx="10365317" cy="838200"/>
          </a:xfrm>
        </p:spPr>
        <p:txBody>
          <a:bodyPr/>
          <a:lstStyle/>
          <a:p>
            <a:r>
              <a:rPr lang="en-US" altLang="zh-CN" dirty="0">
                <a:latin typeface="Bauhaus 93" pitchFamily="82" charset="0"/>
              </a:rPr>
              <a:t>Decorator Pattern</a:t>
            </a:r>
            <a:endParaRPr lang="zh-CN" altLang="en-US" dirty="0"/>
          </a:p>
        </p:txBody>
      </p:sp>
      <p:sp>
        <p:nvSpPr>
          <p:cNvPr id="3" name="文本占位符 2">
            <a:extLst>
              <a:ext uri="{FF2B5EF4-FFF2-40B4-BE49-F238E27FC236}">
                <a16:creationId xmlns:a16="http://schemas.microsoft.com/office/drawing/2014/main" id="{7DBA344B-9D5C-4A8B-A713-156BADB43CC2}"/>
              </a:ext>
            </a:extLst>
          </p:cNvPr>
          <p:cNvSpPr>
            <a:spLocks noGrp="1"/>
          </p:cNvSpPr>
          <p:nvPr>
            <p:ph type="body" sz="half" idx="1"/>
          </p:nvPr>
        </p:nvSpPr>
        <p:spPr>
          <a:xfrm>
            <a:off x="749301" y="1295400"/>
            <a:ext cx="10747300" cy="4724400"/>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在以下情况下可以使用装饰模式：</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在不影响其他对象的情况下，</a:t>
            </a:r>
            <a:r>
              <a:rPr lang="zh-CN" altLang="en-US" dirty="0">
                <a:solidFill>
                  <a:srgbClr val="A61D38"/>
                </a:solidFill>
                <a:latin typeface="华文中宋" panose="02010600040101010101" pitchFamily="2" charset="-122"/>
                <a:ea typeface="华文中宋" panose="02010600040101010101" pitchFamily="2" charset="-122"/>
              </a:rPr>
              <a:t>以动态、透明的方式给单个对象添加职责。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需要</a:t>
            </a:r>
            <a:r>
              <a:rPr lang="zh-CN" altLang="en-US" dirty="0">
                <a:solidFill>
                  <a:srgbClr val="A61D38"/>
                </a:solidFill>
                <a:latin typeface="华文中宋" panose="02010600040101010101" pitchFamily="2" charset="-122"/>
                <a:ea typeface="华文中宋" panose="02010600040101010101" pitchFamily="2" charset="-122"/>
              </a:rPr>
              <a:t>动态地给一个对象</a:t>
            </a:r>
            <a:r>
              <a:rPr lang="zh-CN" altLang="en-US" dirty="0">
                <a:solidFill>
                  <a:schemeClr val="tx1"/>
                </a:solidFill>
                <a:latin typeface="华文中宋" panose="02010600040101010101" pitchFamily="2" charset="-122"/>
                <a:ea typeface="华文中宋" panose="02010600040101010101" pitchFamily="2" charset="-122"/>
              </a:rPr>
              <a:t>（而不是对象依附的类）</a:t>
            </a:r>
            <a:r>
              <a:rPr lang="zh-CN" altLang="en-US" dirty="0">
                <a:solidFill>
                  <a:srgbClr val="A61D38"/>
                </a:solidFill>
                <a:latin typeface="华文中宋" panose="02010600040101010101" pitchFamily="2" charset="-122"/>
                <a:ea typeface="华文中宋" panose="02010600040101010101" pitchFamily="2" charset="-122"/>
              </a:rPr>
              <a:t>增加功能</a:t>
            </a:r>
            <a:r>
              <a:rPr lang="zh-CN" altLang="en-US" b="0" dirty="0">
                <a:solidFill>
                  <a:schemeClr val="tx1"/>
                </a:solidFill>
                <a:latin typeface="华文中宋" panose="02010600040101010101" pitchFamily="2" charset="-122"/>
                <a:ea typeface="华文中宋" panose="02010600040101010101" pitchFamily="2" charset="-122"/>
              </a:rPr>
              <a:t>，这些功能也可以</a:t>
            </a:r>
            <a:r>
              <a:rPr lang="zh-CN" altLang="en-US" dirty="0">
                <a:solidFill>
                  <a:srgbClr val="A61D38"/>
                </a:solidFill>
                <a:latin typeface="华文中宋" panose="02010600040101010101" pitchFamily="2" charset="-122"/>
                <a:ea typeface="华文中宋" panose="02010600040101010101" pitchFamily="2" charset="-122"/>
              </a:rPr>
              <a:t>动态地被撤销</a:t>
            </a:r>
            <a:r>
              <a:rPr lang="zh-CN" altLang="en-US" dirty="0">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dirty="0">
                <a:solidFill>
                  <a:srgbClr val="C00000"/>
                </a:solidFill>
                <a:latin typeface="华文中宋" panose="02010600040101010101" pitchFamily="2" charset="-122"/>
                <a:ea typeface="华文中宋" panose="02010600040101010101" pitchFamily="2" charset="-122"/>
              </a:rPr>
              <a:t>当不能采用继承的方式对系统进行扩充或者采用继承不利于系统扩展和维护时。</a:t>
            </a:r>
            <a:r>
              <a:rPr lang="zh-CN" altLang="en-US" b="0" dirty="0">
                <a:solidFill>
                  <a:schemeClr val="tx1"/>
                </a:solidFill>
                <a:latin typeface="华文中宋" panose="02010600040101010101" pitchFamily="2" charset="-122"/>
                <a:ea typeface="华文中宋" panose="02010600040101010101" pitchFamily="2" charset="-122"/>
              </a:rPr>
              <a:t>不能采用继承的情况主要有两类：</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第一类是系统中存在大量独立的扩展，为支持每一种组合将产生大量的子类，使得子类数目呈爆炸性增长；</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第二类是因为类定义不能继承（如</a:t>
            </a:r>
            <a:r>
              <a:rPr lang="en-US" altLang="zh-CN" sz="1800" b="0" dirty="0">
                <a:solidFill>
                  <a:schemeClr val="tx1"/>
                </a:solidFill>
                <a:latin typeface="华文中宋" panose="02010600040101010101" pitchFamily="2" charset="-122"/>
                <a:ea typeface="华文中宋" panose="02010600040101010101" pitchFamily="2" charset="-122"/>
              </a:rPr>
              <a:t>final</a:t>
            </a:r>
            <a:r>
              <a:rPr lang="zh-CN" altLang="en-US" sz="1800" b="0" dirty="0">
                <a:solidFill>
                  <a:schemeClr val="tx1"/>
                </a:solidFill>
                <a:latin typeface="华文中宋" panose="02010600040101010101" pitchFamily="2" charset="-122"/>
                <a:ea typeface="华文中宋" panose="02010600040101010101" pitchFamily="2" charset="-122"/>
              </a:rPr>
              <a:t>类）；</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若非得有第三种情况，那就是无法预料的哪些责任或者功能需要添加的时候。</a:t>
            </a:r>
          </a:p>
          <a:p>
            <a:endParaRPr lang="zh-CN" altLang="en-US" dirty="0"/>
          </a:p>
        </p:txBody>
      </p:sp>
    </p:spTree>
    <p:extLst>
      <p:ext uri="{BB962C8B-B14F-4D97-AF65-F5344CB8AC3E}">
        <p14:creationId xmlns:p14="http://schemas.microsoft.com/office/powerpoint/2010/main" val="25645453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E21F2-7CB0-423A-8180-4A6982BB1923}"/>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F974B844-9517-4089-A3FA-C90093296AEC}"/>
              </a:ext>
            </a:extLst>
          </p:cNvPr>
          <p:cNvSpPr>
            <a:spLocks noGrp="1" noChangeArrowheads="1"/>
          </p:cNvSpPr>
          <p:nvPr>
            <p:ph idx="1"/>
          </p:nvPr>
        </p:nvSpPr>
        <p:spPr>
          <a:xfrm>
            <a:off x="200224" y="1124744"/>
            <a:ext cx="5904160" cy="5065712"/>
          </a:xfrm>
          <a:noFill/>
        </p:spPr>
        <p:txBody>
          <a:bodyPr/>
          <a:lstStyle/>
          <a:p>
            <a:pPr eaLnBrk="1" hangingPunct="1">
              <a:lnSpc>
                <a:spcPct val="110000"/>
              </a:lnSpc>
            </a:pPr>
            <a:r>
              <a:rPr lang="zh-CN" altLang="en-US" dirty="0">
                <a:solidFill>
                  <a:srgbClr val="324A7A"/>
                </a:solidFill>
              </a:rPr>
              <a:t>优点</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装饰模式与继承关系的目的都是要扩展对象的功能，但是装饰模式可以提供比继承更多的灵活性。 </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可以通过一种动态的方式来扩展一个对象的功能，通过</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配置文件可以在运行时选择不同的装饰器</a:t>
            </a:r>
            <a:r>
              <a:rPr lang="zh-CN" altLang="en-US" sz="1800" b="0" dirty="0">
                <a:solidFill>
                  <a:schemeClr val="tx1"/>
                </a:solidFill>
                <a:latin typeface="华文中宋" panose="02010600040101010101" pitchFamily="2" charset="-122"/>
                <a:ea typeface="华文中宋" panose="02010600040101010101" pitchFamily="2" charset="-122"/>
              </a:rPr>
              <a:t>，从而实现不同的行为。</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通过使用不同的具体装饰类以及这些装饰类的排列组合，可以创造出很多不同行为的组合。可以使用多个具体装饰类来装饰同一对象，得到功能更为强大的对象。</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具体构件类与具体装饰类可以独立变化，用户可以根据需要增加新的具体构件类和具体装饰类，在使用时再对其进行组合，原有代码无须改变，符合“开闭原则”。</a:t>
            </a:r>
            <a:endParaRPr lang="zh-CN" altLang="en-US" sz="1600" b="0" dirty="0">
              <a:solidFill>
                <a:schemeClr val="tx1"/>
              </a:solidFill>
              <a:latin typeface="华文中宋" panose="02010600040101010101" pitchFamily="2" charset="-122"/>
              <a:ea typeface="华文中宋" panose="02010600040101010101" pitchFamily="2" charset="-122"/>
            </a:endParaRPr>
          </a:p>
          <a:p>
            <a:pPr lvl="2" eaLnBrk="1" hangingPunct="1">
              <a:lnSpc>
                <a:spcPct val="110000"/>
              </a:lnSpc>
            </a:pPr>
            <a:endParaRPr lang="en-US" altLang="zh-CN" sz="1600" dirty="0">
              <a:ea typeface="黑体" panose="02010609060101010101" pitchFamily="49" charset="-122"/>
            </a:endParaRPr>
          </a:p>
        </p:txBody>
      </p:sp>
      <p:sp>
        <p:nvSpPr>
          <p:cNvPr id="5" name="Rectangle 3">
            <a:extLst>
              <a:ext uri="{FF2B5EF4-FFF2-40B4-BE49-F238E27FC236}">
                <a16:creationId xmlns:a16="http://schemas.microsoft.com/office/drawing/2014/main" id="{1241A67D-A405-4BCE-932B-B4F4EB1E701B}"/>
              </a:ext>
            </a:extLst>
          </p:cNvPr>
          <p:cNvSpPr txBox="1">
            <a:spLocks noChangeArrowheads="1"/>
          </p:cNvSpPr>
          <p:nvPr/>
        </p:nvSpPr>
        <p:spPr bwMode="auto">
          <a:xfrm>
            <a:off x="6146610" y="1124744"/>
            <a:ext cx="563802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缺点</a:t>
            </a:r>
            <a:endParaRPr lang="zh-CN" altLang="en-US" sz="4000" kern="0" dirty="0">
              <a:solidFill>
                <a:srgbClr val="324A7A"/>
              </a:solidFill>
            </a:endParaRP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装饰类和小对象的产生将增加系统的复杂度，加大学习与理解的难度。</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比继承更加</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灵活机动的特性</a:t>
            </a:r>
            <a:r>
              <a:rPr lang="zh-CN" altLang="en-US" sz="1800" b="0" dirty="0">
                <a:solidFill>
                  <a:schemeClr val="tx1"/>
                </a:solidFill>
                <a:latin typeface="华文中宋" panose="02010600040101010101" pitchFamily="2" charset="-122"/>
                <a:ea typeface="华文中宋" panose="02010600040101010101" pitchFamily="2" charset="-122"/>
              </a:rPr>
              <a:t>，也同时意味着装饰模式比继承更加易于出错，排错也很困难。对于多次装饰的对象，调试时寻找错误可能需要逐级排查，较为烦琐。</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顺序很重要</a:t>
            </a:r>
            <a:r>
              <a:rPr lang="zh-CN" altLang="en-US" sz="1800" dirty="0">
                <a:solidFill>
                  <a:srgbClr val="A61D38"/>
                </a:solidFill>
                <a:highlight>
                  <a:srgbClr val="FFFF00"/>
                </a:highlight>
                <a:latin typeface="华文中宋" panose="02010600040101010101" pitchFamily="2" charset="-122"/>
                <a:ea typeface="华文中宋" panose="02010600040101010101" pitchFamily="2" charset="-122"/>
              </a:rPr>
              <a:t>（就如同超人的着装）</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p>
        </p:txBody>
      </p:sp>
      <p:cxnSp>
        <p:nvCxnSpPr>
          <p:cNvPr id="8" name="直接连接符 7">
            <a:extLst>
              <a:ext uri="{FF2B5EF4-FFF2-40B4-BE49-F238E27FC236}">
                <a16:creationId xmlns:a16="http://schemas.microsoft.com/office/drawing/2014/main" id="{B919DF64-805D-4D26-B65A-F9CB90F5EDEF}"/>
              </a:ext>
            </a:extLst>
          </p:cNvPr>
          <p:cNvCxnSpPr>
            <a:cxnSpLocks/>
          </p:cNvCxnSpPr>
          <p:nvPr/>
        </p:nvCxnSpPr>
        <p:spPr bwMode="auto">
          <a:xfrm flipH="1">
            <a:off x="6138226" y="908720"/>
            <a:ext cx="29783"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01684950"/>
      </p:ext>
    </p:extLst>
  </p:cSld>
  <p:clrMapOvr>
    <a:overrideClrMapping bg1="lt1" tx1="dk1" bg2="lt2" tx2="dk2" accent1="accent1" accent2="accent2" accent3="accent3" accent4="accent4" accent5="accent5" accent6="accent6" hlink="hlink" folHlink="folHlink"/>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CCF13-EDA1-41F8-B66F-7A6C3474929F}"/>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4153FA9C-F2E3-4726-9F60-79E908FCBB0C}"/>
              </a:ext>
            </a:extLst>
          </p:cNvPr>
          <p:cNvSpPr>
            <a:spLocks noGrp="1"/>
          </p:cNvSpPr>
          <p:nvPr>
            <p:ph idx="1"/>
          </p:nvPr>
        </p:nvSpPr>
        <p:spPr>
          <a:xfrm>
            <a:off x="624418" y="1125538"/>
            <a:ext cx="4680521" cy="3671615"/>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装饰模式需要注意的问题</a:t>
            </a:r>
          </a:p>
          <a:p>
            <a:pPr lvl="1" eaLnBrk="1" hangingPunct="1">
              <a:buFont typeface="Arial" panose="020B0604020202020204" pitchFamily="34" charset="0"/>
              <a:buChar char="•"/>
            </a:pPr>
            <a:r>
              <a:rPr lang="zh-CN" altLang="en-US" dirty="0">
                <a:solidFill>
                  <a:srgbClr val="A61D38"/>
                </a:solidFill>
                <a:latin typeface="华文中宋" panose="02010600040101010101" pitchFamily="2" charset="-122"/>
                <a:ea typeface="华文中宋" panose="02010600040101010101" pitchFamily="2" charset="-122"/>
              </a:rPr>
              <a:t>一个装饰类的接口必须与被装饰类的接口保持相同</a:t>
            </a:r>
            <a:r>
              <a:rPr lang="zh-CN" altLang="en-US" dirty="0">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对于客户端来说无论是装饰之前的对象还是装饰之后的对象都可以一致对待。</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尽量保持具体构件类</a:t>
            </a:r>
            <a:r>
              <a:rPr lang="en-US" altLang="zh-CN" b="0" dirty="0">
                <a:solidFill>
                  <a:schemeClr val="tx1"/>
                </a:solidFill>
                <a:latin typeface="华文中宋" panose="02010600040101010101" pitchFamily="2" charset="-122"/>
                <a:ea typeface="华文中宋" panose="02010600040101010101" pitchFamily="2" charset="-122"/>
              </a:rPr>
              <a:t>Component</a:t>
            </a:r>
            <a:r>
              <a:rPr lang="zh-CN" altLang="en-US" b="0" dirty="0">
                <a:solidFill>
                  <a:schemeClr val="tx1"/>
                </a:solidFill>
                <a:latin typeface="华文中宋" panose="02010600040101010101" pitchFamily="2" charset="-122"/>
                <a:ea typeface="华文中宋" panose="02010600040101010101" pitchFamily="2" charset="-122"/>
              </a:rPr>
              <a:t>作为一个“轻”类</a:t>
            </a:r>
            <a:r>
              <a:rPr lang="zh-CN" altLang="en-US" dirty="0">
                <a:solidFill>
                  <a:srgbClr val="A61D38"/>
                </a:solidFill>
                <a:latin typeface="华文中宋" panose="02010600040101010101" pitchFamily="2" charset="-122"/>
                <a:ea typeface="华文中宋" panose="02010600040101010101" pitchFamily="2" charset="-122"/>
              </a:rPr>
              <a:t>（核心要核心），</a:t>
            </a:r>
            <a:r>
              <a:rPr lang="zh-CN" altLang="en-US" b="0" dirty="0">
                <a:solidFill>
                  <a:schemeClr val="tx1"/>
                </a:solidFill>
                <a:latin typeface="华文中宋" panose="02010600040101010101" pitchFamily="2" charset="-122"/>
                <a:ea typeface="华文中宋" panose="02010600040101010101" pitchFamily="2" charset="-122"/>
              </a:rPr>
              <a:t>也就是说</a:t>
            </a:r>
            <a:r>
              <a:rPr lang="zh-CN" altLang="en-US" dirty="0">
                <a:solidFill>
                  <a:srgbClr val="A61D38"/>
                </a:solidFill>
                <a:latin typeface="华文中宋" panose="02010600040101010101" pitchFamily="2" charset="-122"/>
                <a:ea typeface="华文中宋" panose="02010600040101010101" pitchFamily="2" charset="-122"/>
              </a:rPr>
              <a:t>不要把太多的逻辑和状态放在具体构件类中</a:t>
            </a:r>
            <a:r>
              <a:rPr lang="zh-CN" altLang="en-US" b="0" dirty="0">
                <a:solidFill>
                  <a:schemeClr val="tx1"/>
                </a:solidFill>
                <a:latin typeface="华文中宋" panose="02010600040101010101" pitchFamily="2" charset="-122"/>
                <a:ea typeface="华文中宋" panose="02010600040101010101" pitchFamily="2" charset="-122"/>
              </a:rPr>
              <a:t>，你可以通过装饰类对其进行扩展。</a:t>
            </a:r>
          </a:p>
          <a:p>
            <a:pPr lvl="1" eaLnBrk="1" hangingPunct="1">
              <a:buFont typeface="Arial" panose="020B0604020202020204" pitchFamily="34" charset="0"/>
              <a:buChar char="•"/>
            </a:pPr>
            <a:r>
              <a:rPr lang="zh-CN" altLang="en-US" dirty="0">
                <a:solidFill>
                  <a:srgbClr val="A61D38"/>
                </a:solidFill>
                <a:highlight>
                  <a:srgbClr val="FFFF00"/>
                </a:highlight>
                <a:latin typeface="华文中宋" panose="02010600040101010101" pitchFamily="2" charset="-122"/>
                <a:ea typeface="华文中宋" panose="02010600040101010101" pitchFamily="2" charset="-122"/>
              </a:rPr>
              <a:t>如果只有一个具体构件类而没有抽象构件类，那么抽象装饰类可以作为具体构件类的直接子类。 </a:t>
            </a:r>
          </a:p>
          <a:p>
            <a:endParaRPr lang="zh-CN" altLang="en-US" dirty="0"/>
          </a:p>
        </p:txBody>
      </p:sp>
      <p:pic>
        <p:nvPicPr>
          <p:cNvPr id="4" name="Picture 5">
            <a:extLst>
              <a:ext uri="{FF2B5EF4-FFF2-40B4-BE49-F238E27FC236}">
                <a16:creationId xmlns:a16="http://schemas.microsoft.com/office/drawing/2014/main" id="{A2E41F8E-022D-46BE-99C1-8AC747B72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952" y="3819885"/>
            <a:ext cx="6528048" cy="306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5D51802D-7974-4B62-9837-7BB7E17BB645}"/>
              </a:ext>
            </a:extLst>
          </p:cNvPr>
          <p:cNvPicPr>
            <a:picLocks noChangeAspect="1"/>
          </p:cNvPicPr>
          <p:nvPr/>
        </p:nvPicPr>
        <p:blipFill>
          <a:blip r:embed="rId3"/>
          <a:stretch>
            <a:fillRect/>
          </a:stretch>
        </p:blipFill>
        <p:spPr>
          <a:xfrm>
            <a:off x="5482907" y="771554"/>
            <a:ext cx="6264696" cy="2951191"/>
          </a:xfrm>
          <a:prstGeom prst="rect">
            <a:avLst/>
          </a:prstGeom>
        </p:spPr>
      </p:pic>
      <p:cxnSp>
        <p:nvCxnSpPr>
          <p:cNvPr id="15" name="连接符: 曲线 14">
            <a:extLst>
              <a:ext uri="{FF2B5EF4-FFF2-40B4-BE49-F238E27FC236}">
                <a16:creationId xmlns:a16="http://schemas.microsoft.com/office/drawing/2014/main" id="{FA5FDE80-ACAF-42C6-A0DE-E3BADDC0025D}"/>
              </a:ext>
            </a:extLst>
          </p:cNvPr>
          <p:cNvCxnSpPr>
            <a:cxnSpLocks/>
          </p:cNvCxnSpPr>
          <p:nvPr/>
        </p:nvCxnSpPr>
        <p:spPr bwMode="auto">
          <a:xfrm flipV="1">
            <a:off x="5304938" y="2961347"/>
            <a:ext cx="3167327" cy="2617836"/>
          </a:xfrm>
          <a:prstGeom prst="curvedConnector3">
            <a:avLst/>
          </a:prstGeom>
          <a:solidFill>
            <a:srgbClr val="EAEAEA"/>
          </a:solidFill>
          <a:ln w="12700" cap="flat" cmpd="sng" algn="ctr">
            <a:solidFill>
              <a:srgbClr val="FF0000"/>
            </a:solidFill>
            <a:prstDash val="solid"/>
            <a:round/>
            <a:headEnd type="none" w="med" len="med"/>
            <a:tailEnd type="triangle"/>
          </a:ln>
          <a:effectLst>
            <a:outerShdw dist="35921" dir="2700000" algn="ctr" rotWithShape="0">
              <a:schemeClr val="bg1"/>
            </a:outerShdw>
          </a:effectLst>
        </p:spPr>
      </p:cxnSp>
      <p:cxnSp>
        <p:nvCxnSpPr>
          <p:cNvPr id="19" name="连接符: 曲线 18">
            <a:extLst>
              <a:ext uri="{FF2B5EF4-FFF2-40B4-BE49-F238E27FC236}">
                <a16:creationId xmlns:a16="http://schemas.microsoft.com/office/drawing/2014/main" id="{610FD269-4228-4944-B933-6B88448F5E6D}"/>
              </a:ext>
            </a:extLst>
          </p:cNvPr>
          <p:cNvCxnSpPr/>
          <p:nvPr/>
        </p:nvCxnSpPr>
        <p:spPr bwMode="auto">
          <a:xfrm rot="10800000">
            <a:off x="7392144" y="2247148"/>
            <a:ext cx="1080120" cy="461773"/>
          </a:xfrm>
          <a:prstGeom prst="curvedConnector3">
            <a:avLst/>
          </a:prstGeom>
          <a:solidFill>
            <a:srgbClr val="EAEAEA"/>
          </a:solidFill>
          <a:ln w="12700" cap="flat" cmpd="sng" algn="ctr">
            <a:solidFill>
              <a:srgbClr val="FF0000"/>
            </a:solidFill>
            <a:prstDash val="solid"/>
            <a:round/>
            <a:headEnd type="none" w="med" len="med"/>
            <a:tailEnd type="triangle"/>
          </a:ln>
          <a:effectLst>
            <a:outerShdw dist="35921" dir="2700000" algn="ctr" rotWithShape="0">
              <a:schemeClr val="bg1"/>
            </a:outerShdw>
          </a:effectLst>
        </p:spPr>
      </p:cxnSp>
      <p:cxnSp>
        <p:nvCxnSpPr>
          <p:cNvPr id="23" name="连接符: 曲线 22">
            <a:extLst>
              <a:ext uri="{FF2B5EF4-FFF2-40B4-BE49-F238E27FC236}">
                <a16:creationId xmlns:a16="http://schemas.microsoft.com/office/drawing/2014/main" id="{6D334834-419F-47A8-917F-F40519C55A72}"/>
              </a:ext>
            </a:extLst>
          </p:cNvPr>
          <p:cNvCxnSpPr>
            <a:cxnSpLocks/>
          </p:cNvCxnSpPr>
          <p:nvPr/>
        </p:nvCxnSpPr>
        <p:spPr bwMode="auto">
          <a:xfrm rot="16200000" flipH="1">
            <a:off x="6461759" y="2529460"/>
            <a:ext cx="1572739" cy="1008112"/>
          </a:xfrm>
          <a:prstGeom prst="curvedConnector3">
            <a:avLst/>
          </a:prstGeom>
          <a:solidFill>
            <a:srgbClr val="EAEAEA"/>
          </a:solidFill>
          <a:ln w="12700" cap="flat" cmpd="sng" algn="ctr">
            <a:solidFill>
              <a:srgbClr val="FF0000"/>
            </a:solidFill>
            <a:prstDash val="solid"/>
            <a:round/>
            <a:headEnd type="none" w="med" len="med"/>
            <a:tailEnd type="triangle"/>
          </a:ln>
          <a:effectLst>
            <a:outerShdw dist="35921" dir="2700000" algn="ctr" rotWithShape="0">
              <a:schemeClr val="bg1"/>
            </a:outerShdw>
          </a:effectLst>
        </p:spPr>
      </p:cxnSp>
      <p:sp>
        <p:nvSpPr>
          <p:cNvPr id="6" name="矩形 5">
            <a:extLst>
              <a:ext uri="{FF2B5EF4-FFF2-40B4-BE49-F238E27FC236}">
                <a16:creationId xmlns:a16="http://schemas.microsoft.com/office/drawing/2014/main" id="{73D9A4B6-EAAA-43AE-9D7A-F86718958D2D}"/>
              </a:ext>
            </a:extLst>
          </p:cNvPr>
          <p:cNvSpPr/>
          <p:nvPr/>
        </p:nvSpPr>
        <p:spPr>
          <a:xfrm>
            <a:off x="6600056" y="4301299"/>
            <a:ext cx="415498" cy="369332"/>
          </a:xfrm>
          <a:prstGeom prst="rect">
            <a:avLst/>
          </a:prstGeom>
        </p:spPr>
        <p:txBody>
          <a:bodyPr wrap="none">
            <a:spAutoFit/>
          </a:bodyPr>
          <a:lstStyle/>
          <a:p>
            <a:r>
              <a:rPr lang="zh-CN" altLang="en-US" sz="1800" dirty="0">
                <a:latin typeface="华文中宋" panose="02010600040101010101" pitchFamily="2" charset="-122"/>
                <a:ea typeface="华文中宋" panose="02010600040101010101" pitchFamily="2" charset="-122"/>
              </a:rPr>
              <a:t>①</a:t>
            </a:r>
            <a:endParaRPr lang="zh-CN" altLang="en-US" sz="1800" dirty="0"/>
          </a:p>
        </p:txBody>
      </p:sp>
      <p:sp>
        <p:nvSpPr>
          <p:cNvPr id="7" name="矩形 6">
            <a:extLst>
              <a:ext uri="{FF2B5EF4-FFF2-40B4-BE49-F238E27FC236}">
                <a16:creationId xmlns:a16="http://schemas.microsoft.com/office/drawing/2014/main" id="{615240F7-5657-4775-8828-F77361DB38E8}"/>
              </a:ext>
            </a:extLst>
          </p:cNvPr>
          <p:cNvSpPr/>
          <p:nvPr/>
        </p:nvSpPr>
        <p:spPr>
          <a:xfrm>
            <a:off x="7683930" y="2173144"/>
            <a:ext cx="415498" cy="369332"/>
          </a:xfrm>
          <a:prstGeom prst="rect">
            <a:avLst/>
          </a:prstGeom>
        </p:spPr>
        <p:txBody>
          <a:bodyPr wrap="none">
            <a:spAutoFit/>
          </a:bodyPr>
          <a:lstStyle/>
          <a:p>
            <a:r>
              <a:rPr lang="zh-CN" altLang="en-US" sz="1800" dirty="0">
                <a:latin typeface="华文中宋" panose="02010600040101010101" pitchFamily="2" charset="-122"/>
                <a:ea typeface="华文中宋" panose="02010600040101010101" pitchFamily="2" charset="-122"/>
              </a:rPr>
              <a:t>②</a:t>
            </a:r>
            <a:endParaRPr lang="zh-CN" altLang="en-US" sz="1800" dirty="0"/>
          </a:p>
        </p:txBody>
      </p:sp>
      <p:sp>
        <p:nvSpPr>
          <p:cNvPr id="8" name="矩形 7">
            <a:extLst>
              <a:ext uri="{FF2B5EF4-FFF2-40B4-BE49-F238E27FC236}">
                <a16:creationId xmlns:a16="http://schemas.microsoft.com/office/drawing/2014/main" id="{AE971C1F-B161-4A47-9723-26D9EB032ADB}"/>
              </a:ext>
            </a:extLst>
          </p:cNvPr>
          <p:cNvSpPr/>
          <p:nvPr/>
        </p:nvSpPr>
        <p:spPr>
          <a:xfrm>
            <a:off x="6566104" y="2346905"/>
            <a:ext cx="415498" cy="369332"/>
          </a:xfrm>
          <a:prstGeom prst="rect">
            <a:avLst/>
          </a:prstGeom>
        </p:spPr>
        <p:txBody>
          <a:bodyPr wrap="none">
            <a:spAutoFit/>
          </a:bodyPr>
          <a:lstStyle/>
          <a:p>
            <a:r>
              <a:rPr lang="zh-CN" altLang="en-US" sz="1800" dirty="0">
                <a:latin typeface="华文中宋" panose="02010600040101010101" pitchFamily="2" charset="-122"/>
                <a:ea typeface="华文中宋" panose="02010600040101010101" pitchFamily="2" charset="-122"/>
              </a:rPr>
              <a:t>③</a:t>
            </a:r>
            <a:endParaRPr lang="zh-CN" altLang="en-US" sz="1800" dirty="0"/>
          </a:p>
        </p:txBody>
      </p:sp>
    </p:spTree>
    <p:extLst>
      <p:ext uri="{BB962C8B-B14F-4D97-AF65-F5344CB8AC3E}">
        <p14:creationId xmlns:p14="http://schemas.microsoft.com/office/powerpoint/2010/main" val="2825610116"/>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609600" y="1556793"/>
            <a:ext cx="10972800"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、什么是透明装饰模式，什么是半透明装饰模式？请举例说明。</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073A8AE4-91FC-453E-8409-827863F9DB37}"/>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15:</a:t>
            </a:r>
          </a:p>
        </p:txBody>
      </p:sp>
    </p:spTree>
    <p:extLst>
      <p:ext uri="{BB962C8B-B14F-4D97-AF65-F5344CB8AC3E}">
        <p14:creationId xmlns:p14="http://schemas.microsoft.com/office/powerpoint/2010/main" val="2241448289"/>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Bridge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458172"/>
            <a:ext cx="11277372" cy="4139177"/>
          </a:xfrm>
        </p:spPr>
        <p:txBody>
          <a:bodyPr/>
          <a:lstStyle/>
          <a:p>
            <a:pPr marL="0" indent="0" algn="l">
              <a:buNone/>
            </a:pPr>
            <a:r>
              <a:rPr lang="zh-CN" altLang="en-US" b="0" dirty="0">
                <a:solidFill>
                  <a:schemeClr val="tx1"/>
                </a:solidFill>
                <a:latin typeface="华文楷体" panose="02010600040101010101" pitchFamily="2" charset="-122"/>
                <a:ea typeface="华文楷体" panose="02010600040101010101" pitchFamily="2" charset="-122"/>
              </a:rPr>
              <a:t>适用场景：</a:t>
            </a:r>
            <a:endParaRPr lang="en-US" altLang="zh-CN" b="0" dirty="0">
              <a:solidFill>
                <a:schemeClr val="tx1"/>
              </a:solidFill>
              <a:latin typeface="华文楷体" panose="02010600040101010101" pitchFamily="2" charset="-122"/>
              <a:ea typeface="华文楷体" panose="02010600040101010101" pitchFamily="2" charset="-122"/>
            </a:endParaRPr>
          </a:p>
          <a:p>
            <a:pPr algn="l"/>
            <a:r>
              <a:rPr lang="zh-CN" altLang="en-US" b="0" dirty="0">
                <a:solidFill>
                  <a:schemeClr val="tx1"/>
                </a:solidFill>
                <a:latin typeface="华文楷体" panose="02010600040101010101" pitchFamily="2" charset="-122"/>
                <a:ea typeface="华文楷体" panose="02010600040101010101" pitchFamily="2" charset="-122"/>
              </a:rPr>
              <a:t>当一个类存在两个独立变化的维度，且这两个维度都需要进行扩展时。</a:t>
            </a:r>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zh-CN" altLang="en-US" b="0" dirty="0">
              <a:solidFill>
                <a:schemeClr val="tx1"/>
              </a:solidFill>
              <a:latin typeface="华文楷体" panose="02010600040101010101" pitchFamily="2" charset="-122"/>
              <a:ea typeface="华文楷体" panose="02010600040101010101" pitchFamily="2" charset="-122"/>
            </a:endParaRPr>
          </a:p>
          <a:p>
            <a:pPr algn="l"/>
            <a:r>
              <a:rPr lang="zh-CN" altLang="en-US" b="0" dirty="0">
                <a:solidFill>
                  <a:schemeClr val="tx1"/>
                </a:solidFill>
                <a:latin typeface="华文楷体" panose="02010600040101010101" pitchFamily="2" charset="-122"/>
                <a:ea typeface="华文楷体" panose="02010600040101010101" pitchFamily="2" charset="-122"/>
              </a:rPr>
              <a:t>当一个系统不希望使用继承或因为多层次继承导致系统类的个数急剧增加时。</a:t>
            </a:r>
          </a:p>
          <a:p>
            <a:pPr algn="l"/>
            <a:r>
              <a:rPr lang="zh-CN" altLang="en-US" b="0" dirty="0">
                <a:solidFill>
                  <a:schemeClr val="tx1"/>
                </a:solidFill>
                <a:latin typeface="华文楷体" panose="02010600040101010101" pitchFamily="2" charset="-122"/>
                <a:ea typeface="华文楷体" panose="02010600040101010101" pitchFamily="2" charset="-122"/>
              </a:rPr>
              <a:t>不好继承或者想替换继承时。</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0D69A70B-09C5-485F-AB84-802609FEE5E9}"/>
              </a:ext>
            </a:extLst>
          </p:cNvPr>
          <p:cNvPicPr>
            <a:picLocks noChangeAspect="1"/>
          </p:cNvPicPr>
          <p:nvPr/>
        </p:nvPicPr>
        <p:blipFill>
          <a:blip r:embed="rId4"/>
          <a:stretch>
            <a:fillRect/>
          </a:stretch>
        </p:blipFill>
        <p:spPr>
          <a:xfrm>
            <a:off x="712991" y="1663600"/>
            <a:ext cx="11254918" cy="685280"/>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DB1AD51E-AE69-468B-A893-C43D5BBA769F}"/>
              </a:ext>
            </a:extLst>
          </p:cNvPr>
          <p:cNvPicPr>
            <a:picLocks noChangeAspect="1"/>
          </p:cNvPicPr>
          <p:nvPr/>
        </p:nvPicPr>
        <p:blipFill>
          <a:blip r:embed="rId5"/>
          <a:stretch>
            <a:fillRect/>
          </a:stretch>
        </p:blipFill>
        <p:spPr>
          <a:xfrm>
            <a:off x="1271464" y="3619449"/>
            <a:ext cx="9217024" cy="156845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274099061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Decorator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366065"/>
            <a:ext cx="11277372" cy="4139177"/>
          </a:xfrm>
        </p:spPr>
        <p:txBody>
          <a:bodyPr/>
          <a:lstStyle/>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适用场景：</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2000" b="0" dirty="0">
                <a:solidFill>
                  <a:schemeClr val="tx1"/>
                </a:solidFill>
                <a:latin typeface="华文楷体" panose="02010600040101010101" pitchFamily="2" charset="-122"/>
                <a:ea typeface="华文楷体" panose="02010600040101010101" pitchFamily="2" charset="-122"/>
              </a:rPr>
              <a:t>当需要给一个现有类添加附加职责，而又不能采用生成子类的方法进行扩充时（该类被隐藏或者该类是终极类或者采用继承方式会产生大量的子类）。</a:t>
            </a:r>
          </a:p>
          <a:p>
            <a:r>
              <a:rPr lang="zh-CN" altLang="en-US" sz="2000" b="0" dirty="0">
                <a:solidFill>
                  <a:schemeClr val="tx1"/>
                </a:solidFill>
                <a:latin typeface="华文楷体" panose="02010600040101010101" pitchFamily="2" charset="-122"/>
                <a:ea typeface="华文楷体" panose="02010600040101010101" pitchFamily="2" charset="-122"/>
              </a:rPr>
              <a:t>当需要通过对现有的一组基本功能进行排列组合而产生非常多的功能时，若采用继承关系很难实现，而采用装饰器模式却很好实现。</a:t>
            </a:r>
          </a:p>
          <a:p>
            <a:r>
              <a:rPr lang="zh-CN" altLang="en-US" sz="2000" b="0" dirty="0">
                <a:solidFill>
                  <a:schemeClr val="tx1"/>
                </a:solidFill>
                <a:latin typeface="华文楷体" panose="02010600040101010101" pitchFamily="2" charset="-122"/>
                <a:ea typeface="华文楷体" panose="02010600040101010101" pitchFamily="2" charset="-122"/>
              </a:rPr>
              <a:t>当对象的功能要求可以动态地添加</a:t>
            </a:r>
            <a:r>
              <a:rPr lang="en-US" altLang="zh-CN" sz="2000" b="0" dirty="0">
                <a:solidFill>
                  <a:schemeClr val="tx1"/>
                </a:solidFill>
                <a:latin typeface="华文楷体" panose="02010600040101010101" pitchFamily="2" charset="-122"/>
                <a:ea typeface="华文楷体" panose="02010600040101010101" pitchFamily="2" charset="-122"/>
              </a:rPr>
              <a:t>OR</a:t>
            </a:r>
            <a:r>
              <a:rPr lang="zh-CN" altLang="en-US" sz="2000" b="0" dirty="0">
                <a:solidFill>
                  <a:schemeClr val="tx1"/>
                </a:solidFill>
                <a:latin typeface="华文楷体" panose="02010600040101010101" pitchFamily="2" charset="-122"/>
                <a:ea typeface="华文楷体" panose="02010600040101010101" pitchFamily="2" charset="-122"/>
              </a:rPr>
              <a:t>撤销时。</a:t>
            </a:r>
          </a:p>
          <a:p>
            <a:pPr marL="0" indent="0" algn="l">
              <a:buNone/>
            </a:pP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Java </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语言中应用于</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Java I/O </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标准库的</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Decorator</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endPar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endParaRPr>
          </a:p>
          <a:p>
            <a:pPr marL="0" indent="0" algn="l">
              <a:buNone/>
            </a:pPr>
            <a:r>
              <a:rPr lang="en-US" altLang="zh-CN" sz="1800" b="0" dirty="0" err="1">
                <a:solidFill>
                  <a:schemeClr val="tx1"/>
                </a:solidFill>
                <a:latin typeface="华文中宋" panose="02010600040101010101" pitchFamily="2" charset="-122"/>
                <a:ea typeface="华文中宋" panose="02010600040101010101" pitchFamily="2" charset="-122"/>
              </a:rPr>
              <a:t>InputStream</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FilterInputStream</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err="1">
                <a:solidFill>
                  <a:schemeClr val="tx1"/>
                </a:solidFill>
                <a:latin typeface="华文中宋" panose="02010600040101010101" pitchFamily="2" charset="-122"/>
                <a:ea typeface="华文中宋" panose="02010600040101010101" pitchFamily="2" charset="-122"/>
              </a:rPr>
              <a:t>OutputStream</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FilterOutputStream</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a:solidFill>
                  <a:schemeClr val="tx1"/>
                </a:solidFill>
                <a:latin typeface="华文中宋" panose="02010600040101010101" pitchFamily="2" charset="-122"/>
                <a:ea typeface="华文中宋" panose="02010600040101010101" pitchFamily="2" charset="-122"/>
              </a:rPr>
              <a:t>Reader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BufferedReader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以及 </a:t>
            </a:r>
            <a:r>
              <a:rPr lang="en-US" altLang="zh-CN" sz="1800" b="0" dirty="0" err="1">
                <a:solidFill>
                  <a:schemeClr val="tx1"/>
                </a:solidFill>
                <a:latin typeface="华文中宋" panose="02010600040101010101" pitchFamily="2" charset="-122"/>
                <a:ea typeface="华文中宋" panose="02010600040101010101" pitchFamily="2" charset="-122"/>
              </a:rPr>
              <a:t>FilterReader</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a:solidFill>
                  <a:schemeClr val="tx1"/>
                </a:solidFill>
                <a:latin typeface="华文中宋" panose="02010600040101010101" pitchFamily="2" charset="-122"/>
                <a:ea typeface="华文中宋" panose="02010600040101010101" pitchFamily="2" charset="-122"/>
              </a:rPr>
              <a:t>Writer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BufferedWriter</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err="1">
                <a:solidFill>
                  <a:schemeClr val="tx1"/>
                </a:solidFill>
                <a:latin typeface="华文中宋" panose="02010600040101010101" pitchFamily="2" charset="-122"/>
                <a:ea typeface="华文中宋" panose="02010600040101010101" pitchFamily="2" charset="-122"/>
              </a:rPr>
              <a:t>FilterWriter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以及 </a:t>
            </a:r>
            <a:r>
              <a:rPr lang="en-US" altLang="zh-CN" sz="1800" b="0" dirty="0" err="1">
                <a:solidFill>
                  <a:schemeClr val="tx1"/>
                </a:solidFill>
                <a:latin typeface="华文中宋" panose="02010600040101010101" pitchFamily="2" charset="-122"/>
                <a:ea typeface="华文中宋" panose="02010600040101010101" pitchFamily="2" charset="-122"/>
              </a:rPr>
              <a:t>PrintWriter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等。</a:t>
            </a:r>
            <a:br>
              <a:rPr lang="zh-CN" altLang="en-US" sz="2000" dirty="0"/>
            </a:br>
            <a:endParaRPr lang="zh-CN" altLang="en-US" sz="2000"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91FBEA80-8D07-43E1-B218-E7573519A135}"/>
              </a:ext>
            </a:extLst>
          </p:cNvPr>
          <p:cNvPicPr>
            <a:picLocks noChangeAspect="1"/>
          </p:cNvPicPr>
          <p:nvPr/>
        </p:nvPicPr>
        <p:blipFill>
          <a:blip r:embed="rId4"/>
          <a:stretch>
            <a:fillRect/>
          </a:stretch>
        </p:blipFill>
        <p:spPr>
          <a:xfrm>
            <a:off x="690537" y="1676883"/>
            <a:ext cx="11277372" cy="671997"/>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0521FA6E-0945-414E-9B2D-08246C2676FB}"/>
              </a:ext>
            </a:extLst>
          </p:cNvPr>
          <p:cNvPicPr>
            <a:picLocks noChangeAspect="1"/>
          </p:cNvPicPr>
          <p:nvPr/>
        </p:nvPicPr>
        <p:blipFill>
          <a:blip r:embed="rId5"/>
          <a:stretch>
            <a:fillRect/>
          </a:stretch>
        </p:blipFill>
        <p:spPr>
          <a:xfrm>
            <a:off x="7179220" y="3913269"/>
            <a:ext cx="4995899" cy="866781"/>
          </a:xfrm>
          <a:prstGeom prst="rect">
            <a:avLst/>
          </a:prstGeom>
          <a:effectLst>
            <a:glow rad="101600">
              <a:schemeClr val="accent4">
                <a:satMod val="175000"/>
                <a:alpha val="40000"/>
              </a:schemeClr>
            </a:glow>
          </a:effectLst>
        </p:spPr>
      </p:pic>
      <p:pic>
        <p:nvPicPr>
          <p:cNvPr id="8" name="图片 7">
            <a:extLst>
              <a:ext uri="{FF2B5EF4-FFF2-40B4-BE49-F238E27FC236}">
                <a16:creationId xmlns:a16="http://schemas.microsoft.com/office/drawing/2014/main" id="{7AEA40FC-D59A-468D-B423-EA5AEBBEC658}"/>
              </a:ext>
            </a:extLst>
          </p:cNvPr>
          <p:cNvPicPr>
            <a:picLocks noChangeAspect="1"/>
          </p:cNvPicPr>
          <p:nvPr/>
        </p:nvPicPr>
        <p:blipFill>
          <a:blip r:embed="rId6"/>
          <a:stretch>
            <a:fillRect/>
          </a:stretch>
        </p:blipFill>
        <p:spPr>
          <a:xfrm>
            <a:off x="6769642" y="4821332"/>
            <a:ext cx="5405477" cy="1185871"/>
          </a:xfrm>
          <a:prstGeom prst="rect">
            <a:avLst/>
          </a:prstGeom>
          <a:effectLst>
            <a:glow rad="101600">
              <a:schemeClr val="accent4">
                <a:satMod val="175000"/>
                <a:alpha val="40000"/>
              </a:schemeClr>
            </a:glow>
          </a:effectLst>
        </p:spPr>
      </p:pic>
      <p:pic>
        <p:nvPicPr>
          <p:cNvPr id="6" name="图片 5">
            <a:extLst>
              <a:ext uri="{FF2B5EF4-FFF2-40B4-BE49-F238E27FC236}">
                <a16:creationId xmlns:a16="http://schemas.microsoft.com/office/drawing/2014/main" id="{90EDA4C1-9016-4AA6-84E1-C81B6A6EBA60}"/>
              </a:ext>
            </a:extLst>
          </p:cNvPr>
          <p:cNvPicPr>
            <a:picLocks noChangeAspect="1"/>
          </p:cNvPicPr>
          <p:nvPr/>
        </p:nvPicPr>
        <p:blipFill>
          <a:blip r:embed="rId7"/>
          <a:stretch>
            <a:fillRect/>
          </a:stretch>
        </p:blipFill>
        <p:spPr>
          <a:xfrm>
            <a:off x="7777716" y="6054392"/>
            <a:ext cx="4414284" cy="471491"/>
          </a:xfrm>
          <a:prstGeom prst="rect">
            <a:avLst/>
          </a:prstGeom>
          <a:effectLst>
            <a:glow rad="101600">
              <a:schemeClr val="accent4">
                <a:satMod val="175000"/>
                <a:alpha val="40000"/>
              </a:schemeClr>
            </a:glow>
          </a:effectLst>
        </p:spPr>
      </p:pic>
    </p:spTree>
    <p:extLst>
      <p:ext uri="{BB962C8B-B14F-4D97-AF65-F5344CB8AC3E}">
        <p14:creationId xmlns:p14="http://schemas.microsoft.com/office/powerpoint/2010/main" val="375913160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B685E936-BA0C-49C2-B029-C4CE7DB28EB2}"/>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143363" name="Rectangle 3">
            <a:extLst>
              <a:ext uri="{FF2B5EF4-FFF2-40B4-BE49-F238E27FC236}">
                <a16:creationId xmlns:a16="http://schemas.microsoft.com/office/drawing/2014/main" id="{2827A08C-A9F3-4A58-B546-DD0D79A256DA}"/>
              </a:ext>
            </a:extLst>
          </p:cNvPr>
          <p:cNvSpPr>
            <a:spLocks noGrp="1" noChangeArrowheads="1"/>
          </p:cNvSpPr>
          <p:nvPr>
            <p:ph type="body" idx="1"/>
          </p:nvPr>
        </p:nvSpPr>
        <p:spPr>
          <a:xfrm>
            <a:off x="624417" y="692696"/>
            <a:ext cx="10972800" cy="5498555"/>
          </a:xfrm>
        </p:spPr>
        <p:txBody>
          <a:bodyPr/>
          <a:lstStyle/>
          <a:p>
            <a:pPr eaLnBrk="1" hangingPunct="1"/>
            <a:r>
              <a:rPr lang="en-US" altLang="zh-CN" sz="2800" dirty="0">
                <a:solidFill>
                  <a:srgbClr val="324A7A"/>
                </a:solidFill>
                <a:ea typeface="华文中宋" panose="02010600040101010101" pitchFamily="2" charset="-122"/>
              </a:rPr>
              <a:t>State Pattern</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状态 </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红绿灯；不在状态；春夏秋冬：春困秋乏冬冷夏打盹；状态会转换</a:t>
            </a:r>
            <a:r>
              <a:rPr lang="en-US" altLang="zh-CN" b="0" dirty="0">
                <a:solidFill>
                  <a:srgbClr val="A61D38"/>
                </a:solidFill>
                <a:latin typeface="华文中宋" panose="02010600040101010101" pitchFamily="2" charset="-122"/>
                <a:ea typeface="华文中宋" panose="02010600040101010101" pitchFamily="2" charset="-122"/>
              </a:rPr>
              <a:t>)</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状态的转变：</a:t>
            </a:r>
            <a:endParaRPr lang="en-US" altLang="zh-CN" sz="18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孩子：哭着哭着就笑了</a:t>
            </a:r>
            <a:endParaRPr lang="en-US" altLang="zh-CN" sz="18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大人：笑着笑着就哭了</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问题的提出</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pic>
        <p:nvPicPr>
          <p:cNvPr id="4" name="Picture 22" descr="3233242871_1734fd2b3f">
            <a:extLst>
              <a:ext uri="{FF2B5EF4-FFF2-40B4-BE49-F238E27FC236}">
                <a16:creationId xmlns:a16="http://schemas.microsoft.com/office/drawing/2014/main" id="{5C07B0E5-BB76-4949-A5F0-7B0EC6D52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84"/>
          <a:stretch>
            <a:fillRect/>
          </a:stretch>
        </p:blipFill>
        <p:spPr bwMode="auto">
          <a:xfrm>
            <a:off x="1315791" y="3140969"/>
            <a:ext cx="4795027" cy="196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a:extLst>
              <a:ext uri="{FF2B5EF4-FFF2-40B4-BE49-F238E27FC236}">
                <a16:creationId xmlns:a16="http://schemas.microsoft.com/office/drawing/2014/main" id="{D166281E-2331-4583-9842-552AC55A6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256" y="3049502"/>
            <a:ext cx="3312368" cy="17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a:extLst>
              <a:ext uri="{FF2B5EF4-FFF2-40B4-BE49-F238E27FC236}">
                <a16:creationId xmlns:a16="http://schemas.microsoft.com/office/drawing/2014/main" id="{F3C0333A-7203-4966-8815-5E4D45ADF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001" y="5328095"/>
            <a:ext cx="7162800" cy="140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A8577-8489-42CB-A897-5CC861AE4E29}"/>
              </a:ext>
            </a:extLst>
          </p:cNvPr>
          <p:cNvSpPr>
            <a:spLocks noGrp="1"/>
          </p:cNvSpPr>
          <p:nvPr>
            <p:ph type="title"/>
          </p:nvPr>
        </p:nvSpPr>
        <p:spPr/>
        <p:txBody>
          <a:bodyPr/>
          <a:lstStyle/>
          <a:p>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E68DE780-9CB1-4D88-AE16-989C181AC4A4}"/>
              </a:ext>
            </a:extLst>
          </p:cNvPr>
          <p:cNvSpPr>
            <a:spLocks noGrp="1"/>
          </p:cNvSpPr>
          <p:nvPr>
            <p:ph idx="1"/>
          </p:nvPr>
        </p:nvSpPr>
        <p:spPr>
          <a:xfrm>
            <a:off x="624418" y="1125539"/>
            <a:ext cx="11160215" cy="5065712"/>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在很多情况下，一个对象的行为取决于一个或多个动态变化的属性</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红绿灯、周一</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周天</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允许一个对象在其内部状态改变时改变它的行为，让对象看起来似乎修改了自己所属的类。</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dirty="0">
                <a:solidFill>
                  <a:schemeClr val="tx1"/>
                </a:solidFill>
              </a:rPr>
              <a:t>Allow an object to </a:t>
            </a:r>
            <a:r>
              <a:rPr lang="en-US" altLang="zh-CN" dirty="0">
                <a:solidFill>
                  <a:srgbClr val="C00000"/>
                </a:solidFill>
              </a:rPr>
              <a:t>alter its behavior </a:t>
            </a:r>
            <a:r>
              <a:rPr lang="en-US" altLang="zh-CN" dirty="0">
                <a:solidFill>
                  <a:schemeClr val="tx1"/>
                </a:solidFill>
              </a:rPr>
              <a:t>when its </a:t>
            </a:r>
            <a:r>
              <a:rPr lang="en-US" altLang="zh-CN" dirty="0">
                <a:solidFill>
                  <a:srgbClr val="C00000"/>
                </a:solidFill>
              </a:rPr>
              <a:t>internal state changes. </a:t>
            </a:r>
            <a:r>
              <a:rPr lang="en-US" altLang="zh-CN" dirty="0">
                <a:solidFill>
                  <a:schemeClr val="tx1"/>
                </a:solidFill>
              </a:rPr>
              <a:t>The object will </a:t>
            </a:r>
            <a:r>
              <a:rPr lang="en-US" altLang="zh-CN" dirty="0">
                <a:solidFill>
                  <a:srgbClr val="C00000"/>
                </a:solidFill>
              </a:rPr>
              <a:t>appear to change its class. </a:t>
            </a:r>
            <a:endParaRPr lang="zh-CN" altLang="en-US"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状态对象</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Objects for States</a:t>
            </a:r>
            <a:r>
              <a:rPr lang="zh-CN" altLang="en-US" b="0" dirty="0">
                <a:solidFill>
                  <a:schemeClr val="tx1"/>
                </a:solidFill>
                <a:ea typeface="华文中宋" panose="02010600040101010101" pitchFamily="2" charset="-122"/>
              </a:rPr>
              <a:t>）</a:t>
            </a: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以类表示状态</a:t>
            </a:r>
          </a:p>
          <a:p>
            <a:pPr eaLnBrk="1" hangingPunct="1"/>
            <a:endParaRPr lang="zh-CN" altLang="en-US" dirty="0">
              <a:latin typeface="Arial Black" panose="020B0A04020102020204" pitchFamily="34" charset="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40030287"/>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F976E9DD-EA0F-47C2-9306-F0B7EA8D73DD}"/>
              </a:ext>
            </a:extLst>
          </p:cNvPr>
          <p:cNvSpPr>
            <a:spLocks noGrp="1" noChangeArrowheads="1"/>
          </p:cNvSpPr>
          <p:nvPr>
            <p:ph type="title"/>
          </p:nvPr>
        </p:nvSpPr>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State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5411" name="Rectangle 3">
            <a:extLst>
              <a:ext uri="{FF2B5EF4-FFF2-40B4-BE49-F238E27FC236}">
                <a16:creationId xmlns:a16="http://schemas.microsoft.com/office/drawing/2014/main" id="{7CE1BE61-F249-4933-A5B8-162B562808CF}"/>
              </a:ext>
            </a:extLst>
          </p:cNvPr>
          <p:cNvSpPr>
            <a:spLocks noGrp="1" noChangeArrowheads="1"/>
          </p:cNvSpPr>
          <p:nvPr>
            <p:ph type="body" idx="1"/>
          </p:nvPr>
        </p:nvSpPr>
        <p:spPr/>
        <p:txBody>
          <a:bodyPr/>
          <a:lstStyle/>
          <a:p>
            <a:pPr eaLnBrk="1" hangingPunct="1">
              <a:lnSpc>
                <a:spcPct val="150000"/>
              </a:lnSpc>
            </a:pPr>
            <a:r>
              <a:rPr lang="zh-CN" altLang="en-US" dirty="0">
                <a:solidFill>
                  <a:srgbClr val="324A7A"/>
                </a:solidFill>
                <a:latin typeface="Bauhaus 93" pitchFamily="82" charset="0"/>
                <a:ea typeface="华文中宋" panose="02010600040101010101" pitchFamily="2" charset="-122"/>
              </a:rPr>
              <a:t>适用性</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一个对象的行为取决于它的状态，并且它必须在运行时刻根据状态改变它的行为。</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一个操作中含有庞大的多分支语句，且这些分支依赖于该对象的状态。这个状态通常用一个或多个枚举量表示。</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b="0" dirty="0">
                <a:solidFill>
                  <a:schemeClr val="tx1"/>
                </a:solidFill>
                <a:latin typeface="华文中宋" panose="02010600040101010101" pitchFamily="2" charset="-122"/>
                <a:ea typeface="华文中宋" panose="02010600040101010101" pitchFamily="2" charset="-122"/>
              </a:rPr>
              <a:t>State</a:t>
            </a:r>
            <a:r>
              <a:rPr lang="zh-CN" altLang="en-US" b="0" dirty="0">
                <a:solidFill>
                  <a:schemeClr val="tx1"/>
                </a:solidFill>
                <a:latin typeface="华文中宋" panose="02010600040101010101" pitchFamily="2" charset="-122"/>
                <a:ea typeface="华文中宋" panose="02010600040101010101" pitchFamily="2" charset="-122"/>
              </a:rPr>
              <a:t>模式将每个条件分支放入一个独立的表示状态及其行为的类中。</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它将与特定状态行为相关的行为局部化，并且将不同状态的行为分割开来。</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a:t>
            </a:r>
            <a:r>
              <a:rPr lang="en-US" altLang="zh-CN" sz="2000" b="0" dirty="0">
                <a:solidFill>
                  <a:schemeClr val="tx1"/>
                </a:solidFill>
                <a:ea typeface="华文中宋" panose="02010600040101010101" pitchFamily="2" charset="-122"/>
              </a:rPr>
              <a:t>See Example</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8022537-DDF1-47AB-85DA-6318201DB14C}"/>
              </a:ext>
            </a:extLst>
          </p:cNvPr>
          <p:cNvSpPr>
            <a:spLocks noGrp="1" noChangeArrowheads="1"/>
          </p:cNvSpPr>
          <p:nvPr>
            <p:ph type="title"/>
          </p:nvPr>
        </p:nvSpPr>
        <p:spPr/>
        <p:txBody>
          <a:bodyPr/>
          <a:lstStyle/>
          <a:p>
            <a:pPr eaLnBrk="1" hangingPunct="1"/>
            <a:r>
              <a:rPr lang="en-US" altLang="zh-CN" sz="3600" dirty="0">
                <a:latin typeface="Arial Black" panose="020B0A04020102020204" pitchFamily="34" charset="0"/>
                <a:ea typeface="华文中宋" panose="02010600040101010101" pitchFamily="2" charset="-122"/>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
        <p:nvSpPr>
          <p:cNvPr id="24579" name="Rectangle 3">
            <a:extLst>
              <a:ext uri="{FF2B5EF4-FFF2-40B4-BE49-F238E27FC236}">
                <a16:creationId xmlns:a16="http://schemas.microsoft.com/office/drawing/2014/main" id="{A32240EA-9E1F-4AC0-A1A0-F01DA6EEFDDD}"/>
              </a:ext>
            </a:extLst>
          </p:cNvPr>
          <p:cNvSpPr>
            <a:spLocks noGrp="1" noChangeArrowheads="1"/>
          </p:cNvSpPr>
          <p:nvPr>
            <p:ph type="body" idx="1"/>
          </p:nvPr>
        </p:nvSpPr>
        <p:spPr>
          <a:xfrm>
            <a:off x="479376" y="949624"/>
            <a:ext cx="11233248" cy="5302251"/>
          </a:xfrm>
        </p:spPr>
        <p:txBody>
          <a:bodyPr/>
          <a:lstStyle/>
          <a:p>
            <a:pPr eaLnBrk="1" hangingPunct="1">
              <a:lnSpc>
                <a:spcPct val="8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设计模式产生于建筑学和人类学</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从建筑学转移到软件设计模式</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设计模式的描述</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为什么要学习设计模式？</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学习设计模式的其他优点</a:t>
            </a:r>
            <a:endParaRPr lang="en-US" altLang="zh-CN" sz="2400" b="0" dirty="0">
              <a:solidFill>
                <a:srgbClr val="324A7A"/>
              </a:solidFill>
              <a:latin typeface="华文中宋" panose="02010600040101010101" pitchFamily="2" charset="-122"/>
              <a:ea typeface="华文中宋" panose="02010600040101010101" pitchFamily="2" charset="-122"/>
            </a:endParaRPr>
          </a:p>
          <a:p>
            <a:pPr marL="738890" lvl="1" indent="-342900" eaLnBrk="1" hangingPunct="1">
              <a:lnSpc>
                <a:spcPct val="100000"/>
              </a:lnSpc>
              <a:spcBef>
                <a:spcPts val="0"/>
              </a:spcBef>
              <a:buFont typeface="Wingdings" panose="05000000000000000000" pitchFamily="2" charset="2"/>
              <a:buChar char="n"/>
            </a:pPr>
            <a:r>
              <a:rPr lang="en-US" altLang="zh-CN" sz="2400" b="0" dirty="0">
                <a:solidFill>
                  <a:srgbClr val="324A7A"/>
                </a:solidFill>
                <a:ea typeface="华文中宋" panose="02010600040101010101" pitchFamily="2" charset="-122"/>
              </a:rPr>
              <a:t>What are Design Patterns?</a:t>
            </a:r>
          </a:p>
          <a:p>
            <a:pPr marL="738890" lvl="1" indent="-342900" eaLnBrk="1" hangingPunct="1">
              <a:lnSpc>
                <a:spcPct val="100000"/>
              </a:lnSpc>
              <a:spcBef>
                <a:spcPts val="0"/>
              </a:spcBef>
              <a:buFont typeface="Wingdings" panose="05000000000000000000" pitchFamily="2" charset="2"/>
              <a:buChar char="n"/>
            </a:pPr>
            <a:r>
              <a:rPr lang="en-US" altLang="zh-CN" sz="2400" b="0" dirty="0">
                <a:solidFill>
                  <a:srgbClr val="324A7A"/>
                </a:solidFill>
                <a:ea typeface="华文中宋" panose="02010600040101010101" pitchFamily="2" charset="-122"/>
              </a:rPr>
              <a:t>Design Pattern Space</a:t>
            </a:r>
          </a:p>
          <a:p>
            <a:pPr lvl="2" eaLnBrk="1" hangingPunct="1">
              <a:lnSpc>
                <a:spcPct val="80000"/>
              </a:lnSpc>
              <a:buFont typeface="Wingdings" panose="05000000000000000000" pitchFamily="2" charset="2"/>
              <a:buChar char="l"/>
            </a:pPr>
            <a:r>
              <a:rPr lang="en-US" altLang="zh-CN" dirty="0">
                <a:solidFill>
                  <a:schemeClr val="tx1"/>
                </a:solidFill>
              </a:rPr>
              <a:t>Creational patterns</a:t>
            </a:r>
          </a:p>
          <a:p>
            <a:pPr lvl="3" eaLnBrk="1" hangingPunct="1">
              <a:lnSpc>
                <a:spcPct val="80000"/>
              </a:lnSpc>
            </a:pPr>
            <a:r>
              <a:rPr lang="en-US" altLang="zh-CN" b="1" dirty="0"/>
              <a:t>– </a:t>
            </a:r>
            <a:r>
              <a:rPr lang="en-US" altLang="zh-CN" dirty="0"/>
              <a:t>Deal with </a:t>
            </a:r>
            <a:r>
              <a:rPr lang="en-US" altLang="zh-CN" b="1" dirty="0">
                <a:solidFill>
                  <a:srgbClr val="C00000"/>
                </a:solidFill>
              </a:rPr>
              <a:t>initializing and configuring </a:t>
            </a:r>
            <a:r>
              <a:rPr lang="en-US" altLang="zh-CN" dirty="0">
                <a:highlight>
                  <a:srgbClr val="FFFF00"/>
                </a:highlight>
              </a:rPr>
              <a:t>classes and objects</a:t>
            </a:r>
          </a:p>
          <a:p>
            <a:pPr lvl="2" eaLnBrk="1" hangingPunct="1">
              <a:lnSpc>
                <a:spcPct val="80000"/>
              </a:lnSpc>
              <a:buFont typeface="Wingdings" panose="05000000000000000000" pitchFamily="2" charset="2"/>
              <a:buChar char="l"/>
            </a:pPr>
            <a:r>
              <a:rPr lang="en-US" altLang="zh-CN" dirty="0">
                <a:solidFill>
                  <a:schemeClr val="tx1"/>
                </a:solidFill>
              </a:rPr>
              <a:t> Structural patterns</a:t>
            </a:r>
          </a:p>
          <a:p>
            <a:pPr lvl="3" eaLnBrk="1" hangingPunct="1">
              <a:lnSpc>
                <a:spcPct val="80000"/>
              </a:lnSpc>
            </a:pPr>
            <a:r>
              <a:rPr lang="en-US" altLang="zh-CN" b="1" dirty="0"/>
              <a:t>– </a:t>
            </a:r>
            <a:r>
              <a:rPr lang="en-US" altLang="zh-CN" dirty="0"/>
              <a:t>Deal with </a:t>
            </a:r>
            <a:r>
              <a:rPr lang="en-US" altLang="zh-CN" b="1" dirty="0">
                <a:solidFill>
                  <a:srgbClr val="C00000"/>
                </a:solidFill>
              </a:rPr>
              <a:t>decoupling interface and implementation </a:t>
            </a:r>
            <a:r>
              <a:rPr lang="en-US" altLang="zh-CN" dirty="0"/>
              <a:t>of </a:t>
            </a:r>
            <a:r>
              <a:rPr lang="en-US" altLang="zh-CN" dirty="0">
                <a:highlight>
                  <a:srgbClr val="FFFF00"/>
                </a:highlight>
              </a:rPr>
              <a:t>classes and objects</a:t>
            </a:r>
          </a:p>
          <a:p>
            <a:pPr lvl="2" eaLnBrk="1" hangingPunct="1">
              <a:lnSpc>
                <a:spcPct val="80000"/>
              </a:lnSpc>
              <a:buFont typeface="Wingdings" panose="05000000000000000000" pitchFamily="2" charset="2"/>
              <a:buChar char="l"/>
            </a:pPr>
            <a:r>
              <a:rPr lang="en-US" altLang="zh-CN" dirty="0">
                <a:solidFill>
                  <a:schemeClr val="tx1"/>
                </a:solidFill>
              </a:rPr>
              <a:t> Behavioral patterns</a:t>
            </a:r>
          </a:p>
          <a:p>
            <a:pPr lvl="3" eaLnBrk="1" hangingPunct="1">
              <a:lnSpc>
                <a:spcPct val="80000"/>
              </a:lnSpc>
            </a:pPr>
            <a:r>
              <a:rPr lang="en-US" altLang="zh-CN" b="1" dirty="0"/>
              <a:t>– </a:t>
            </a:r>
            <a:r>
              <a:rPr lang="en-US" altLang="zh-CN" dirty="0"/>
              <a:t>Deal with</a:t>
            </a:r>
            <a:r>
              <a:rPr lang="en-US" altLang="zh-CN" dirty="0">
                <a:solidFill>
                  <a:srgbClr val="C00000"/>
                </a:solidFill>
              </a:rPr>
              <a:t> </a:t>
            </a:r>
            <a:r>
              <a:rPr lang="en-US" altLang="zh-CN" b="1" dirty="0">
                <a:solidFill>
                  <a:srgbClr val="C00000"/>
                </a:solidFill>
              </a:rPr>
              <a:t>dynamic interactions among societies </a:t>
            </a:r>
            <a:r>
              <a:rPr lang="en-US" altLang="zh-CN" dirty="0"/>
              <a:t>of </a:t>
            </a:r>
            <a:r>
              <a:rPr lang="en-US" altLang="zh-CN" dirty="0">
                <a:highlight>
                  <a:srgbClr val="FFFF00"/>
                </a:highlight>
              </a:rPr>
              <a:t>classes and objects</a:t>
            </a:r>
          </a:p>
          <a:p>
            <a:pPr lvl="1" eaLnBrk="1" hangingPunct="1">
              <a:lnSpc>
                <a:spcPct val="80000"/>
              </a:lnSpc>
            </a:pPr>
            <a:endParaRPr lang="zh-CN" altLang="en-US" sz="1400" dirty="0">
              <a:latin typeface="Arial Black" panose="020B0A04020102020204" pitchFamily="34" charset="0"/>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9A85F78E-49FD-4EE8-8B90-9C4131D1BF66}"/>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State Pattern</a:t>
            </a:r>
            <a:endParaRPr lang="zh-CN" altLang="en-US">
              <a:latin typeface="Bauhaus 93" pitchFamily="82" charset="0"/>
              <a:ea typeface="华文中宋" panose="02010600040101010101" pitchFamily="2" charset="-122"/>
            </a:endParaRPr>
          </a:p>
        </p:txBody>
      </p:sp>
      <p:sp>
        <p:nvSpPr>
          <p:cNvPr id="146435" name="Rectangle 3">
            <a:extLst>
              <a:ext uri="{FF2B5EF4-FFF2-40B4-BE49-F238E27FC236}">
                <a16:creationId xmlns:a16="http://schemas.microsoft.com/office/drawing/2014/main" id="{EF7BACC8-E244-4A49-8C29-50258512957B}"/>
              </a:ext>
            </a:extLst>
          </p:cNvPr>
          <p:cNvSpPr>
            <a:spLocks noGrp="1" noChangeArrowheads="1"/>
          </p:cNvSpPr>
          <p:nvPr>
            <p:ph type="body" idx="1"/>
          </p:nvPr>
        </p:nvSpPr>
        <p:spPr>
          <a:xfrm>
            <a:off x="407369" y="1216969"/>
            <a:ext cx="3672831" cy="5308375"/>
          </a:xfrm>
          <a:solidFill>
            <a:srgbClr val="333333"/>
          </a:solidFill>
        </p:spPr>
        <p:txBody>
          <a:bodyPr/>
          <a:lstStyle/>
          <a:p>
            <a:pPr eaLnBrk="1" hangingPunct="1">
              <a:lnSpc>
                <a:spcPct val="80000"/>
              </a:lnSpc>
            </a:pPr>
            <a:r>
              <a:rPr lang="en-US" altLang="zh-CN" sz="1800" b="0" dirty="0">
                <a:solidFill>
                  <a:schemeClr val="bg1"/>
                </a:solidFill>
                <a:latin typeface="华文中宋" panose="02010600040101010101" pitchFamily="2" charset="-122"/>
                <a:ea typeface="华文中宋" panose="02010600040101010101" pitchFamily="2" charset="-122"/>
              </a:rPr>
              <a:t>Example</a:t>
            </a:r>
            <a:r>
              <a:rPr lang="zh-CN" altLang="en-US" sz="1800" b="0" dirty="0">
                <a:solidFill>
                  <a:schemeClr val="bg1"/>
                </a:solidFill>
                <a:latin typeface="华文中宋" panose="02010600040101010101" pitchFamily="2" charset="-122"/>
                <a:ea typeface="华文中宋" panose="02010600040101010101" pitchFamily="2" charset="-122"/>
              </a:rPr>
              <a:t>：金库保安系统</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有</a:t>
            </a:r>
            <a:r>
              <a:rPr lang="en-US" altLang="zh-CN" sz="1600" b="0" dirty="0">
                <a:solidFill>
                  <a:schemeClr val="bg1"/>
                </a:solidFill>
                <a:latin typeface="华文中宋" panose="02010600040101010101" pitchFamily="2" charset="-122"/>
                <a:ea typeface="华文中宋" panose="02010600040101010101" pitchFamily="2" charset="-122"/>
              </a:rPr>
              <a:t>1</a:t>
            </a:r>
            <a:r>
              <a:rPr lang="zh-CN" altLang="en-US" sz="1600" b="0" dirty="0">
                <a:solidFill>
                  <a:schemeClr val="bg1"/>
                </a:solidFill>
                <a:latin typeface="华文中宋" panose="02010600040101010101" pitchFamily="2" charset="-122"/>
                <a:ea typeface="华文中宋" panose="02010600040101010101" pitchFamily="2" charset="-122"/>
              </a:rPr>
              <a:t>个金库</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金库和保安中心联机</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金库有警铃和一般通话用的电话</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金库有时钟，监视目前的时间</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白天为</a:t>
            </a:r>
            <a:r>
              <a:rPr lang="en-US" altLang="zh-CN" sz="1600" b="0" dirty="0">
                <a:solidFill>
                  <a:schemeClr val="bg1"/>
                </a:solidFill>
                <a:latin typeface="华文中宋" panose="02010600040101010101" pitchFamily="2" charset="-122"/>
                <a:ea typeface="华文中宋" panose="02010600040101010101" pitchFamily="2" charset="-122"/>
              </a:rPr>
              <a:t>9</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16</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a:t>
            </a:r>
            <a:r>
              <a:rPr lang="zh-CN" altLang="en-US" sz="1600" b="0" dirty="0">
                <a:solidFill>
                  <a:schemeClr val="bg1"/>
                </a:solidFill>
                <a:latin typeface="华文中宋" panose="02010600040101010101" pitchFamily="2" charset="-122"/>
                <a:ea typeface="华文中宋" panose="02010600040101010101" pitchFamily="2" charset="-122"/>
              </a:rPr>
              <a:t>；晚间为</a:t>
            </a:r>
            <a:r>
              <a:rPr lang="en-US" altLang="zh-CN" sz="1600" b="0" dirty="0">
                <a:solidFill>
                  <a:schemeClr val="bg1"/>
                </a:solidFill>
                <a:latin typeface="华文中宋" panose="02010600040101010101" pitchFamily="2" charset="-122"/>
                <a:ea typeface="华文中宋" panose="02010600040101010101" pitchFamily="2" charset="-122"/>
              </a:rPr>
              <a:t>17</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23</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59Or0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8</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只有白天才能使用金库</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白天使用金库，保安中心会保留使用记录</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晚间使用金库，保安中心会接到发生异常现象的通知</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警铃</a:t>
            </a:r>
            <a:r>
              <a:rPr lang="en-US" altLang="zh-CN" sz="1600" b="0" dirty="0">
                <a:solidFill>
                  <a:schemeClr val="bg1"/>
                </a:solidFill>
                <a:latin typeface="华文中宋" panose="02010600040101010101" pitchFamily="2" charset="-122"/>
                <a:ea typeface="华文中宋" panose="02010600040101010101" pitchFamily="2" charset="-122"/>
              </a:rPr>
              <a:t>24</a:t>
            </a:r>
            <a:r>
              <a:rPr lang="zh-CN" altLang="en-US" sz="1600" b="0" dirty="0">
                <a:solidFill>
                  <a:schemeClr val="bg1"/>
                </a:solidFill>
                <a:latin typeface="华文中宋" panose="02010600040101010101" pitchFamily="2" charset="-122"/>
                <a:ea typeface="华文中宋" panose="02010600040101010101" pitchFamily="2" charset="-122"/>
              </a:rPr>
              <a:t>小时均可使用</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一旦使用警铃，保安中心就会接到警铃通知</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电话</a:t>
            </a:r>
            <a:r>
              <a:rPr lang="en-US" altLang="zh-CN" sz="1600" b="0" dirty="0">
                <a:solidFill>
                  <a:schemeClr val="bg1"/>
                </a:solidFill>
                <a:latin typeface="华文中宋" panose="02010600040101010101" pitchFamily="2" charset="-122"/>
                <a:ea typeface="华文中宋" panose="02010600040101010101" pitchFamily="2" charset="-122"/>
              </a:rPr>
              <a:t>24</a:t>
            </a:r>
            <a:r>
              <a:rPr lang="zh-CN" altLang="en-US" sz="1600" b="0" dirty="0">
                <a:solidFill>
                  <a:schemeClr val="bg1"/>
                </a:solidFill>
                <a:latin typeface="华文中宋" panose="02010600040101010101" pitchFamily="2" charset="-122"/>
                <a:ea typeface="华文中宋" panose="02010600040101010101" pitchFamily="2" charset="-122"/>
              </a:rPr>
              <a:t>可用</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白天使用，就会调用保安中心</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晚间使用电话，调用保安中心录音机</a:t>
            </a:r>
          </a:p>
        </p:txBody>
      </p:sp>
      <p:sp>
        <p:nvSpPr>
          <p:cNvPr id="146436" name="Rectangle 4">
            <a:extLst>
              <a:ext uri="{FF2B5EF4-FFF2-40B4-BE49-F238E27FC236}">
                <a16:creationId xmlns:a16="http://schemas.microsoft.com/office/drawing/2014/main" id="{2D2B5150-9D95-4AEB-B079-BB542874E117}"/>
              </a:ext>
            </a:extLst>
          </p:cNvPr>
          <p:cNvSpPr>
            <a:spLocks noChangeArrowheads="1"/>
          </p:cNvSpPr>
          <p:nvPr/>
        </p:nvSpPr>
        <p:spPr bwMode="auto">
          <a:xfrm>
            <a:off x="4547485" y="557581"/>
            <a:ext cx="288024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2000" b="1" dirty="0">
                <a:latin typeface="Times New Roman" panose="02020603050405020304" pitchFamily="18" charset="0"/>
                <a:ea typeface="宋体" panose="02010600030101010101" pitchFamily="2" charset="-122"/>
              </a:rPr>
              <a:t>Example</a:t>
            </a:r>
            <a:r>
              <a:rPr kumimoji="0" lang="zh-CN" altLang="en-US" sz="2000" b="1" dirty="0">
                <a:latin typeface="Times New Roman" panose="02020603050405020304" pitchFamily="18" charset="0"/>
                <a:ea typeface="宋体" panose="02010600030101010101" pitchFamily="2" charset="-122"/>
              </a:rPr>
              <a:t>：金库保安系统</a:t>
            </a:r>
          </a:p>
        </p:txBody>
      </p:sp>
      <p:sp>
        <p:nvSpPr>
          <p:cNvPr id="146437" name="Rectangle 5">
            <a:extLst>
              <a:ext uri="{FF2B5EF4-FFF2-40B4-BE49-F238E27FC236}">
                <a16:creationId xmlns:a16="http://schemas.microsoft.com/office/drawing/2014/main" id="{978AE592-58D3-410F-85DE-74E1029B0816}"/>
              </a:ext>
            </a:extLst>
          </p:cNvPr>
          <p:cNvSpPr>
            <a:spLocks noChangeArrowheads="1"/>
          </p:cNvSpPr>
          <p:nvPr/>
        </p:nvSpPr>
        <p:spPr bwMode="auto">
          <a:xfrm>
            <a:off x="4151193" y="1216969"/>
            <a:ext cx="3672831" cy="53083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金库保安系统类</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使用金库</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if  </a:t>
            </a:r>
            <a:r>
              <a:rPr lang="zh-CN" altLang="en-US" sz="1600" dirty="0">
                <a:latin typeface="华文中宋" panose="02010600040101010101" pitchFamily="2" charset="-122"/>
                <a:ea typeface="华文中宋" panose="02010600040101010101" pitchFamily="2" charset="-122"/>
              </a:rPr>
              <a:t>白天 </a:t>
            </a: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保安中心会有使用记录</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}else if </a:t>
            </a:r>
            <a:r>
              <a:rPr lang="zh-CN" altLang="en-US" sz="1600" dirty="0">
                <a:latin typeface="华文中宋" panose="02010600040101010101" pitchFamily="2" charset="-122"/>
                <a:ea typeface="华文中宋" panose="02010600040101010101" pitchFamily="2" charset="-122"/>
              </a:rPr>
              <a:t>晚间</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保安中心会有发生异常状  </a:t>
            </a:r>
            <a:endParaRPr lang="en-US" altLang="zh-CN"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态的通知</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使用警铃</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保安中心会有警铃通知</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使用电话</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if </a:t>
            </a:r>
            <a:r>
              <a:rPr lang="zh-CN" altLang="en-US" sz="1600" dirty="0">
                <a:latin typeface="华文中宋" panose="02010600040101010101" pitchFamily="2" charset="-122"/>
                <a:ea typeface="华文中宋" panose="02010600040101010101" pitchFamily="2" charset="-122"/>
              </a:rPr>
              <a:t>白天</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调用保安中心</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}else if  </a:t>
            </a:r>
            <a:r>
              <a:rPr lang="zh-CN" altLang="en-US" sz="1600" dirty="0">
                <a:latin typeface="华文中宋" panose="02010600040101010101" pitchFamily="2" charset="-122"/>
                <a:ea typeface="华文中宋" panose="02010600040101010101" pitchFamily="2" charset="-122"/>
              </a:rPr>
              <a:t>晚间</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调用保安中心录音机</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a:t>
            </a:r>
          </a:p>
        </p:txBody>
      </p:sp>
      <p:sp>
        <p:nvSpPr>
          <p:cNvPr id="146438" name="Rectangle 6">
            <a:extLst>
              <a:ext uri="{FF2B5EF4-FFF2-40B4-BE49-F238E27FC236}">
                <a16:creationId xmlns:a16="http://schemas.microsoft.com/office/drawing/2014/main" id="{EB9FA4BF-8CAC-464C-B601-ECE58500F33A}"/>
              </a:ext>
            </a:extLst>
          </p:cNvPr>
          <p:cNvSpPr>
            <a:spLocks noChangeArrowheads="1"/>
          </p:cNvSpPr>
          <p:nvPr/>
        </p:nvSpPr>
        <p:spPr bwMode="auto">
          <a:xfrm>
            <a:off x="7896200" y="1216969"/>
            <a:ext cx="3816720" cy="53083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白天</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使用金库</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使用警铃</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保安中心会有使用记录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使用电话</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调用保安中心</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a:t>
            </a:r>
            <a:endParaRPr lang="en-US" altLang="zh-CN" sz="1200" dirty="0">
              <a:solidFill>
                <a:schemeClr val="bg1"/>
              </a:solidFill>
              <a:latin typeface="华文中宋" panose="02010600040101010101" pitchFamily="2" charset="-122"/>
              <a:ea typeface="华文中宋" panose="02010600040101010101" pitchFamily="2" charset="-122"/>
            </a:endParaRP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晚间</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使用金库</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保安中心会有发生异常状态的通知</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使用警铃</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使用电话</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调用保安中心录音机</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a:t>
            </a:r>
            <a:endParaRPr lang="zh-CN" altLang="en-US" sz="14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060C2A36-45F7-4473-BBCD-2F136AF7E02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State Pattern</a:t>
            </a:r>
            <a:endParaRPr lang="zh-CN" altLang="en-US" dirty="0">
              <a:latin typeface="Bauhaus 93" pitchFamily="82" charset="0"/>
              <a:ea typeface="华文中宋" panose="02010600040101010101" pitchFamily="2" charset="-122"/>
            </a:endParaRPr>
          </a:p>
        </p:txBody>
      </p:sp>
      <p:graphicFrame>
        <p:nvGraphicFramePr>
          <p:cNvPr id="398391" name="Group 55">
            <a:extLst>
              <a:ext uri="{FF2B5EF4-FFF2-40B4-BE49-F238E27FC236}">
                <a16:creationId xmlns:a16="http://schemas.microsoft.com/office/drawing/2014/main" id="{437FAB74-A22E-46CB-9850-C7AEB182226F}"/>
              </a:ext>
            </a:extLst>
          </p:cNvPr>
          <p:cNvGraphicFramePr>
            <a:graphicFrameLocks noGrp="1"/>
          </p:cNvGraphicFramePr>
          <p:nvPr>
            <p:ph idx="1"/>
            <p:extLst>
              <p:ext uri="{D42A27DB-BD31-4B8C-83A1-F6EECF244321}">
                <p14:modId xmlns:p14="http://schemas.microsoft.com/office/powerpoint/2010/main" val="2423917395"/>
              </p:ext>
            </p:extLst>
          </p:nvPr>
        </p:nvGraphicFramePr>
        <p:xfrm>
          <a:off x="749301" y="1212284"/>
          <a:ext cx="5555313" cy="2240280"/>
        </p:xfrm>
        <a:graphic>
          <a:graphicData uri="http://schemas.openxmlformats.org/drawingml/2006/table">
            <a:tbl>
              <a:tblPr/>
              <a:tblGrid>
                <a:gridCol w="1233805">
                  <a:extLst>
                    <a:ext uri="{9D8B030D-6E8A-4147-A177-3AD203B41FA5}">
                      <a16:colId xmlns:a16="http://schemas.microsoft.com/office/drawing/2014/main" val="20000"/>
                    </a:ext>
                  </a:extLst>
                </a:gridCol>
                <a:gridCol w="4321508">
                  <a:extLst>
                    <a:ext uri="{9D8B030D-6E8A-4147-A177-3AD203B41FA5}">
                      <a16:colId xmlns:a16="http://schemas.microsoft.com/office/drawing/2014/main" val="20001"/>
                    </a:ext>
                  </a:extLst>
                </a:gridCol>
              </a:tblGrid>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表示金库状态的接口（</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Interface</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DayState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State</a:t>
                      </a: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的类，表示白天的状态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NightState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State</a:t>
                      </a: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的类，表示晚间的状态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Context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管理金库状态的变化，跟保安中心联络的接口</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SafeFrame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Context</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的类，含有</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Button</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等</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UI</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测试用类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49531" name="Rectangle 41">
            <a:extLst>
              <a:ext uri="{FF2B5EF4-FFF2-40B4-BE49-F238E27FC236}">
                <a16:creationId xmlns:a16="http://schemas.microsoft.com/office/drawing/2014/main" id="{ACB917DC-3CED-4513-870A-C0556F92915C}"/>
              </a:ext>
            </a:extLst>
          </p:cNvPr>
          <p:cNvSpPr>
            <a:spLocks noChangeArrowheads="1"/>
          </p:cNvSpPr>
          <p:nvPr/>
        </p:nvSpPr>
        <p:spPr bwMode="auto">
          <a:xfrm>
            <a:off x="767408" y="3789633"/>
            <a:ext cx="14398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dirty="0">
                <a:latin typeface="Times New Roman" panose="02020603050405020304" pitchFamily="18" charset="0"/>
                <a:ea typeface="宋体" panose="02010600030101010101" pitchFamily="2" charset="-122"/>
              </a:rPr>
              <a:t>Interface</a:t>
            </a:r>
          </a:p>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2" action="ppaction://hlinkfile"/>
              </a:rPr>
              <a:t>Context</a:t>
            </a:r>
            <a:endParaRPr kumimoji="0" lang="en-US" altLang="zh-CN" sz="1800" dirty="0">
              <a:latin typeface="Times New Roman" panose="02020603050405020304" pitchFamily="18" charset="0"/>
              <a:ea typeface="宋体" panose="02010600030101010101" pitchFamily="2" charset="-122"/>
            </a:endParaRPr>
          </a:p>
        </p:txBody>
      </p:sp>
      <p:sp>
        <p:nvSpPr>
          <p:cNvPr id="149532" name="Rectangle 42">
            <a:extLst>
              <a:ext uri="{FF2B5EF4-FFF2-40B4-BE49-F238E27FC236}">
                <a16:creationId xmlns:a16="http://schemas.microsoft.com/office/drawing/2014/main" id="{0CADBE3C-A589-4DA2-8C3B-A749099AAFFF}"/>
              </a:ext>
            </a:extLst>
          </p:cNvPr>
          <p:cNvSpPr>
            <a:spLocks noChangeArrowheads="1"/>
          </p:cNvSpPr>
          <p:nvPr/>
        </p:nvSpPr>
        <p:spPr bwMode="auto">
          <a:xfrm>
            <a:off x="767410" y="4797697"/>
            <a:ext cx="1368425" cy="7207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3" action="ppaction://hlinkfile"/>
              </a:rPr>
              <a:t>SafeFrame</a:t>
            </a:r>
            <a:endParaRPr kumimoji="0" lang="en-US" altLang="zh-CN" sz="1800" b="1">
              <a:latin typeface="Times New Roman" panose="02020603050405020304" pitchFamily="18" charset="0"/>
              <a:ea typeface="宋体" panose="02010600030101010101" pitchFamily="2" charset="-122"/>
            </a:endParaRPr>
          </a:p>
        </p:txBody>
      </p:sp>
      <p:sp>
        <p:nvSpPr>
          <p:cNvPr id="149533" name="Line 43">
            <a:extLst>
              <a:ext uri="{FF2B5EF4-FFF2-40B4-BE49-F238E27FC236}">
                <a16:creationId xmlns:a16="http://schemas.microsoft.com/office/drawing/2014/main" id="{AC049584-F0D7-4FEF-B5E9-D3C0A533C63E}"/>
              </a:ext>
            </a:extLst>
          </p:cNvPr>
          <p:cNvSpPr>
            <a:spLocks noChangeShapeType="1"/>
          </p:cNvSpPr>
          <p:nvPr/>
        </p:nvSpPr>
        <p:spPr bwMode="auto">
          <a:xfrm flipV="1">
            <a:off x="1415107" y="4221435"/>
            <a:ext cx="0"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34" name="AutoShape 44">
            <a:extLst>
              <a:ext uri="{FF2B5EF4-FFF2-40B4-BE49-F238E27FC236}">
                <a16:creationId xmlns:a16="http://schemas.microsoft.com/office/drawing/2014/main" id="{602DD094-B5CD-4909-9824-BD8268BD36A4}"/>
              </a:ext>
            </a:extLst>
          </p:cNvPr>
          <p:cNvSpPr>
            <a:spLocks noChangeArrowheads="1"/>
          </p:cNvSpPr>
          <p:nvPr/>
        </p:nvSpPr>
        <p:spPr bwMode="auto">
          <a:xfrm>
            <a:off x="2134245" y="5086622"/>
            <a:ext cx="215900" cy="142875"/>
          </a:xfrm>
          <a:prstGeom prst="flowChartDecision">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149535" name="Line 45">
            <a:extLst>
              <a:ext uri="{FF2B5EF4-FFF2-40B4-BE49-F238E27FC236}">
                <a16:creationId xmlns:a16="http://schemas.microsoft.com/office/drawing/2014/main" id="{D704ADBA-F597-4BA6-9839-3EB407977FD4}"/>
              </a:ext>
            </a:extLst>
          </p:cNvPr>
          <p:cNvSpPr>
            <a:spLocks noChangeShapeType="1"/>
          </p:cNvSpPr>
          <p:nvPr/>
        </p:nvSpPr>
        <p:spPr bwMode="auto">
          <a:xfrm>
            <a:off x="2350147" y="515805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36" name="Rectangle 46">
            <a:extLst>
              <a:ext uri="{FF2B5EF4-FFF2-40B4-BE49-F238E27FC236}">
                <a16:creationId xmlns:a16="http://schemas.microsoft.com/office/drawing/2014/main" id="{90C56729-DE6D-4059-A20B-1843BA497E06}"/>
              </a:ext>
            </a:extLst>
          </p:cNvPr>
          <p:cNvSpPr>
            <a:spLocks noChangeArrowheads="1"/>
          </p:cNvSpPr>
          <p:nvPr/>
        </p:nvSpPr>
        <p:spPr bwMode="auto">
          <a:xfrm>
            <a:off x="2926407" y="4797697"/>
            <a:ext cx="1223963" cy="7207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a:latin typeface="Times New Roman" panose="02020603050405020304" pitchFamily="18" charset="0"/>
                <a:ea typeface="宋体" panose="02010600030101010101" pitchFamily="2" charset="-122"/>
              </a:rPr>
              <a:t>Interface</a:t>
            </a:r>
          </a:p>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4" action="ppaction://hlinkfile"/>
              </a:rPr>
              <a:t>State</a:t>
            </a:r>
            <a:endParaRPr kumimoji="0" lang="en-US" altLang="zh-CN" sz="1800" dirty="0">
              <a:latin typeface="Times New Roman" panose="02020603050405020304" pitchFamily="18" charset="0"/>
              <a:ea typeface="宋体" panose="02010600030101010101" pitchFamily="2" charset="-122"/>
            </a:endParaRPr>
          </a:p>
        </p:txBody>
      </p:sp>
      <p:sp>
        <p:nvSpPr>
          <p:cNvPr id="149537" name="Rectangle 47">
            <a:extLst>
              <a:ext uri="{FF2B5EF4-FFF2-40B4-BE49-F238E27FC236}">
                <a16:creationId xmlns:a16="http://schemas.microsoft.com/office/drawing/2014/main" id="{50C48474-7E05-4CEA-8C6B-51733DF95D8F}"/>
              </a:ext>
            </a:extLst>
          </p:cNvPr>
          <p:cNvSpPr>
            <a:spLocks noChangeArrowheads="1"/>
          </p:cNvSpPr>
          <p:nvPr/>
        </p:nvSpPr>
        <p:spPr bwMode="auto">
          <a:xfrm>
            <a:off x="2134246" y="6094685"/>
            <a:ext cx="1152525" cy="5746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5" action="ppaction://hlinkfile"/>
              </a:rPr>
              <a:t>DayState</a:t>
            </a:r>
            <a:endParaRPr kumimoji="0" lang="en-US" altLang="zh-CN" sz="1800" b="1">
              <a:latin typeface="Times New Roman" panose="02020603050405020304" pitchFamily="18" charset="0"/>
              <a:ea typeface="宋体" panose="02010600030101010101" pitchFamily="2" charset="-122"/>
            </a:endParaRPr>
          </a:p>
        </p:txBody>
      </p:sp>
      <p:sp>
        <p:nvSpPr>
          <p:cNvPr id="149538" name="Rectangle 48">
            <a:extLst>
              <a:ext uri="{FF2B5EF4-FFF2-40B4-BE49-F238E27FC236}">
                <a16:creationId xmlns:a16="http://schemas.microsoft.com/office/drawing/2014/main" id="{EDC19782-1CFF-47FF-8632-FDF71ED0EDA4}"/>
              </a:ext>
            </a:extLst>
          </p:cNvPr>
          <p:cNvSpPr>
            <a:spLocks noChangeArrowheads="1"/>
          </p:cNvSpPr>
          <p:nvPr/>
        </p:nvSpPr>
        <p:spPr bwMode="auto">
          <a:xfrm>
            <a:off x="3718570" y="6094685"/>
            <a:ext cx="1152525" cy="5746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6" action="ppaction://hlinkfile"/>
              </a:rPr>
              <a:t>NightState</a:t>
            </a:r>
            <a:endParaRPr kumimoji="0" lang="en-US" altLang="zh-CN" sz="1800" b="1">
              <a:latin typeface="Times New Roman" panose="02020603050405020304" pitchFamily="18" charset="0"/>
              <a:ea typeface="宋体" panose="02010600030101010101" pitchFamily="2" charset="-122"/>
            </a:endParaRPr>
          </a:p>
        </p:txBody>
      </p:sp>
      <p:sp>
        <p:nvSpPr>
          <p:cNvPr id="149539" name="Line 49">
            <a:extLst>
              <a:ext uri="{FF2B5EF4-FFF2-40B4-BE49-F238E27FC236}">
                <a16:creationId xmlns:a16="http://schemas.microsoft.com/office/drawing/2014/main" id="{478C99FC-6F9C-4B72-8342-D0AF9017C761}"/>
              </a:ext>
            </a:extLst>
          </p:cNvPr>
          <p:cNvSpPr>
            <a:spLocks noChangeShapeType="1"/>
          </p:cNvSpPr>
          <p:nvPr/>
        </p:nvSpPr>
        <p:spPr bwMode="auto">
          <a:xfrm flipV="1">
            <a:off x="2639069" y="5518422"/>
            <a:ext cx="719139"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0" name="Line 50">
            <a:extLst>
              <a:ext uri="{FF2B5EF4-FFF2-40B4-BE49-F238E27FC236}">
                <a16:creationId xmlns:a16="http://schemas.microsoft.com/office/drawing/2014/main" id="{F7F73A7C-29A9-440C-B402-7EFDF18EF7B7}"/>
              </a:ext>
            </a:extLst>
          </p:cNvPr>
          <p:cNvSpPr>
            <a:spLocks noChangeShapeType="1"/>
          </p:cNvSpPr>
          <p:nvPr/>
        </p:nvSpPr>
        <p:spPr bwMode="auto">
          <a:xfrm flipH="1" flipV="1">
            <a:off x="3647133" y="5518422"/>
            <a:ext cx="647700"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1" name="Line 51">
            <a:extLst>
              <a:ext uri="{FF2B5EF4-FFF2-40B4-BE49-F238E27FC236}">
                <a16:creationId xmlns:a16="http://schemas.microsoft.com/office/drawing/2014/main" id="{A6BA6D4E-1EBC-44B5-93E3-EFA96CDD871C}"/>
              </a:ext>
            </a:extLst>
          </p:cNvPr>
          <p:cNvSpPr>
            <a:spLocks noChangeShapeType="1"/>
          </p:cNvSpPr>
          <p:nvPr/>
        </p:nvSpPr>
        <p:spPr bwMode="auto">
          <a:xfrm flipH="1">
            <a:off x="2134245" y="4005534"/>
            <a:ext cx="1728788"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2" name="Rectangle 52">
            <a:extLst>
              <a:ext uri="{FF2B5EF4-FFF2-40B4-BE49-F238E27FC236}">
                <a16:creationId xmlns:a16="http://schemas.microsoft.com/office/drawing/2014/main" id="{3855918A-71DD-412B-ACF4-84614198C7BD}"/>
              </a:ext>
            </a:extLst>
          </p:cNvPr>
          <p:cNvSpPr>
            <a:spLocks noChangeArrowheads="1"/>
          </p:cNvSpPr>
          <p:nvPr/>
        </p:nvSpPr>
        <p:spPr bwMode="auto">
          <a:xfrm rot="19671765">
            <a:off x="2854969" y="4078558"/>
            <a:ext cx="863600" cy="2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149543" name="Rectangle 53">
            <a:extLst>
              <a:ext uri="{FF2B5EF4-FFF2-40B4-BE49-F238E27FC236}">
                <a16:creationId xmlns:a16="http://schemas.microsoft.com/office/drawing/2014/main" id="{AA52A06A-B7B3-480B-8009-47358E5E5F0D}"/>
              </a:ext>
            </a:extLst>
          </p:cNvPr>
          <p:cNvSpPr>
            <a:spLocks noChangeArrowheads="1"/>
          </p:cNvSpPr>
          <p:nvPr/>
        </p:nvSpPr>
        <p:spPr bwMode="auto">
          <a:xfrm>
            <a:off x="3863031" y="3789634"/>
            <a:ext cx="79216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7" action="ppaction://hlinkfile"/>
              </a:rPr>
              <a:t>Main</a:t>
            </a:r>
            <a:endParaRPr kumimoji="0" lang="en-US" altLang="zh-CN" sz="1800" b="1">
              <a:latin typeface="Times New Roman" panose="02020603050405020304" pitchFamily="18" charset="0"/>
              <a:ea typeface="宋体" panose="02010600030101010101" pitchFamily="2" charset="-122"/>
            </a:endParaRPr>
          </a:p>
        </p:txBody>
      </p:sp>
      <p:sp>
        <p:nvSpPr>
          <p:cNvPr id="149544" name="Text Box 54">
            <a:extLst>
              <a:ext uri="{FF2B5EF4-FFF2-40B4-BE49-F238E27FC236}">
                <a16:creationId xmlns:a16="http://schemas.microsoft.com/office/drawing/2014/main" id="{F4FC5A1F-466B-4A36-AF28-39A90FB9D0FD}"/>
              </a:ext>
            </a:extLst>
          </p:cNvPr>
          <p:cNvSpPr txBox="1">
            <a:spLocks noChangeArrowheads="1"/>
          </p:cNvSpPr>
          <p:nvPr/>
        </p:nvSpPr>
        <p:spPr bwMode="auto">
          <a:xfrm>
            <a:off x="6304614" y="3686000"/>
            <a:ext cx="5731542" cy="295164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 Pattern</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的参与者：</a:t>
            </a:r>
          </a:p>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：不同状态下所有方法的集合</a:t>
            </a:r>
          </a:p>
          <a:p>
            <a:pPr eaLnBrk="1" latinLnBrk="0" hangingPunct="1">
              <a:lnSpc>
                <a:spcPct val="150000"/>
              </a:lnSpc>
              <a:spcBef>
                <a:spcPct val="50000"/>
              </a:spcBef>
              <a:buFontTx/>
              <a:buNone/>
            </a:pP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ConcreteState</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具体的不同的状态下的行为，实现了</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a:t>
            </a:r>
          </a:p>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（上下文）</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和</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SafeFrame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接口负责规定</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API</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，而</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SafeFrame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则负责具有</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ConcreteState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的参与者。</a:t>
            </a:r>
            <a:endPar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D38B29-5682-47D8-9714-0AD3F0E51B10}"/>
              </a:ext>
            </a:extLst>
          </p:cNvPr>
          <p:cNvPicPr>
            <a:picLocks noChangeAspect="1"/>
          </p:cNvPicPr>
          <p:nvPr/>
        </p:nvPicPr>
        <p:blipFill>
          <a:blip r:embed="rId2"/>
          <a:stretch>
            <a:fillRect/>
          </a:stretch>
        </p:blipFill>
        <p:spPr>
          <a:xfrm>
            <a:off x="0" y="1"/>
            <a:ext cx="5333333" cy="876191"/>
          </a:xfrm>
          <a:prstGeom prst="rect">
            <a:avLst/>
          </a:prstGeom>
        </p:spPr>
      </p:pic>
      <p:pic>
        <p:nvPicPr>
          <p:cNvPr id="5" name="图片 4">
            <a:extLst>
              <a:ext uri="{FF2B5EF4-FFF2-40B4-BE49-F238E27FC236}">
                <a16:creationId xmlns:a16="http://schemas.microsoft.com/office/drawing/2014/main" id="{3978400C-38FA-4B25-9D87-13E7316E3365}"/>
              </a:ext>
            </a:extLst>
          </p:cNvPr>
          <p:cNvPicPr>
            <a:picLocks noChangeAspect="1"/>
          </p:cNvPicPr>
          <p:nvPr/>
        </p:nvPicPr>
        <p:blipFill>
          <a:blip r:embed="rId3"/>
          <a:stretch>
            <a:fillRect/>
          </a:stretch>
        </p:blipFill>
        <p:spPr>
          <a:xfrm>
            <a:off x="23374" y="1160416"/>
            <a:ext cx="5209524" cy="5580952"/>
          </a:xfrm>
          <a:prstGeom prst="rect">
            <a:avLst/>
          </a:prstGeom>
        </p:spPr>
      </p:pic>
      <p:pic>
        <p:nvPicPr>
          <p:cNvPr id="6" name="图片 5">
            <a:extLst>
              <a:ext uri="{FF2B5EF4-FFF2-40B4-BE49-F238E27FC236}">
                <a16:creationId xmlns:a16="http://schemas.microsoft.com/office/drawing/2014/main" id="{58E1B6BF-42FE-4166-81F5-9B32252F54A6}"/>
              </a:ext>
            </a:extLst>
          </p:cNvPr>
          <p:cNvPicPr>
            <a:picLocks noChangeAspect="1"/>
          </p:cNvPicPr>
          <p:nvPr/>
        </p:nvPicPr>
        <p:blipFill>
          <a:blip r:embed="rId4"/>
          <a:stretch>
            <a:fillRect/>
          </a:stretch>
        </p:blipFill>
        <p:spPr>
          <a:xfrm>
            <a:off x="5663953" y="1"/>
            <a:ext cx="5669977" cy="5276191"/>
          </a:xfrm>
          <a:prstGeom prst="rect">
            <a:avLst/>
          </a:prstGeom>
        </p:spPr>
      </p:pic>
      <p:pic>
        <p:nvPicPr>
          <p:cNvPr id="7" name="图片 6">
            <a:extLst>
              <a:ext uri="{FF2B5EF4-FFF2-40B4-BE49-F238E27FC236}">
                <a16:creationId xmlns:a16="http://schemas.microsoft.com/office/drawing/2014/main" id="{2E91CD0D-A5B8-40E9-AB0A-57A60BD8EC3F}"/>
              </a:ext>
            </a:extLst>
          </p:cNvPr>
          <p:cNvPicPr>
            <a:picLocks noChangeAspect="1"/>
          </p:cNvPicPr>
          <p:nvPr/>
        </p:nvPicPr>
        <p:blipFill>
          <a:blip r:embed="rId5"/>
          <a:stretch>
            <a:fillRect/>
          </a:stretch>
        </p:blipFill>
        <p:spPr>
          <a:xfrm>
            <a:off x="5663953" y="5301208"/>
            <a:ext cx="4009524" cy="723811"/>
          </a:xfrm>
          <a:prstGeom prst="rect">
            <a:avLst/>
          </a:prstGeom>
        </p:spPr>
      </p:pic>
      <p:cxnSp>
        <p:nvCxnSpPr>
          <p:cNvPr id="3" name="直接连接符 2">
            <a:extLst>
              <a:ext uri="{FF2B5EF4-FFF2-40B4-BE49-F238E27FC236}">
                <a16:creationId xmlns:a16="http://schemas.microsoft.com/office/drawing/2014/main" id="{0010788B-0267-48C3-B253-726CEFA0717B}"/>
              </a:ext>
            </a:extLst>
          </p:cNvPr>
          <p:cNvCxnSpPr/>
          <p:nvPr/>
        </p:nvCxnSpPr>
        <p:spPr bwMode="auto">
          <a:xfrm>
            <a:off x="6600056" y="3861048"/>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8" name="直接连接符 7">
            <a:extLst>
              <a:ext uri="{FF2B5EF4-FFF2-40B4-BE49-F238E27FC236}">
                <a16:creationId xmlns:a16="http://schemas.microsoft.com/office/drawing/2014/main" id="{ACD6613B-1B05-44A4-AB14-E0B6D2781F98}"/>
              </a:ext>
            </a:extLst>
          </p:cNvPr>
          <p:cNvCxnSpPr/>
          <p:nvPr/>
        </p:nvCxnSpPr>
        <p:spPr bwMode="auto">
          <a:xfrm>
            <a:off x="6580705" y="4581128"/>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C956217B-C3EF-4C03-8D76-447EFA9C3071}"/>
              </a:ext>
            </a:extLst>
          </p:cNvPr>
          <p:cNvCxnSpPr>
            <a:cxnSpLocks/>
          </p:cNvCxnSpPr>
          <p:nvPr/>
        </p:nvCxnSpPr>
        <p:spPr bwMode="auto">
          <a:xfrm>
            <a:off x="119336" y="1052736"/>
            <a:ext cx="532859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8134653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1CBB79-3AB4-4925-AAA8-285231064FAC}"/>
              </a:ext>
            </a:extLst>
          </p:cNvPr>
          <p:cNvPicPr>
            <a:picLocks noChangeAspect="1"/>
          </p:cNvPicPr>
          <p:nvPr/>
        </p:nvPicPr>
        <p:blipFill>
          <a:blip r:embed="rId3"/>
          <a:stretch>
            <a:fillRect/>
          </a:stretch>
        </p:blipFill>
        <p:spPr>
          <a:xfrm>
            <a:off x="216098" y="1484784"/>
            <a:ext cx="5257143" cy="1000000"/>
          </a:xfrm>
          <a:prstGeom prst="rect">
            <a:avLst/>
          </a:prstGeom>
        </p:spPr>
      </p:pic>
      <p:pic>
        <p:nvPicPr>
          <p:cNvPr id="5" name="图片 4">
            <a:extLst>
              <a:ext uri="{FF2B5EF4-FFF2-40B4-BE49-F238E27FC236}">
                <a16:creationId xmlns:a16="http://schemas.microsoft.com/office/drawing/2014/main" id="{ADD8E5D1-5C4F-4A9E-9140-A847F14D5441}"/>
              </a:ext>
            </a:extLst>
          </p:cNvPr>
          <p:cNvPicPr>
            <a:picLocks noChangeAspect="1"/>
          </p:cNvPicPr>
          <p:nvPr/>
        </p:nvPicPr>
        <p:blipFill>
          <a:blip r:embed="rId4"/>
          <a:stretch>
            <a:fillRect/>
          </a:stretch>
        </p:blipFill>
        <p:spPr>
          <a:xfrm>
            <a:off x="191345" y="2852937"/>
            <a:ext cx="5561905" cy="3723809"/>
          </a:xfrm>
          <a:prstGeom prst="rect">
            <a:avLst/>
          </a:prstGeom>
        </p:spPr>
      </p:pic>
      <p:pic>
        <p:nvPicPr>
          <p:cNvPr id="6" name="图片 5">
            <a:extLst>
              <a:ext uri="{FF2B5EF4-FFF2-40B4-BE49-F238E27FC236}">
                <a16:creationId xmlns:a16="http://schemas.microsoft.com/office/drawing/2014/main" id="{2DFB10D0-E7AF-4EC8-AE81-85E6A4E90457}"/>
              </a:ext>
            </a:extLst>
          </p:cNvPr>
          <p:cNvPicPr>
            <a:picLocks noChangeAspect="1"/>
          </p:cNvPicPr>
          <p:nvPr/>
        </p:nvPicPr>
        <p:blipFill>
          <a:blip r:embed="rId5"/>
          <a:stretch>
            <a:fillRect/>
          </a:stretch>
        </p:blipFill>
        <p:spPr>
          <a:xfrm>
            <a:off x="6312026" y="1588"/>
            <a:ext cx="5038095" cy="3571429"/>
          </a:xfrm>
          <a:prstGeom prst="rect">
            <a:avLst/>
          </a:prstGeom>
        </p:spPr>
      </p:pic>
      <p:pic>
        <p:nvPicPr>
          <p:cNvPr id="2" name="图片 1">
            <a:extLst>
              <a:ext uri="{FF2B5EF4-FFF2-40B4-BE49-F238E27FC236}">
                <a16:creationId xmlns:a16="http://schemas.microsoft.com/office/drawing/2014/main" id="{DEB75009-3549-4E25-9403-FC69A8D228D2}"/>
              </a:ext>
            </a:extLst>
          </p:cNvPr>
          <p:cNvPicPr>
            <a:picLocks noChangeAspect="1"/>
          </p:cNvPicPr>
          <p:nvPr/>
        </p:nvPicPr>
        <p:blipFill>
          <a:blip r:embed="rId6"/>
          <a:stretch>
            <a:fillRect/>
          </a:stretch>
        </p:blipFill>
        <p:spPr>
          <a:xfrm>
            <a:off x="6348053" y="3598765"/>
            <a:ext cx="5724611" cy="1990476"/>
          </a:xfrm>
          <a:prstGeom prst="rect">
            <a:avLst/>
          </a:prstGeom>
        </p:spPr>
      </p:pic>
      <p:pic>
        <p:nvPicPr>
          <p:cNvPr id="10" name="图片 9">
            <a:extLst>
              <a:ext uri="{FF2B5EF4-FFF2-40B4-BE49-F238E27FC236}">
                <a16:creationId xmlns:a16="http://schemas.microsoft.com/office/drawing/2014/main" id="{A47F5C84-A0EB-4D47-B1BA-3344537F1E88}"/>
              </a:ext>
            </a:extLst>
          </p:cNvPr>
          <p:cNvPicPr>
            <a:picLocks noChangeAspect="1"/>
          </p:cNvPicPr>
          <p:nvPr/>
        </p:nvPicPr>
        <p:blipFill>
          <a:blip r:embed="rId7"/>
          <a:stretch>
            <a:fillRect/>
          </a:stretch>
        </p:blipFill>
        <p:spPr>
          <a:xfrm>
            <a:off x="6312026" y="5614989"/>
            <a:ext cx="5879974" cy="1241425"/>
          </a:xfrm>
          <a:prstGeom prst="rect">
            <a:avLst/>
          </a:prstGeom>
        </p:spPr>
      </p:pic>
      <p:pic>
        <p:nvPicPr>
          <p:cNvPr id="13" name="图片 12">
            <a:extLst>
              <a:ext uri="{FF2B5EF4-FFF2-40B4-BE49-F238E27FC236}">
                <a16:creationId xmlns:a16="http://schemas.microsoft.com/office/drawing/2014/main" id="{1C143DDE-7099-44F6-9995-EDB3C33004C5}"/>
              </a:ext>
            </a:extLst>
          </p:cNvPr>
          <p:cNvPicPr>
            <a:picLocks noChangeAspect="1"/>
          </p:cNvPicPr>
          <p:nvPr/>
        </p:nvPicPr>
        <p:blipFill>
          <a:blip r:embed="rId8"/>
          <a:stretch>
            <a:fillRect/>
          </a:stretch>
        </p:blipFill>
        <p:spPr>
          <a:xfrm>
            <a:off x="-17638" y="12346"/>
            <a:ext cx="6113639" cy="1472439"/>
          </a:xfrm>
          <a:prstGeom prst="rect">
            <a:avLst/>
          </a:prstGeom>
        </p:spPr>
      </p:pic>
      <p:cxnSp>
        <p:nvCxnSpPr>
          <p:cNvPr id="8" name="直接连接符 7">
            <a:extLst>
              <a:ext uri="{FF2B5EF4-FFF2-40B4-BE49-F238E27FC236}">
                <a16:creationId xmlns:a16="http://schemas.microsoft.com/office/drawing/2014/main" id="{18E1E8DE-15BF-427E-9819-ED3118B0EF0B}"/>
              </a:ext>
            </a:extLst>
          </p:cNvPr>
          <p:cNvCxnSpPr>
            <a:cxnSpLocks/>
          </p:cNvCxnSpPr>
          <p:nvPr/>
        </p:nvCxnSpPr>
        <p:spPr bwMode="auto">
          <a:xfrm>
            <a:off x="144649" y="2708920"/>
            <a:ext cx="6023359"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8FB59A38-C33D-46E0-A468-4DED1D3BD8CE}"/>
              </a:ext>
            </a:extLst>
          </p:cNvPr>
          <p:cNvCxnSpPr/>
          <p:nvPr/>
        </p:nvCxnSpPr>
        <p:spPr bwMode="auto">
          <a:xfrm>
            <a:off x="1152761" y="4437112"/>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11" name="直接连接符 10">
            <a:extLst>
              <a:ext uri="{FF2B5EF4-FFF2-40B4-BE49-F238E27FC236}">
                <a16:creationId xmlns:a16="http://schemas.microsoft.com/office/drawing/2014/main" id="{DFC83282-19DF-4599-A414-07F850C4C85F}"/>
              </a:ext>
            </a:extLst>
          </p:cNvPr>
          <p:cNvCxnSpPr/>
          <p:nvPr/>
        </p:nvCxnSpPr>
        <p:spPr bwMode="auto">
          <a:xfrm>
            <a:off x="7176120" y="1412776"/>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52926120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298C-854A-45C6-BC79-050035566B9C}"/>
              </a:ext>
            </a:extLst>
          </p:cNvPr>
          <p:cNvSpPr>
            <a:spLocks noGrp="1"/>
          </p:cNvSpPr>
          <p:nvPr>
            <p:ph type="title"/>
          </p:nvPr>
        </p:nvSpPr>
        <p:spPr>
          <a:xfrm>
            <a:off x="20027" y="217371"/>
            <a:ext cx="10365317" cy="838200"/>
          </a:xfrm>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pic>
        <p:nvPicPr>
          <p:cNvPr id="4" name="Picture 18">
            <a:extLst>
              <a:ext uri="{FF2B5EF4-FFF2-40B4-BE49-F238E27FC236}">
                <a16:creationId xmlns:a16="http://schemas.microsoft.com/office/drawing/2014/main" id="{E67F442E-53AD-4C23-8B85-DEEC1E6E6716}"/>
              </a:ext>
            </a:extLst>
          </p:cNvPr>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bwMode="auto">
          <a:xfrm>
            <a:off x="263352" y="2715459"/>
            <a:ext cx="5446515" cy="1742655"/>
          </a:xfrm>
          <a:prstGeom prst="rect">
            <a:avLst/>
          </a:prstGeom>
          <a:noFill/>
          <a:ln>
            <a:noFill/>
          </a:ln>
          <a:effectLst>
            <a:glow rad="63500">
              <a:srgbClr val="FFFF00">
                <a:alpha val="4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0F713F00-3559-48BA-8952-4262DBD4D081}"/>
              </a:ext>
            </a:extLst>
          </p:cNvPr>
          <p:cNvSpPr txBox="1">
            <a:spLocks noChangeArrowheads="1"/>
          </p:cNvSpPr>
          <p:nvPr/>
        </p:nvSpPr>
        <p:spPr bwMode="auto">
          <a:xfrm>
            <a:off x="407368" y="802578"/>
            <a:ext cx="5446515" cy="174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模式结构与角色</a:t>
            </a:r>
          </a:p>
          <a:p>
            <a:pPr eaLnBrk="1" hangingPunct="1">
              <a:buFont typeface="Arial" panose="020B0604020202020204" pitchFamily="34" charset="0"/>
              <a:buChar char="•"/>
            </a:pPr>
            <a:r>
              <a:rPr lang="en-US" altLang="en-US" sz="1800" b="0" kern="0" dirty="0">
                <a:solidFill>
                  <a:schemeClr val="tx1"/>
                </a:solidFill>
                <a:ea typeface="华文中宋" panose="02010600040101010101" pitchFamily="2" charset="-122"/>
              </a:rPr>
              <a:t>Context</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环境类</a:t>
            </a:r>
          </a:p>
          <a:p>
            <a:pPr eaLnBrk="1" hangingPunct="1">
              <a:buFont typeface="Arial" panose="020B0604020202020204" pitchFamily="34" charset="0"/>
              <a:buChar char="•"/>
            </a:pPr>
            <a:r>
              <a:rPr lang="en-US" altLang="en-US" sz="1800" b="0" kern="0" dirty="0">
                <a:solidFill>
                  <a:schemeClr val="tx1"/>
                </a:solidFill>
                <a:ea typeface="华文中宋" panose="02010600040101010101" pitchFamily="2" charset="-122"/>
              </a:rPr>
              <a:t>State</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抽象状态类</a:t>
            </a:r>
          </a:p>
          <a:p>
            <a:pPr eaLnBrk="1" hangingPunct="1">
              <a:buFont typeface="Arial" panose="020B0604020202020204" pitchFamily="34" charset="0"/>
              <a:buChar char="•"/>
            </a:pPr>
            <a:r>
              <a:rPr lang="en-US" altLang="en-US" sz="1800" b="0" kern="0" dirty="0" err="1">
                <a:solidFill>
                  <a:schemeClr val="tx1"/>
                </a:solidFill>
                <a:ea typeface="华文中宋" panose="02010600040101010101" pitchFamily="2" charset="-122"/>
              </a:rPr>
              <a:t>ConcreteState</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具体状态类</a:t>
            </a:r>
          </a:p>
          <a:p>
            <a:pPr lvl="2" eaLnBrk="1" hangingPunct="1"/>
            <a:endParaRPr lang="en-US" altLang="zh-CN" kern="0" dirty="0">
              <a:ea typeface="黑体" panose="02010609060101010101" pitchFamily="49" charset="-122"/>
            </a:endParaRPr>
          </a:p>
        </p:txBody>
      </p:sp>
      <p:pic>
        <p:nvPicPr>
          <p:cNvPr id="6" name="Picture 5">
            <a:extLst>
              <a:ext uri="{FF2B5EF4-FFF2-40B4-BE49-F238E27FC236}">
                <a16:creationId xmlns:a16="http://schemas.microsoft.com/office/drawing/2014/main" id="{8E19A5B9-A1EC-4566-883A-C30801A31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89" y="4628340"/>
            <a:ext cx="6085211" cy="201228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5C0B26D1-623A-4F95-B13C-32C26BB9F63F}"/>
              </a:ext>
            </a:extLst>
          </p:cNvPr>
          <p:cNvSpPr txBox="1">
            <a:spLocks noChangeArrowheads="1"/>
          </p:cNvSpPr>
          <p:nvPr/>
        </p:nvSpPr>
        <p:spPr bwMode="auto">
          <a:xfrm>
            <a:off x="5807969" y="2536085"/>
            <a:ext cx="6249297" cy="4205284"/>
          </a:xfrm>
          <a:prstGeom prst="rect">
            <a:avLst/>
          </a:prstGeom>
          <a:noFill/>
          <a:ln>
            <a:noFill/>
          </a:ln>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00000"/>
              </a:lnSpc>
              <a:buNone/>
            </a:pPr>
            <a:r>
              <a:rPr lang="zh-CN" altLang="en-US" sz="1800" dirty="0">
                <a:solidFill>
                  <a:srgbClr val="324A7A"/>
                </a:solidFill>
                <a:latin typeface="华文中宋" panose="02010600040101010101" pitchFamily="2" charset="-122"/>
                <a:ea typeface="华文中宋" panose="02010600040101010101" pitchFamily="2" charset="-122"/>
              </a:rPr>
              <a:t>环境类与抽象状态类的作用：</a:t>
            </a:r>
          </a:p>
          <a:p>
            <a:pPr eaLnBrk="1" hangingPunct="1">
              <a:buFont typeface="Arial" panose="020B0604020202020204" pitchFamily="34" charset="0"/>
              <a:buChar char="•"/>
            </a:pPr>
            <a:r>
              <a:rPr lang="zh-CN" altLang="en-US" sz="1600" b="0" kern="0" dirty="0">
                <a:solidFill>
                  <a:schemeClr val="tx1"/>
                </a:solidFill>
                <a:highlight>
                  <a:srgbClr val="FFFF00"/>
                </a:highlight>
                <a:latin typeface="华文楷体" panose="02010600040101010101" pitchFamily="2" charset="-122"/>
                <a:ea typeface="华文楷体" panose="02010600040101010101" pitchFamily="2" charset="-122"/>
              </a:rPr>
              <a:t>环境类</a:t>
            </a:r>
            <a:r>
              <a:rPr lang="zh-CN" altLang="en-US" sz="1600" b="0" kern="0" dirty="0">
                <a:solidFill>
                  <a:schemeClr val="tx1"/>
                </a:solidFill>
                <a:latin typeface="华文楷体" panose="02010600040101010101" pitchFamily="2" charset="-122"/>
                <a:ea typeface="华文楷体" panose="02010600040101010101" pitchFamily="2" charset="-122"/>
              </a:rPr>
              <a:t>实际上就是拥有状态的对象，环境类有时候可以充当状态管理器</a:t>
            </a:r>
            <a:r>
              <a:rPr lang="en-US" altLang="zh-CN" sz="1600" b="0" kern="0" dirty="0">
                <a:solidFill>
                  <a:schemeClr val="tx1"/>
                </a:solidFill>
                <a:latin typeface="华文楷体" panose="02010600040101010101" pitchFamily="2" charset="-122"/>
                <a:ea typeface="华文楷体" panose="02010600040101010101" pitchFamily="2" charset="-122"/>
              </a:rPr>
              <a:t>(State Manager)</a:t>
            </a:r>
            <a:r>
              <a:rPr lang="zh-CN" altLang="en-US" sz="1600" b="0" kern="0" dirty="0">
                <a:solidFill>
                  <a:schemeClr val="tx1"/>
                </a:solidFill>
                <a:latin typeface="华文楷体" panose="02010600040101010101" pitchFamily="2" charset="-122"/>
                <a:ea typeface="华文楷体" panose="02010600040101010101" pitchFamily="2" charset="-122"/>
              </a:rPr>
              <a:t>的角色，可以在环境类中对状态进行切换操作，它的实例定义了当前的状态。</a:t>
            </a:r>
          </a:p>
          <a:p>
            <a:pPr eaLnBrk="1" hangingPunct="1">
              <a:buFont typeface="Arial" panose="020B0604020202020204" pitchFamily="34" charset="0"/>
              <a:buChar char="•"/>
            </a:pPr>
            <a:r>
              <a:rPr lang="zh-CN" altLang="en-US" sz="1600" b="0" kern="0" dirty="0">
                <a:solidFill>
                  <a:schemeClr val="tx1"/>
                </a:solidFill>
                <a:highlight>
                  <a:srgbClr val="FFFF00"/>
                </a:highlight>
                <a:latin typeface="华文楷体" panose="02010600040101010101" pitchFamily="2" charset="-122"/>
                <a:ea typeface="华文楷体" panose="02010600040101010101" pitchFamily="2" charset="-122"/>
              </a:rPr>
              <a:t>抽象状态类</a:t>
            </a:r>
            <a:r>
              <a:rPr lang="zh-CN" altLang="en-US" sz="1600" b="0" kern="0" dirty="0">
                <a:solidFill>
                  <a:schemeClr val="tx1"/>
                </a:solidFill>
                <a:latin typeface="华文楷体" panose="02010600040101010101" pitchFamily="2" charset="-122"/>
                <a:ea typeface="华文楷体" panose="02010600040101010101" pitchFamily="2" charset="-122"/>
              </a:rPr>
              <a:t>可以是抽象类，也可以是接口，不同状态类就是继承这个父类的不同子类。状态类的产生是由于环境类存在多个状态，同时还满足两个条件：</a:t>
            </a:r>
            <a:r>
              <a:rPr lang="en-US" altLang="zh-CN" sz="1600" b="0" kern="0" dirty="0">
                <a:solidFill>
                  <a:srgbClr val="A61D38"/>
                </a:solidFill>
                <a:latin typeface="华文楷体" panose="02010600040101010101" pitchFamily="2" charset="-122"/>
                <a:ea typeface="华文楷体" panose="02010600040101010101" pitchFamily="2" charset="-122"/>
              </a:rPr>
              <a:t>1</a:t>
            </a:r>
            <a:r>
              <a:rPr lang="zh-CN" altLang="en-US" sz="1600" b="0" kern="0" dirty="0">
                <a:solidFill>
                  <a:srgbClr val="A61D38"/>
                </a:solidFill>
                <a:latin typeface="华文楷体" panose="02010600040101010101" pitchFamily="2" charset="-122"/>
                <a:ea typeface="华文楷体" panose="02010600040101010101" pitchFamily="2" charset="-122"/>
              </a:rPr>
              <a:t>、这些状态经常需要切换；</a:t>
            </a:r>
            <a:r>
              <a:rPr lang="en-US" altLang="zh-CN" sz="1600" b="0" kern="0" dirty="0">
                <a:solidFill>
                  <a:srgbClr val="A61D38"/>
                </a:solidFill>
                <a:latin typeface="华文楷体" panose="02010600040101010101" pitchFamily="2" charset="-122"/>
                <a:ea typeface="华文楷体" panose="02010600040101010101" pitchFamily="2" charset="-122"/>
              </a:rPr>
              <a:t>2</a:t>
            </a:r>
            <a:r>
              <a:rPr lang="zh-CN" altLang="en-US" sz="1600" b="0" kern="0" dirty="0">
                <a:solidFill>
                  <a:srgbClr val="A61D38"/>
                </a:solidFill>
                <a:latin typeface="华文楷体" panose="02010600040101010101" pitchFamily="2" charset="-122"/>
                <a:ea typeface="华文楷体" panose="02010600040101010101" pitchFamily="2" charset="-122"/>
              </a:rPr>
              <a:t>、在不同的状态下对象的行为不同。</a:t>
            </a:r>
            <a:r>
              <a:rPr lang="zh-CN" altLang="en-US" sz="1600" b="0" kern="0" dirty="0">
                <a:solidFill>
                  <a:schemeClr val="tx1"/>
                </a:solidFill>
                <a:latin typeface="华文楷体" panose="02010600040101010101" pitchFamily="2" charset="-122"/>
                <a:ea typeface="华文楷体" panose="02010600040101010101" pitchFamily="2" charset="-122"/>
              </a:rPr>
              <a:t>因此可以将不同对象下的行为单独提取出来封装在具体的状态类中，使得环境类对象在其内部状态改变时可以改变它的行为，对象看起来似乎修改了它的类，而实际上是由于切换到不同的具体状态类实现的。由于环境类可以设置为任一具体状态类，因此它针对抽象状态类进行编程，在程序运行时可以将任一具体状态类的对象设置到环境类中，从而使得环境类可以改变内部状态并且改变行为</a:t>
            </a:r>
            <a:r>
              <a:rPr lang="zh-CN" altLang="en-US" sz="1800" b="0" kern="0" dirty="0">
                <a:solidFill>
                  <a:schemeClr val="tx1"/>
                </a:solidFill>
                <a:latin typeface="华文楷体" panose="02010600040101010101" pitchFamily="2" charset="-122"/>
                <a:ea typeface="华文楷体" panose="02010600040101010101" pitchFamily="2" charset="-122"/>
              </a:rPr>
              <a:t>。</a:t>
            </a:r>
          </a:p>
        </p:txBody>
      </p:sp>
      <p:sp>
        <p:nvSpPr>
          <p:cNvPr id="8" name="Rectangle 3">
            <a:extLst>
              <a:ext uri="{FF2B5EF4-FFF2-40B4-BE49-F238E27FC236}">
                <a16:creationId xmlns:a16="http://schemas.microsoft.com/office/drawing/2014/main" id="{CD1F7326-FF1C-4CA3-B7D7-1D8EEC39EBC4}"/>
              </a:ext>
            </a:extLst>
          </p:cNvPr>
          <p:cNvSpPr txBox="1">
            <a:spLocks noChangeArrowheads="1"/>
          </p:cNvSpPr>
          <p:nvPr/>
        </p:nvSpPr>
        <p:spPr bwMode="auto">
          <a:xfrm>
            <a:off x="3503712" y="802579"/>
            <a:ext cx="8553552" cy="1632768"/>
          </a:xfrm>
          <a:prstGeom prst="rect">
            <a:avLst/>
          </a:prstGeom>
          <a:pattFill prst="pct5">
            <a:fgClr>
              <a:schemeClr val="accent2">
                <a:lumMod val="20000"/>
                <a:lumOff val="80000"/>
              </a:schemeClr>
            </a:fgClr>
            <a:bgClr>
              <a:schemeClr val="bg1"/>
            </a:bgClr>
          </a:pattFill>
          <a:ln w="12700">
            <a:solidFill>
              <a:schemeClr val="accent1"/>
            </a:solidFill>
          </a:ln>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00000"/>
              </a:lnSpc>
              <a:buNone/>
            </a:pPr>
            <a:r>
              <a:rPr lang="zh-CN" altLang="en-US" sz="1800" dirty="0">
                <a:solidFill>
                  <a:srgbClr val="324A7A"/>
                </a:solidFill>
                <a:latin typeface="华文中宋" panose="02010600040101010101" pitchFamily="2" charset="-122"/>
                <a:ea typeface="华文中宋" panose="02010600040101010101" pitchFamily="2" charset="-122"/>
              </a:rPr>
              <a:t>三个角色：</a:t>
            </a:r>
            <a:endParaRPr lang="en-US" altLang="zh-CN" sz="1800" dirty="0">
              <a:solidFill>
                <a:srgbClr val="324A7A"/>
              </a:solidFill>
              <a:latin typeface="华文中宋" panose="02010600040101010101" pitchFamily="2" charset="-122"/>
              <a:ea typeface="华文中宋" panose="02010600040101010101" pitchFamily="2" charset="-122"/>
            </a:endParaRPr>
          </a:p>
          <a:p>
            <a:pPr marL="0" indent="0" eaLnBrk="1" hangingPunct="1">
              <a:lnSpc>
                <a:spcPct val="100000"/>
              </a:lnSpc>
              <a:buNone/>
            </a:pP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环境类</a:t>
            </a:r>
            <a:r>
              <a:rPr lang="zh-CN" altLang="en-US" sz="1600" b="0" dirty="0">
                <a:solidFill>
                  <a:schemeClr val="tx1"/>
                </a:solidFill>
                <a:latin typeface="华文楷体" panose="02010600040101010101" pitchFamily="2" charset="-122"/>
                <a:ea typeface="华文楷体" panose="02010600040101010101" pitchFamily="2" charset="-122"/>
              </a:rPr>
              <a:t>又称为上下文类，它是拥有状态的对象，在环境类中维护一个</a:t>
            </a: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抽象状态类</a:t>
            </a:r>
            <a:r>
              <a:rPr lang="en-US" altLang="zh-CN" sz="1600" b="0" dirty="0">
                <a:solidFill>
                  <a:schemeClr val="tx1"/>
                </a:solidFill>
                <a:latin typeface="华文楷体" panose="02010600040101010101" pitchFamily="2" charset="-122"/>
                <a:ea typeface="华文楷体" panose="02010600040101010101" pitchFamily="2" charset="-122"/>
              </a:rPr>
              <a:t>State</a:t>
            </a:r>
            <a:r>
              <a:rPr lang="zh-CN" altLang="en-US" sz="1600" b="0" dirty="0">
                <a:solidFill>
                  <a:schemeClr val="tx1"/>
                </a:solidFill>
                <a:latin typeface="华文楷体" panose="02010600040101010101" pitchFamily="2" charset="-122"/>
                <a:ea typeface="华文楷体" panose="02010600040101010101" pitchFamily="2" charset="-122"/>
              </a:rPr>
              <a:t>的实例，这个实例定义当前状态。在具体实现时，它是一个</a:t>
            </a:r>
            <a:r>
              <a:rPr lang="en-US" altLang="zh-CN" sz="1600" b="0" dirty="0">
                <a:solidFill>
                  <a:schemeClr val="tx1"/>
                </a:solidFill>
                <a:latin typeface="华文楷体" panose="02010600040101010101" pitchFamily="2" charset="-122"/>
                <a:ea typeface="华文楷体" panose="02010600040101010101" pitchFamily="2" charset="-122"/>
              </a:rPr>
              <a:t>State</a:t>
            </a:r>
            <a:r>
              <a:rPr lang="zh-CN" altLang="en-US" sz="1600" b="0" dirty="0">
                <a:solidFill>
                  <a:schemeClr val="tx1"/>
                </a:solidFill>
                <a:latin typeface="华文楷体" panose="02010600040101010101" pitchFamily="2" charset="-122"/>
                <a:ea typeface="华文楷体" panose="02010600040101010101" pitchFamily="2" charset="-122"/>
              </a:rPr>
              <a:t>子类的对象，可以定义初始状态；抽象状态类用于定义一个接口以封装与环境类的一个特定状态相关的行为；</a:t>
            </a: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具体状态类</a:t>
            </a:r>
            <a:r>
              <a:rPr lang="zh-CN" altLang="en-US" sz="1600" b="0" dirty="0">
                <a:solidFill>
                  <a:schemeClr val="tx1"/>
                </a:solidFill>
                <a:latin typeface="华文楷体" panose="02010600040101010101" pitchFamily="2" charset="-122"/>
                <a:ea typeface="华文楷体" panose="02010600040101010101" pitchFamily="2" charset="-122"/>
              </a:rPr>
              <a:t>是抽象状态类的子类，每一个子类实现一个与环境类的一个状态相关的行为，每一个具体状态类对应环境的一个具体状态，不同的具体状态类其行为有所不同。</a:t>
            </a:r>
          </a:p>
        </p:txBody>
      </p:sp>
    </p:spTree>
    <p:extLst>
      <p:ext uri="{BB962C8B-B14F-4D97-AF65-F5344CB8AC3E}">
        <p14:creationId xmlns:p14="http://schemas.microsoft.com/office/powerpoint/2010/main" val="1982032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80B69F36-503D-4BF8-8142-46374BEC034F}"/>
              </a:ext>
            </a:extLst>
          </p:cNvPr>
          <p:cNvSpPr>
            <a:spLocks noGrp="1" noChangeArrowheads="1"/>
          </p:cNvSpPr>
          <p:nvPr>
            <p:ph type="title"/>
          </p:nvPr>
        </p:nvSpPr>
        <p:spPr/>
        <p:txBody>
          <a:bodyPr/>
          <a:lstStyle/>
          <a:p>
            <a:pPr eaLnBrk="1" hangingPunct="1"/>
            <a:r>
              <a:rPr lang="en-US" altLang="zh-CN" dirty="0">
                <a:latin typeface="Times New Roman" panose="02020603050405020304" pitchFamily="18" charset="0"/>
                <a:cs typeface="Times New Roman" panose="02020603050405020304" pitchFamily="18" charset="0"/>
              </a:rPr>
              <a:t>State Pattern</a:t>
            </a:r>
            <a:endParaRPr lang="zh-CN" altLang="en-US" dirty="0">
              <a:latin typeface="Times New Roman" panose="02020603050405020304" pitchFamily="18" charset="0"/>
              <a:cs typeface="Times New Roman" panose="02020603050405020304" pitchFamily="18" charset="0"/>
            </a:endParaRPr>
          </a:p>
        </p:txBody>
      </p:sp>
      <p:sp>
        <p:nvSpPr>
          <p:cNvPr id="150531" name="Rectangle 3">
            <a:extLst>
              <a:ext uri="{FF2B5EF4-FFF2-40B4-BE49-F238E27FC236}">
                <a16:creationId xmlns:a16="http://schemas.microsoft.com/office/drawing/2014/main" id="{BF984D51-5AEB-4BFF-BF11-80DC7B5C5E01}"/>
              </a:ext>
            </a:extLst>
          </p:cNvPr>
          <p:cNvSpPr>
            <a:spLocks noGrp="1" noChangeArrowheads="1"/>
          </p:cNvSpPr>
          <p:nvPr>
            <p:ph type="body" idx="1"/>
          </p:nvPr>
        </p:nvSpPr>
        <p:spPr>
          <a:xfrm>
            <a:off x="624418" y="836713"/>
            <a:ext cx="11232223" cy="5930601"/>
          </a:xfrm>
        </p:spPr>
        <p:txBody>
          <a:bodyPr/>
          <a:lstStyle/>
          <a:p>
            <a:pPr eaLnBrk="1" hangingPunct="1"/>
            <a:r>
              <a:rPr lang="zh-CN" altLang="en-US" b="0" dirty="0">
                <a:solidFill>
                  <a:schemeClr val="tx1"/>
                </a:solidFill>
                <a:latin typeface="Arial Black" panose="020B0A04020102020204" pitchFamily="34" charset="0"/>
                <a:ea typeface="华文中宋" panose="02010600040101010101" pitchFamily="2" charset="-122"/>
              </a:rPr>
              <a:t>启发</a:t>
            </a:r>
          </a:p>
          <a:p>
            <a:pPr lvl="1" eaLnBrk="1" hangingPunct="1">
              <a:lnSpc>
                <a:spcPct val="100000"/>
              </a:lnSpc>
            </a:pPr>
            <a:r>
              <a:rPr lang="en-US" altLang="zh-CN" b="0" dirty="0">
                <a:solidFill>
                  <a:schemeClr val="tx1"/>
                </a:solidFill>
                <a:latin typeface="Arial Black" panose="020B0A04020102020204" pitchFamily="34" charset="0"/>
                <a:ea typeface="华文中宋" panose="02010600040101010101" pitchFamily="2" charset="-122"/>
              </a:rPr>
              <a:t>Divide and Conquer:</a:t>
            </a:r>
            <a:r>
              <a:rPr lang="zh-CN" altLang="en-US" b="0" dirty="0">
                <a:solidFill>
                  <a:schemeClr val="tx1"/>
                </a:solidFill>
                <a:latin typeface="Arial Black" panose="020B0A04020102020204" pitchFamily="34" charset="0"/>
                <a:ea typeface="华文中宋" panose="02010600040101010101" pitchFamily="2" charset="-122"/>
              </a:rPr>
              <a:t>分割控制，分体分解。</a:t>
            </a:r>
            <a:r>
              <a:rPr lang="en-US" altLang="zh-CN" b="0" dirty="0">
                <a:solidFill>
                  <a:schemeClr val="tx1"/>
                </a:solidFill>
                <a:latin typeface="Arial Black" panose="020B0A04020102020204" pitchFamily="34" charset="0"/>
                <a:ea typeface="华文中宋" panose="02010600040101010101" pitchFamily="2" charset="-122"/>
              </a:rPr>
              <a:t>State Pattern</a:t>
            </a:r>
            <a:r>
              <a:rPr lang="zh-CN" altLang="en-US" b="0" dirty="0">
                <a:solidFill>
                  <a:schemeClr val="tx1"/>
                </a:solidFill>
                <a:latin typeface="Arial Black" panose="020B0A04020102020204" pitchFamily="34" charset="0"/>
                <a:ea typeface="华文中宋" panose="02010600040101010101" pitchFamily="2" charset="-122"/>
              </a:rPr>
              <a:t>利用类表示系统状态，依据状态分解了复杂的系统。</a:t>
            </a:r>
            <a:r>
              <a:rPr lang="en-US" altLang="zh-CN" b="0" dirty="0">
                <a:solidFill>
                  <a:schemeClr val="tx1"/>
                </a:solidFill>
                <a:latin typeface="Arial Black" panose="020B0A04020102020204" pitchFamily="34" charset="0"/>
                <a:ea typeface="华文中宋" panose="02010600040101010101" pitchFamily="2" charset="-122"/>
              </a:rPr>
              <a:t>OO</a:t>
            </a:r>
            <a:r>
              <a:rPr lang="zh-CN" altLang="en-US" b="0" dirty="0">
                <a:solidFill>
                  <a:schemeClr val="tx1"/>
                </a:solidFill>
                <a:latin typeface="Arial Black" panose="020B0A04020102020204" pitchFamily="34" charset="0"/>
                <a:ea typeface="华文中宋" panose="02010600040101010101" pitchFamily="2" charset="-122"/>
              </a:rPr>
              <a:t>的核心就是代码的责任分解：单一职责原则。</a:t>
            </a:r>
            <a:r>
              <a:rPr lang="zh-CN" altLang="en-US" dirty="0">
                <a:solidFill>
                  <a:srgbClr val="A61D38"/>
                </a:solidFill>
                <a:latin typeface="Arial Black" panose="020B0A04020102020204" pitchFamily="34" charset="0"/>
                <a:ea typeface="华文中宋" panose="02010600040101010101" pitchFamily="2" charset="-122"/>
              </a:rPr>
              <a:t>因为任何改动和变化都是致命的，如同刻板印刷一下。</a:t>
            </a:r>
            <a:endParaRPr lang="zh-CN" altLang="en-US" b="0" dirty="0">
              <a:solidFill>
                <a:schemeClr val="tx1"/>
              </a:solidFill>
              <a:latin typeface="Arial Black" panose="020B0A04020102020204" pitchFamily="34" charset="0"/>
              <a:ea typeface="华文中宋" panose="02010600040101010101" pitchFamily="2" charset="-122"/>
            </a:endParaRPr>
          </a:p>
          <a:p>
            <a:pPr lvl="1" eaLnBrk="1" hangingPunct="1">
              <a:lnSpc>
                <a:spcPct val="100000"/>
              </a:lnSpc>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有状态才会有处理，因状态而异的处理。</a:t>
            </a:r>
            <a:endParaRPr lang="en-US" altLang="zh-CN" b="0" dirty="0">
              <a:solidFill>
                <a:schemeClr val="tx1"/>
              </a:solidFill>
              <a:highlight>
                <a:srgbClr val="FFFF00"/>
              </a:highlight>
              <a:latin typeface="Arial Black" panose="020B0A04020102020204" pitchFamily="34" charset="0"/>
              <a:ea typeface="华文中宋" panose="02010600040101010101" pitchFamily="2" charset="-122"/>
            </a:endParaRPr>
          </a:p>
          <a:p>
            <a:pPr lvl="1" eaLnBrk="1" hangingPunct="1">
              <a:lnSpc>
                <a:spcPct val="100000"/>
              </a:lnSpc>
            </a:pPr>
            <a:r>
              <a:rPr lang="zh-CN" altLang="en-US" b="0" dirty="0">
                <a:solidFill>
                  <a:schemeClr val="tx1"/>
                </a:solidFill>
                <a:latin typeface="Arial Black" panose="020B0A04020102020204" pitchFamily="34" charset="0"/>
                <a:ea typeface="华文中宋" panose="02010600040101010101" pitchFamily="2" charset="-122"/>
              </a:rPr>
              <a:t>状态模式允许对象（</a:t>
            </a:r>
            <a:r>
              <a:rPr lang="en-US" altLang="zh-CN" b="0" dirty="0">
                <a:solidFill>
                  <a:schemeClr val="tx1"/>
                </a:solidFill>
                <a:latin typeface="Arial Black" panose="020B0A04020102020204" pitchFamily="34" charset="0"/>
                <a:ea typeface="华文中宋" panose="02010600040101010101" pitchFamily="2" charset="-122"/>
              </a:rPr>
              <a:t>CONTEXT</a:t>
            </a:r>
            <a:r>
              <a:rPr lang="zh-CN" altLang="en-US" b="0" dirty="0">
                <a:solidFill>
                  <a:schemeClr val="tx1"/>
                </a:solidFill>
                <a:latin typeface="Arial Black" panose="020B0A04020102020204" pitchFamily="34" charset="0"/>
                <a:ea typeface="华文中宋" panose="02010600040101010101" pitchFamily="2" charset="-122"/>
              </a:rPr>
              <a:t>）在内部状态改变时改变它的行为，对象看起来好像修改了它的类。</a:t>
            </a:r>
            <a:r>
              <a:rPr lang="zh-CN" altLang="en-US" b="0" dirty="0">
                <a:solidFill>
                  <a:srgbClr val="A61D38"/>
                </a:solidFill>
                <a:latin typeface="Arial Black" panose="020B0A04020102020204" pitchFamily="34" charset="0"/>
                <a:ea typeface="华文中宋" panose="02010600040101010101" pitchFamily="2" charset="-122"/>
              </a:rPr>
              <a:t>实际上，我们是在使用组合通过引用不同的状态对象来造成类改变的假象。</a:t>
            </a:r>
            <a:endParaRPr lang="en-US" altLang="zh-CN" b="0" dirty="0">
              <a:solidFill>
                <a:srgbClr val="A61D38"/>
              </a:solidFill>
              <a:latin typeface="Arial Black" panose="020B0A04020102020204" pitchFamily="34" charset="0"/>
              <a:ea typeface="华文中宋" panose="02010600040101010101" pitchFamily="2" charset="-122"/>
            </a:endParaRPr>
          </a:p>
          <a:p>
            <a:pPr lvl="1" eaLnBrk="1" hangingPunct="1">
              <a:lnSpc>
                <a:spcPct val="100000"/>
              </a:lnSpc>
            </a:pPr>
            <a:r>
              <a:rPr lang="en-US" altLang="zh-CN" b="0" dirty="0">
                <a:solidFill>
                  <a:schemeClr val="tx1"/>
                </a:solidFill>
                <a:latin typeface="Arial Black" panose="020B0A04020102020204" pitchFamily="34" charset="0"/>
                <a:ea typeface="华文中宋" panose="02010600040101010101" pitchFamily="2" charset="-122"/>
              </a:rPr>
              <a:t>Context</a:t>
            </a:r>
            <a:r>
              <a:rPr lang="zh-CN" altLang="en-US" b="0" dirty="0">
                <a:solidFill>
                  <a:schemeClr val="tx1"/>
                </a:solidFill>
                <a:latin typeface="Arial Black" panose="020B0A04020102020204" pitchFamily="34" charset="0"/>
                <a:ea typeface="华文中宋" panose="02010600040101010101" pitchFamily="2" charset="-122"/>
              </a:rPr>
              <a:t>的客户对于状态对象了解不多，甚至浑然不知。</a:t>
            </a:r>
            <a:endParaRPr lang="en-US" altLang="zh-CN" b="0" dirty="0">
              <a:solidFill>
                <a:schemeClr val="tx1"/>
              </a:solidFill>
              <a:latin typeface="Arial Black" panose="020B0A04020102020204" pitchFamily="34" charset="0"/>
              <a:ea typeface="华文中宋" panose="02010600040101010101" pitchFamily="2" charset="-122"/>
            </a:endParaRPr>
          </a:p>
          <a:p>
            <a:pPr eaLnBrk="1" hangingPunct="1">
              <a:lnSpc>
                <a:spcPct val="100000"/>
              </a:lnSpc>
              <a:spcBef>
                <a:spcPct val="50000"/>
              </a:spcBef>
            </a:pPr>
            <a:r>
              <a:rPr lang="zh-CN" altLang="en-US" b="0" dirty="0">
                <a:solidFill>
                  <a:schemeClr val="tx1"/>
                </a:solidFill>
                <a:latin typeface="Arial Black" panose="020B0A04020102020204" pitchFamily="34" charset="0"/>
                <a:ea typeface="华文中宋" panose="02010600040101010101" pitchFamily="2" charset="-122"/>
              </a:rPr>
              <a:t>在工具箱挑选不同工具，可以看成在不同工具中切换，适合使用</a:t>
            </a:r>
            <a:r>
              <a:rPr lang="en-US" altLang="zh-CN" b="0" dirty="0">
                <a:solidFill>
                  <a:schemeClr val="tx1"/>
                </a:solidFill>
                <a:latin typeface="Arial Black" panose="020B0A04020102020204" pitchFamily="34" charset="0"/>
                <a:ea typeface="华文中宋" panose="02010600040101010101" pitchFamily="2" charset="-122"/>
              </a:rPr>
              <a:t>State</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00000"/>
              </a:lnSpc>
              <a:spcBef>
                <a:spcPct val="50000"/>
              </a:spcBef>
            </a:pPr>
            <a:r>
              <a:rPr lang="zh-CN" altLang="en-US" b="0" dirty="0">
                <a:solidFill>
                  <a:schemeClr val="tx1"/>
                </a:solidFill>
                <a:latin typeface="Arial Black" panose="020B0A04020102020204" pitchFamily="34" charset="0"/>
                <a:ea typeface="华文中宋" panose="02010600040101010101" pitchFamily="2" charset="-122"/>
              </a:rPr>
              <a:t>具体绘图程序，用户可以选择不同工具绘制方框直线曲线，这种状态切换可以使用</a:t>
            </a:r>
            <a:r>
              <a:rPr lang="en-US" altLang="zh-CN" b="0" dirty="0">
                <a:solidFill>
                  <a:schemeClr val="tx1"/>
                </a:solidFill>
                <a:latin typeface="Arial Black" panose="020B0A04020102020204" pitchFamily="34" charset="0"/>
                <a:ea typeface="华文中宋" panose="02010600040101010101" pitchFamily="2" charset="-122"/>
              </a:rPr>
              <a:t>State</a:t>
            </a:r>
            <a:r>
              <a:rPr lang="zh-CN" altLang="en-US" b="0" dirty="0">
                <a:solidFill>
                  <a:schemeClr val="tx1"/>
                </a:solidFill>
                <a:latin typeface="Arial Black" panose="020B0A04020102020204" pitchFamily="34" charset="0"/>
                <a:ea typeface="华文中宋" panose="02010600040101010101" pitchFamily="2" charset="-122"/>
              </a:rPr>
              <a:t>。</a:t>
            </a:r>
          </a:p>
          <a:p>
            <a:pPr eaLnBrk="1" hangingPunct="1"/>
            <a:endParaRPr lang="zh-CN" altLang="en-US" dirty="0">
              <a:latin typeface="Arial Black" panose="020B0A04020102020204" pitchFamily="34" charset="0"/>
              <a:ea typeface="华文中宋" panose="02010600040101010101" pitchFamily="2" charset="-122"/>
            </a:endParaRPr>
          </a:p>
        </p:txBody>
      </p:sp>
      <p:pic>
        <p:nvPicPr>
          <p:cNvPr id="5" name="Picture 3">
            <a:extLst>
              <a:ext uri="{FF2B5EF4-FFF2-40B4-BE49-F238E27FC236}">
                <a16:creationId xmlns:a16="http://schemas.microsoft.com/office/drawing/2014/main" id="{7FCF7F88-40AD-4670-A3EF-FF9C874DD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4" y="4869160"/>
            <a:ext cx="5036935"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AF0A3-51EE-4B70-8B94-520F3E61E00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CD449D20-B416-4020-97DB-CEF366D11487}"/>
              </a:ext>
            </a:extLst>
          </p:cNvPr>
          <p:cNvSpPr>
            <a:spLocks noGrp="1"/>
          </p:cNvSpPr>
          <p:nvPr>
            <p:ph idx="1"/>
          </p:nvPr>
        </p:nvSpPr>
        <p:spPr>
          <a:xfrm>
            <a:off x="624418" y="1125538"/>
            <a:ext cx="11304231" cy="5471813"/>
          </a:xfrm>
        </p:spPr>
        <p:txBody>
          <a:bodyPr/>
          <a:lstStyle/>
          <a:p>
            <a:r>
              <a:rPr lang="en-US" altLang="zh-CN" dirty="0"/>
              <a:t>EG Again</a:t>
            </a:r>
            <a:r>
              <a:rPr lang="zh-CN" altLang="en-US" dirty="0"/>
              <a:t>：</a:t>
            </a:r>
            <a:endParaRPr lang="en-US" altLang="zh-CN" dirty="0"/>
          </a:p>
          <a:p>
            <a:pPr marL="457189" indent="-457189">
              <a:lnSpc>
                <a:spcPct val="150000"/>
              </a:lnSpc>
              <a:buAutoNum type="arabicParenBoth"/>
            </a:pPr>
            <a:r>
              <a:rPr lang="zh-CN" altLang="en-US" sz="2000" b="0" dirty="0">
                <a:solidFill>
                  <a:schemeClr val="tx1"/>
                </a:solidFill>
                <a:ea typeface="华文中宋" panose="02010600040101010101" pitchFamily="2" charset="-122"/>
              </a:rPr>
              <a:t>状态模式在工作流或游戏等类型的软件中得以广泛使用，甚至可以用于这些系统的核心功能设计，如在政府</a:t>
            </a:r>
            <a:r>
              <a:rPr lang="en-US" altLang="zh-CN" sz="2000" b="0" dirty="0">
                <a:solidFill>
                  <a:schemeClr val="tx1"/>
                </a:solidFill>
                <a:ea typeface="华文中宋" panose="02010600040101010101" pitchFamily="2" charset="-122"/>
              </a:rPr>
              <a:t>OA</a:t>
            </a:r>
            <a:r>
              <a:rPr lang="zh-CN" altLang="en-US" sz="2000" b="0" dirty="0">
                <a:solidFill>
                  <a:schemeClr val="tx1"/>
                </a:solidFill>
                <a:ea typeface="华文中宋" panose="02010600040101010101" pitchFamily="2" charset="-122"/>
              </a:rPr>
              <a:t>办公系统中，一个批文的状态有多种：尚未办理；正在办理；正在批示；正在审核；已经完成等各种状态，而且批文状态不同时对批文的操作也有所差异。使用状态模式可以描述工作流对象（如批文）的状态转换以及不同状态下它所具有的行为。 </a:t>
            </a:r>
            <a:endParaRPr lang="en-US" altLang="zh-CN" sz="2000" b="0" dirty="0">
              <a:solidFill>
                <a:schemeClr val="tx1"/>
              </a:solidFill>
              <a:ea typeface="华文中宋" panose="02010600040101010101" pitchFamily="2" charset="-122"/>
            </a:endParaRPr>
          </a:p>
          <a:p>
            <a:pPr marL="457189" indent="-457189">
              <a:lnSpc>
                <a:spcPct val="150000"/>
              </a:lnSpc>
              <a:buFont typeface="Wingdings" pitchFamily="2" charset="2"/>
              <a:buAutoNum type="arabicParenBoth"/>
            </a:pPr>
            <a:r>
              <a:rPr lang="zh-CN" altLang="en-US" sz="2000" b="0" dirty="0">
                <a:solidFill>
                  <a:schemeClr val="tx1"/>
                </a:solidFill>
                <a:ea typeface="华文中宋" panose="02010600040101010101" pitchFamily="2" charset="-122"/>
              </a:rPr>
              <a:t>在目前主流的</a:t>
            </a:r>
            <a:r>
              <a:rPr lang="en-US" altLang="zh-CN" sz="2000" b="0" dirty="0">
                <a:solidFill>
                  <a:schemeClr val="tx1"/>
                </a:solidFill>
                <a:ea typeface="华文中宋" panose="02010600040101010101" pitchFamily="2" charset="-122"/>
              </a:rPr>
              <a:t>RPG</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Role Play Game</a:t>
            </a:r>
            <a:r>
              <a:rPr lang="zh-CN" altLang="en-US" sz="2000" b="0" dirty="0">
                <a:solidFill>
                  <a:schemeClr val="tx1"/>
                </a:solidFill>
                <a:ea typeface="华文中宋" panose="02010600040101010101" pitchFamily="2" charset="-122"/>
              </a:rPr>
              <a:t>，角色扮演游戏）中，使用状态模式可以对游戏角色进行控制，游戏角色的升级伴随着其状态（可能是一些属性值）的变化和行为的变化。对于游戏程序本身也可以通过状态模式进行总控，一个游戏活动包括开始、运行、结束等状态，通过对状态的控制可以控制系统的行为，决定游戏的各个方面，因此可以使用状态模式对整个游戏的架构进行设计与实现。</a:t>
            </a:r>
            <a:endParaRPr lang="en-US" altLang="zh-CN" sz="2000" b="0" dirty="0">
              <a:solidFill>
                <a:schemeClr val="tx1"/>
              </a:solidFill>
              <a:ea typeface="华文中宋" panose="02010600040101010101" pitchFamily="2" charset="-122"/>
            </a:endParaRPr>
          </a:p>
          <a:p>
            <a:pPr marL="457189" indent="-457189">
              <a:lnSpc>
                <a:spcPct val="150000"/>
              </a:lnSpc>
              <a:buFont typeface="Wingdings" pitchFamily="2" charset="2"/>
              <a:buAutoNum type="arabicParenBoth"/>
            </a:pPr>
            <a:r>
              <a:rPr lang="zh-CN" altLang="en-US" sz="2000" b="0" dirty="0">
                <a:solidFill>
                  <a:schemeClr val="tx1"/>
                </a:solidFill>
                <a:ea typeface="华文中宋" panose="02010600040101010101" pitchFamily="2" charset="-122"/>
              </a:rPr>
              <a:t>自动糖果机，</a:t>
            </a:r>
            <a:r>
              <a:rPr lang="en-US" altLang="zh-CN" sz="2000" b="0" dirty="0">
                <a:solidFill>
                  <a:schemeClr val="tx1"/>
                </a:solidFill>
                <a:ea typeface="华文中宋" panose="02010600040101010101" pitchFamily="2" charset="-122"/>
              </a:rPr>
              <a:t>See next Slide.</a:t>
            </a:r>
            <a:endParaRPr lang="zh-CN" altLang="en-US" sz="2000" b="0" dirty="0">
              <a:solidFill>
                <a:schemeClr val="tx1"/>
              </a:solidFill>
              <a:ea typeface="华文中宋" panose="02010600040101010101" pitchFamily="2" charset="-122"/>
            </a:endParaRPr>
          </a:p>
          <a:p>
            <a:endParaRPr lang="en-US" altLang="zh-CN" dirty="0"/>
          </a:p>
        </p:txBody>
      </p:sp>
    </p:spTree>
    <p:extLst>
      <p:ext uri="{BB962C8B-B14F-4D97-AF65-F5344CB8AC3E}">
        <p14:creationId xmlns:p14="http://schemas.microsoft.com/office/powerpoint/2010/main" val="111168034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CC8D5-00E1-4EFD-90B1-6F819F40B17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pic>
        <p:nvPicPr>
          <p:cNvPr id="4" name="内容占位符 3">
            <a:extLst>
              <a:ext uri="{FF2B5EF4-FFF2-40B4-BE49-F238E27FC236}">
                <a16:creationId xmlns:a16="http://schemas.microsoft.com/office/drawing/2014/main" id="{3E82182A-95DB-4E72-AB8C-73BB64A9D45F}"/>
              </a:ext>
            </a:extLst>
          </p:cNvPr>
          <p:cNvPicPr>
            <a:picLocks noGrp="1" noChangeAspect="1"/>
          </p:cNvPicPr>
          <p:nvPr>
            <p:ph idx="1"/>
          </p:nvPr>
        </p:nvPicPr>
        <p:blipFill>
          <a:blip r:embed="rId2"/>
          <a:stretch>
            <a:fillRect/>
          </a:stretch>
        </p:blipFill>
        <p:spPr>
          <a:xfrm>
            <a:off x="1" y="1383817"/>
            <a:ext cx="6043647" cy="1296144"/>
          </a:xfrm>
          <a:prstGeom prst="rect">
            <a:avLst/>
          </a:prstGeom>
        </p:spPr>
      </p:pic>
      <p:pic>
        <p:nvPicPr>
          <p:cNvPr id="5" name="图片 4">
            <a:extLst>
              <a:ext uri="{FF2B5EF4-FFF2-40B4-BE49-F238E27FC236}">
                <a16:creationId xmlns:a16="http://schemas.microsoft.com/office/drawing/2014/main" id="{8D7F7025-29F6-463A-9613-3227A7A6ED96}"/>
              </a:ext>
            </a:extLst>
          </p:cNvPr>
          <p:cNvPicPr>
            <a:picLocks noChangeAspect="1"/>
          </p:cNvPicPr>
          <p:nvPr/>
        </p:nvPicPr>
        <p:blipFill>
          <a:blip r:embed="rId3"/>
          <a:stretch>
            <a:fillRect/>
          </a:stretch>
        </p:blipFill>
        <p:spPr>
          <a:xfrm>
            <a:off x="52957" y="2852936"/>
            <a:ext cx="6115051" cy="3518968"/>
          </a:xfrm>
          <a:prstGeom prst="rect">
            <a:avLst/>
          </a:prstGeom>
        </p:spPr>
      </p:pic>
      <p:cxnSp>
        <p:nvCxnSpPr>
          <p:cNvPr id="8" name="直接连接符 7">
            <a:extLst>
              <a:ext uri="{FF2B5EF4-FFF2-40B4-BE49-F238E27FC236}">
                <a16:creationId xmlns:a16="http://schemas.microsoft.com/office/drawing/2014/main" id="{A843C18E-1935-4274-83F2-5C76B1C182ED}"/>
              </a:ext>
            </a:extLst>
          </p:cNvPr>
          <p:cNvCxnSpPr>
            <a:cxnSpLocks/>
          </p:cNvCxnSpPr>
          <p:nvPr/>
        </p:nvCxnSpPr>
        <p:spPr bwMode="auto">
          <a:xfrm>
            <a:off x="6096000" y="908720"/>
            <a:ext cx="0" cy="5877272"/>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9" name="矩形 8">
            <a:extLst>
              <a:ext uri="{FF2B5EF4-FFF2-40B4-BE49-F238E27FC236}">
                <a16:creationId xmlns:a16="http://schemas.microsoft.com/office/drawing/2014/main" id="{8BD827BD-7B24-4258-9D56-70BBA0945F30}"/>
              </a:ext>
            </a:extLst>
          </p:cNvPr>
          <p:cNvSpPr/>
          <p:nvPr/>
        </p:nvSpPr>
        <p:spPr>
          <a:xfrm>
            <a:off x="537028" y="962824"/>
            <a:ext cx="3686763" cy="369332"/>
          </a:xfrm>
          <a:prstGeom prst="rect">
            <a:avLst/>
          </a:prstGeom>
        </p:spPr>
        <p:txBody>
          <a:bodyPr wrap="square">
            <a:spAutoFit/>
          </a:bodyPr>
          <a:lstStyle/>
          <a:p>
            <a:r>
              <a:rPr lang="en-US" altLang="zh-CN" sz="1800" b="1" dirty="0">
                <a:solidFill>
                  <a:srgbClr val="2D2D8A"/>
                </a:solidFill>
                <a:latin typeface="Times New Roman" panose="02020603050405020304" pitchFamily="18" charset="0"/>
                <a:cs typeface="Times New Roman" panose="02020603050405020304" pitchFamily="18" charset="0"/>
              </a:rPr>
              <a:t>EG Again</a:t>
            </a:r>
            <a:r>
              <a:rPr lang="zh-CN" altLang="en-US" sz="1800" b="1" dirty="0">
                <a:solidFill>
                  <a:srgbClr val="2D2D8A"/>
                </a:solidFill>
                <a:latin typeface="Times New Roman" panose="02020603050405020304" pitchFamily="18" charset="0"/>
                <a:cs typeface="Times New Roman" panose="02020603050405020304" pitchFamily="18" charset="0"/>
              </a:rPr>
              <a:t>：自动糖果机</a:t>
            </a:r>
            <a:endParaRPr lang="en-US" altLang="zh-CN" sz="1800" b="1" dirty="0">
              <a:solidFill>
                <a:srgbClr val="2D2D8A"/>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D10CE1B6-21DD-4EBE-9E54-76268DABC5F6}"/>
              </a:ext>
            </a:extLst>
          </p:cNvPr>
          <p:cNvPicPr>
            <a:picLocks noChangeAspect="1"/>
          </p:cNvPicPr>
          <p:nvPr/>
        </p:nvPicPr>
        <p:blipFill>
          <a:blip r:embed="rId4"/>
          <a:stretch>
            <a:fillRect/>
          </a:stretch>
        </p:blipFill>
        <p:spPr>
          <a:xfrm>
            <a:off x="6341724" y="147923"/>
            <a:ext cx="3077009" cy="2808312"/>
          </a:xfrm>
          <a:prstGeom prst="rect">
            <a:avLst/>
          </a:prstGeom>
        </p:spPr>
      </p:pic>
      <p:pic>
        <p:nvPicPr>
          <p:cNvPr id="11" name="内容占位符 3">
            <a:extLst>
              <a:ext uri="{FF2B5EF4-FFF2-40B4-BE49-F238E27FC236}">
                <a16:creationId xmlns:a16="http://schemas.microsoft.com/office/drawing/2014/main" id="{E6C9C922-7343-4086-BFE1-99E682B795FC}"/>
              </a:ext>
            </a:extLst>
          </p:cNvPr>
          <p:cNvPicPr>
            <a:picLocks noChangeAspect="1"/>
          </p:cNvPicPr>
          <p:nvPr/>
        </p:nvPicPr>
        <p:blipFill>
          <a:blip r:embed="rId5"/>
          <a:stretch>
            <a:fillRect/>
          </a:stretch>
        </p:blipFill>
        <p:spPr bwMode="auto">
          <a:xfrm>
            <a:off x="6386907" y="2688765"/>
            <a:ext cx="5738995" cy="412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592273"/>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D7DDF-F116-4515-BD5A-949F064A920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cxnSp>
        <p:nvCxnSpPr>
          <p:cNvPr id="6" name="直接连接符 5">
            <a:extLst>
              <a:ext uri="{FF2B5EF4-FFF2-40B4-BE49-F238E27FC236}">
                <a16:creationId xmlns:a16="http://schemas.microsoft.com/office/drawing/2014/main" id="{EA7FECCB-97C2-443D-AEB7-2842BA4D07B7}"/>
              </a:ext>
            </a:extLst>
          </p:cNvPr>
          <p:cNvCxnSpPr/>
          <p:nvPr/>
        </p:nvCxnSpPr>
        <p:spPr bwMode="auto">
          <a:xfrm>
            <a:off x="5879976" y="1029412"/>
            <a:ext cx="0" cy="5688632"/>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8" name="图片 7">
            <a:extLst>
              <a:ext uri="{FF2B5EF4-FFF2-40B4-BE49-F238E27FC236}">
                <a16:creationId xmlns:a16="http://schemas.microsoft.com/office/drawing/2014/main" id="{6D5F821D-4FA4-4D20-BB61-054ABF1473DD}"/>
              </a:ext>
            </a:extLst>
          </p:cNvPr>
          <p:cNvPicPr>
            <a:picLocks noChangeAspect="1"/>
          </p:cNvPicPr>
          <p:nvPr/>
        </p:nvPicPr>
        <p:blipFill>
          <a:blip r:embed="rId3"/>
          <a:stretch>
            <a:fillRect/>
          </a:stretch>
        </p:blipFill>
        <p:spPr>
          <a:xfrm>
            <a:off x="5981829" y="846287"/>
            <a:ext cx="6199827" cy="5351916"/>
          </a:xfrm>
          <a:prstGeom prst="rect">
            <a:avLst/>
          </a:prstGeom>
        </p:spPr>
      </p:pic>
      <p:graphicFrame>
        <p:nvGraphicFramePr>
          <p:cNvPr id="9" name="对象 8">
            <a:extLst>
              <a:ext uri="{FF2B5EF4-FFF2-40B4-BE49-F238E27FC236}">
                <a16:creationId xmlns:a16="http://schemas.microsoft.com/office/drawing/2014/main" id="{EB73B449-0A40-49B6-A511-BA9A639A3288}"/>
              </a:ext>
            </a:extLst>
          </p:cNvPr>
          <p:cNvGraphicFramePr>
            <a:graphicFrameLocks noChangeAspect="1"/>
          </p:cNvGraphicFramePr>
          <p:nvPr>
            <p:extLst>
              <p:ext uri="{D42A27DB-BD31-4B8C-83A1-F6EECF244321}">
                <p14:modId xmlns:p14="http://schemas.microsoft.com/office/powerpoint/2010/main" val="643197513"/>
              </p:ext>
            </p:extLst>
          </p:nvPr>
        </p:nvGraphicFramePr>
        <p:xfrm>
          <a:off x="10107562" y="5892395"/>
          <a:ext cx="1686421" cy="755308"/>
        </p:xfrm>
        <a:graphic>
          <a:graphicData uri="http://schemas.openxmlformats.org/presentationml/2006/ole">
            <mc:AlternateContent xmlns:mc="http://schemas.openxmlformats.org/markup-compatibility/2006">
              <mc:Choice xmlns:v="urn:schemas-microsoft-com:vml" Requires="v">
                <p:oleObj spid="_x0000_s35898" name="包装程序外壳对象" showAsIcon="1" r:id="rId4" imgW="822240" imgH="367560" progId="Package">
                  <p:embed/>
                </p:oleObj>
              </mc:Choice>
              <mc:Fallback>
                <p:oleObj name="包装程序外壳对象" showAsIcon="1" r:id="rId4" imgW="822240" imgH="367560" progId="Package">
                  <p:embed/>
                  <p:pic>
                    <p:nvPicPr>
                      <p:cNvPr id="0" name=""/>
                      <p:cNvPicPr/>
                      <p:nvPr/>
                    </p:nvPicPr>
                    <p:blipFill>
                      <a:blip r:embed="rId5"/>
                      <a:stretch>
                        <a:fillRect/>
                      </a:stretch>
                    </p:blipFill>
                    <p:spPr>
                      <a:xfrm>
                        <a:off x="10107562" y="5892395"/>
                        <a:ext cx="1686421" cy="755308"/>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D6776147-09FA-4E96-B431-63AC487518CD}"/>
              </a:ext>
            </a:extLst>
          </p:cNvPr>
          <p:cNvPicPr>
            <a:picLocks noChangeAspect="1"/>
          </p:cNvPicPr>
          <p:nvPr/>
        </p:nvPicPr>
        <p:blipFill>
          <a:blip r:embed="rId6"/>
          <a:stretch>
            <a:fillRect/>
          </a:stretch>
        </p:blipFill>
        <p:spPr>
          <a:xfrm>
            <a:off x="47329" y="846289"/>
            <a:ext cx="5650999" cy="5688631"/>
          </a:xfrm>
          <a:prstGeom prst="rect">
            <a:avLst/>
          </a:prstGeom>
        </p:spPr>
      </p:pic>
    </p:spTree>
    <p:extLst>
      <p:ext uri="{BB962C8B-B14F-4D97-AF65-F5344CB8AC3E}">
        <p14:creationId xmlns:p14="http://schemas.microsoft.com/office/powerpoint/2010/main" val="3454524070"/>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CF5FF-8C99-4872-8A48-696FDDAD8290}"/>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61970FFE-5FD4-4122-A553-766115D89D48}"/>
              </a:ext>
            </a:extLst>
          </p:cNvPr>
          <p:cNvSpPr>
            <a:spLocks noGrp="1"/>
          </p:cNvSpPr>
          <p:nvPr>
            <p:ph idx="1"/>
          </p:nvPr>
        </p:nvSpPr>
        <p:spPr>
          <a:xfrm>
            <a:off x="479376" y="977088"/>
            <a:ext cx="11449272" cy="5065712"/>
          </a:xfrm>
        </p:spPr>
        <p:txBody>
          <a:bodyPr/>
          <a:lstStyle/>
          <a:p>
            <a:r>
              <a:rPr lang="en-US" altLang="zh-CN" dirty="0"/>
              <a:t>Q &amp; A</a:t>
            </a:r>
          </a:p>
          <a:p>
            <a:pPr lvl="1"/>
            <a:r>
              <a:rPr lang="en-US" altLang="zh-CN" dirty="0">
                <a:solidFill>
                  <a:srgbClr val="A61D38"/>
                </a:solidFill>
                <a:ea typeface="华文中宋" panose="02010600040101010101" pitchFamily="2" charset="-122"/>
              </a:rPr>
              <a:t>Q</a:t>
            </a:r>
            <a:r>
              <a:rPr lang="zh-CN" altLang="en-US" dirty="0">
                <a:solidFill>
                  <a:srgbClr val="A61D38"/>
                </a:solidFill>
                <a:ea typeface="华文中宋" panose="02010600040101010101" pitchFamily="2" charset="-122"/>
              </a:rPr>
              <a:t>：是否是</a:t>
            </a:r>
            <a:r>
              <a:rPr lang="en-US" altLang="zh-CN" dirty="0" err="1">
                <a:solidFill>
                  <a:srgbClr val="A61D38"/>
                </a:solidFill>
                <a:ea typeface="华文中宋" panose="02010600040101010101" pitchFamily="2" charset="-122"/>
              </a:rPr>
              <a:t>ConcreteState</a:t>
            </a:r>
            <a:r>
              <a:rPr lang="zh-CN" altLang="en-US" dirty="0">
                <a:solidFill>
                  <a:srgbClr val="A61D38"/>
                </a:solidFill>
                <a:ea typeface="华文中宋" panose="02010600040101010101" pitchFamily="2" charset="-122"/>
              </a:rPr>
              <a:t>总决定了接下来的状态？</a:t>
            </a:r>
            <a:endParaRPr lang="en-US" altLang="zh-CN" dirty="0">
              <a:solidFill>
                <a:srgbClr val="A61D38"/>
              </a:solidFill>
              <a:ea typeface="华文中宋" panose="02010600040101010101" pitchFamily="2" charset="-122"/>
            </a:endParaRPr>
          </a:p>
          <a:p>
            <a:pPr lvl="1"/>
            <a:r>
              <a:rPr lang="en-US" altLang="zh-CN" b="0" dirty="0">
                <a:solidFill>
                  <a:schemeClr val="tx1"/>
                </a:solidFill>
                <a:ea typeface="华文中宋" panose="02010600040101010101" pitchFamily="2" charset="-122"/>
              </a:rPr>
              <a:t>A</a:t>
            </a:r>
            <a:r>
              <a:rPr lang="zh-CN" altLang="en-US" b="0" dirty="0">
                <a:solidFill>
                  <a:schemeClr val="tx1"/>
                </a:solidFill>
                <a:ea typeface="华文中宋" panose="02010600040101010101" pitchFamily="2" charset="-122"/>
              </a:rPr>
              <a:t>：并非总是如此，</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也可以决定状态转换的流向。一般来讲，状态转换是固定的时候，就适合放在</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中；当状态转换是动态的时候，通常会放在状态类中（会导致类间的依赖）。其实，</a:t>
            </a:r>
            <a:r>
              <a:rPr lang="zh-CN" altLang="en-US" dirty="0">
                <a:solidFill>
                  <a:srgbClr val="00B050"/>
                </a:solidFill>
                <a:highlight>
                  <a:srgbClr val="FFFF00"/>
                </a:highlight>
                <a:ea typeface="华文中宋" panose="02010600040101010101" pitchFamily="2" charset="-122"/>
              </a:rPr>
              <a:t>真正的决策是</a:t>
            </a:r>
            <a:r>
              <a:rPr lang="zh-CN" altLang="en-US" b="0" dirty="0">
                <a:solidFill>
                  <a:schemeClr val="tx1"/>
                </a:solidFill>
                <a:highlight>
                  <a:srgbClr val="FFFF00"/>
                </a:highlight>
                <a:ea typeface="华文中宋" panose="02010600040101010101" pitchFamily="2" charset="-122"/>
              </a:rPr>
              <a:t>，你希望哪个类对修改是关闭的</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Context OR </a:t>
            </a:r>
            <a:r>
              <a:rPr lang="en-US" altLang="zh-CN" b="0" dirty="0" err="1">
                <a:solidFill>
                  <a:schemeClr val="tx1"/>
                </a:solidFill>
                <a:ea typeface="华文中宋" panose="02010600040101010101" pitchFamily="2" charset="-122"/>
              </a:rPr>
              <a:t>ConcreteState</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a:r>
              <a:rPr lang="en-US" altLang="zh-CN" dirty="0">
                <a:solidFill>
                  <a:srgbClr val="A61D38"/>
                </a:solidFill>
                <a:ea typeface="华文中宋" panose="02010600040101010101" pitchFamily="2" charset="-122"/>
              </a:rPr>
              <a:t>Q:</a:t>
            </a:r>
            <a:r>
              <a:rPr lang="zh-CN" altLang="en-US" dirty="0">
                <a:solidFill>
                  <a:srgbClr val="A61D38"/>
                </a:solidFill>
                <a:ea typeface="华文中宋" panose="02010600040101010101" pitchFamily="2" charset="-122"/>
              </a:rPr>
              <a:t>使用状态模式似乎总是增加了我们设计中的类的数目。</a:t>
            </a:r>
            <a:endParaRPr lang="en-US" altLang="zh-CN" dirty="0">
              <a:solidFill>
                <a:srgbClr val="A61D38"/>
              </a:solidFill>
              <a:ea typeface="华文中宋" panose="02010600040101010101" pitchFamily="2" charset="-122"/>
            </a:endParaRPr>
          </a:p>
          <a:p>
            <a:pPr lvl="1"/>
            <a:r>
              <a:rPr lang="en-US" altLang="zh-CN" b="0" dirty="0">
                <a:solidFill>
                  <a:schemeClr val="tx1"/>
                </a:solidFill>
                <a:ea typeface="华文中宋" panose="02010600040101010101" pitchFamily="2" charset="-122"/>
              </a:rPr>
              <a:t>A:</a:t>
            </a:r>
            <a:r>
              <a:rPr lang="zh-CN" altLang="en-US" b="0" dirty="0">
                <a:solidFill>
                  <a:schemeClr val="tx1"/>
                </a:solidFill>
                <a:ea typeface="华文中宋" panose="02010600040101010101" pitchFamily="2" charset="-122"/>
              </a:rPr>
              <a:t>是的。这是为了或的弹性设计必须付出的代价。其实，</a:t>
            </a:r>
            <a:r>
              <a:rPr lang="zh-CN" altLang="en-US" dirty="0">
                <a:solidFill>
                  <a:srgbClr val="00B050"/>
                </a:solidFill>
                <a:highlight>
                  <a:srgbClr val="FFFF00"/>
                </a:highlight>
                <a:ea typeface="华文中宋" panose="02010600040101010101" pitchFamily="2" charset="-122"/>
              </a:rPr>
              <a:t>真正重要的是</a:t>
            </a:r>
            <a:r>
              <a:rPr lang="zh-CN" altLang="en-US" b="0" dirty="0">
                <a:solidFill>
                  <a:schemeClr val="tx1"/>
                </a:solidFill>
                <a:ea typeface="华文中宋" panose="02010600040101010101" pitchFamily="2" charset="-122"/>
              </a:rPr>
              <a:t>，你</a:t>
            </a:r>
            <a:r>
              <a:rPr lang="zh-CN" altLang="en-US" b="0" dirty="0">
                <a:solidFill>
                  <a:schemeClr val="tx1"/>
                </a:solidFill>
                <a:highlight>
                  <a:srgbClr val="FFFF00"/>
                </a:highlight>
                <a:ea typeface="华文中宋" panose="02010600040101010101" pitchFamily="2" charset="-122"/>
              </a:rPr>
              <a:t>暴露给客户</a:t>
            </a:r>
            <a:r>
              <a:rPr lang="zh-CN" altLang="en-US" b="0" dirty="0">
                <a:solidFill>
                  <a:schemeClr val="tx1"/>
                </a:solidFill>
                <a:ea typeface="华文中宋" panose="02010600040101010101" pitchFamily="2" charset="-122"/>
              </a:rPr>
              <a:t>的类的数目。</a:t>
            </a:r>
            <a:endParaRPr lang="en-US" altLang="zh-CN" b="0" dirty="0">
              <a:solidFill>
                <a:schemeClr val="tx1"/>
              </a:solidFill>
              <a:ea typeface="华文中宋" panose="02010600040101010101" pitchFamily="2" charset="-122"/>
            </a:endParaRPr>
          </a:p>
          <a:p>
            <a:r>
              <a:rPr lang="zh-CN" altLang="en-US" dirty="0"/>
              <a:t>要点</a:t>
            </a:r>
            <a:endParaRPr lang="en-US" altLang="zh-CN" dirty="0"/>
          </a:p>
          <a:p>
            <a:pPr lvl="1"/>
            <a:r>
              <a:rPr lang="zh-CN" altLang="en-US" b="0" dirty="0">
                <a:solidFill>
                  <a:schemeClr val="tx1"/>
                </a:solidFill>
                <a:ea typeface="华文中宋" panose="02010600040101010101" pitchFamily="2" charset="-122"/>
              </a:rPr>
              <a:t>状态模式允许一个对象基于内部状态而拥有不同的行为（</a:t>
            </a:r>
            <a:r>
              <a:rPr lang="zh-CN" altLang="en-US" b="0" dirty="0">
                <a:solidFill>
                  <a:schemeClr val="tx1"/>
                </a:solidFill>
                <a:highlight>
                  <a:srgbClr val="FFFF00"/>
                </a:highlight>
                <a:ea typeface="华文中宋" panose="02010600040101010101" pitchFamily="2" charset="-122"/>
              </a:rPr>
              <a:t>看起来是，但事实是</a:t>
            </a:r>
            <a:r>
              <a:rPr lang="en-US" altLang="zh-CN" b="0" dirty="0">
                <a:solidFill>
                  <a:schemeClr val="tx1"/>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会将行为委托给当前状态对象。</a:t>
            </a:r>
            <a:endParaRPr lang="en-US" altLang="zh-CN" b="0" dirty="0">
              <a:solidFill>
                <a:schemeClr val="tx1"/>
              </a:solidFill>
              <a:ea typeface="华文中宋" panose="02010600040101010101" pitchFamily="2" charset="-122"/>
            </a:endParaRPr>
          </a:p>
          <a:p>
            <a:pPr lvl="1"/>
            <a:r>
              <a:rPr lang="zh-CN" altLang="en-US" b="0" dirty="0">
                <a:solidFill>
                  <a:schemeClr val="tx1"/>
                </a:solidFill>
                <a:ea typeface="华文中宋" panose="02010600040101010101" pitchFamily="2" charset="-122"/>
              </a:rPr>
              <a:t>状态转换可以由</a:t>
            </a:r>
            <a:r>
              <a:rPr lang="en-US" altLang="zh-CN" b="0" dirty="0">
                <a:solidFill>
                  <a:schemeClr val="tx1"/>
                </a:solidFill>
                <a:ea typeface="华文中宋" panose="02010600040101010101" pitchFamily="2" charset="-122"/>
              </a:rPr>
              <a:t>State</a:t>
            </a:r>
            <a:r>
              <a:rPr lang="zh-CN" altLang="en-US" b="0" dirty="0">
                <a:solidFill>
                  <a:schemeClr val="tx1"/>
                </a:solidFill>
                <a:ea typeface="华文中宋" panose="02010600040101010101" pitchFamily="2" charset="-122"/>
              </a:rPr>
              <a:t>类或者</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类控制。</a:t>
            </a:r>
            <a:endParaRPr lang="en-US" altLang="zh-CN" b="0" dirty="0">
              <a:solidFill>
                <a:schemeClr val="tx1"/>
              </a:solidFill>
              <a:ea typeface="华文中宋" panose="02010600040101010101" pitchFamily="2" charset="-122"/>
            </a:endParaRPr>
          </a:p>
          <a:p>
            <a:pPr lvl="1"/>
            <a:endParaRPr lang="zh-CN" altLang="en-US" b="0" dirty="0">
              <a:solidFill>
                <a:schemeClr val="tx1"/>
              </a:solidFill>
              <a:ea typeface="华文中宋" panose="02010600040101010101" pitchFamily="2" charset="-122"/>
            </a:endParaRPr>
          </a:p>
        </p:txBody>
      </p:sp>
      <p:pic>
        <p:nvPicPr>
          <p:cNvPr id="4" name="图片 3">
            <a:extLst>
              <a:ext uri="{FF2B5EF4-FFF2-40B4-BE49-F238E27FC236}">
                <a16:creationId xmlns:a16="http://schemas.microsoft.com/office/drawing/2014/main" id="{87A7948C-A454-4E5E-A1A0-9FE1FAB599BC}"/>
              </a:ext>
            </a:extLst>
          </p:cNvPr>
          <p:cNvPicPr>
            <a:picLocks noChangeAspect="1"/>
          </p:cNvPicPr>
          <p:nvPr/>
        </p:nvPicPr>
        <p:blipFill>
          <a:blip r:embed="rId2"/>
          <a:stretch>
            <a:fillRect/>
          </a:stretch>
        </p:blipFill>
        <p:spPr>
          <a:xfrm>
            <a:off x="6312024" y="4859884"/>
            <a:ext cx="5724611" cy="1990476"/>
          </a:xfrm>
          <a:prstGeom prst="rect">
            <a:avLst/>
          </a:prstGeom>
        </p:spPr>
      </p:pic>
      <p:cxnSp>
        <p:nvCxnSpPr>
          <p:cNvPr id="6" name="连接符: 曲线 5">
            <a:extLst>
              <a:ext uri="{FF2B5EF4-FFF2-40B4-BE49-F238E27FC236}">
                <a16:creationId xmlns:a16="http://schemas.microsoft.com/office/drawing/2014/main" id="{95CAEC58-36F9-4AB1-BE18-5998639AFC5B}"/>
              </a:ext>
            </a:extLst>
          </p:cNvPr>
          <p:cNvCxnSpPr>
            <a:cxnSpLocks/>
          </p:cNvCxnSpPr>
          <p:nvPr/>
        </p:nvCxnSpPr>
        <p:spPr bwMode="auto">
          <a:xfrm rot="10800000" flipV="1">
            <a:off x="7824192" y="3645024"/>
            <a:ext cx="2664296" cy="1214860"/>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397985061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6DF4A5A-B1F0-4F29-AC1C-09F810779B93}"/>
              </a:ext>
            </a:extLst>
          </p:cNvPr>
          <p:cNvSpPr>
            <a:spLocks noGrp="1" noChangeArrowheads="1"/>
          </p:cNvSpPr>
          <p:nvPr>
            <p:ph type="title"/>
          </p:nvPr>
        </p:nvSpPr>
        <p:spPr/>
        <p:txBody>
          <a:bodyPr/>
          <a:lstStyle/>
          <a:p>
            <a:pPr eaLnBrk="1" hangingPunct="1"/>
            <a:r>
              <a:rPr lang="en-US" altLang="zh-CN" sz="3400" dirty="0">
                <a:latin typeface="Bauhaus 93" pitchFamily="82" charset="0"/>
              </a:rPr>
              <a:t>Chapter Seven </a:t>
            </a:r>
            <a:r>
              <a:rPr lang="zh-CN" altLang="en-US" sz="3400" dirty="0">
                <a:latin typeface="Bauhaus 93" pitchFamily="82" charset="0"/>
                <a:ea typeface="华文中宋" panose="02010600040101010101" pitchFamily="2" charset="-122"/>
              </a:rPr>
              <a:t>设计模式</a:t>
            </a:r>
          </a:p>
        </p:txBody>
      </p:sp>
      <p:sp>
        <p:nvSpPr>
          <p:cNvPr id="25603" name="Rectangle 3">
            <a:extLst>
              <a:ext uri="{FF2B5EF4-FFF2-40B4-BE49-F238E27FC236}">
                <a16:creationId xmlns:a16="http://schemas.microsoft.com/office/drawing/2014/main" id="{8C0AA47C-3355-4B92-A605-39A0BDC83E3F}"/>
              </a:ext>
            </a:extLst>
          </p:cNvPr>
          <p:cNvSpPr>
            <a:spLocks noGrp="1" noChangeArrowheads="1"/>
          </p:cNvSpPr>
          <p:nvPr>
            <p:ph type="body" idx="1"/>
          </p:nvPr>
        </p:nvSpPr>
        <p:spPr/>
        <p:txBody>
          <a:bodyPr/>
          <a:lstStyle/>
          <a:p>
            <a:pPr eaLnBrk="1" hangingPunct="1"/>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设计模式的描述</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为什么要学习设计模式？</a:t>
            </a:r>
          </a:p>
          <a:p>
            <a:pPr lvl="1" eaLnBrk="1" hangingPunct="1">
              <a:buFont typeface="Wingdings" panose="05000000000000000000" pitchFamily="2" charset="2"/>
              <a:buChar char="n"/>
            </a:pPr>
            <a:r>
              <a:rPr lang="en-US" altLang="zh-CN" sz="2800" dirty="0">
                <a:solidFill>
                  <a:srgbClr val="324A7A"/>
                </a:solidFill>
                <a:ea typeface="华文中宋" panose="02010600040101010101" pitchFamily="2" charset="-122"/>
              </a:rPr>
              <a:t>What are Design Patterns?</a:t>
            </a:r>
          </a:p>
          <a:p>
            <a:pPr lvl="1" eaLnBrk="1" hangingPunct="1">
              <a:buFont typeface="Wingdings" panose="05000000000000000000" pitchFamily="2" charset="2"/>
              <a:buChar char="n"/>
            </a:pPr>
            <a:r>
              <a:rPr lang="en-US" altLang="zh-CN" sz="2800" dirty="0">
                <a:solidFill>
                  <a:srgbClr val="324A7A"/>
                </a:solidFill>
                <a:ea typeface="华文中宋" panose="02010600040101010101" pitchFamily="2" charset="-122"/>
              </a:rPr>
              <a:t>Design Pattern Space</a:t>
            </a:r>
            <a:r>
              <a:rPr lang="zh-CN" altLang="en-US" sz="2800" dirty="0">
                <a:solidFill>
                  <a:srgbClr val="A61D38"/>
                </a:solidFill>
                <a:ea typeface="华文中宋" panose="02010600040101010101" pitchFamily="2" charset="-122"/>
              </a:rPr>
              <a:t>（</a:t>
            </a:r>
            <a:r>
              <a:rPr lang="en-US" altLang="zh-CN" sz="2800" dirty="0">
                <a:solidFill>
                  <a:srgbClr val="A61D38"/>
                </a:solidFill>
                <a:ea typeface="华文中宋" panose="02010600040101010101" pitchFamily="2" charset="-122"/>
              </a:rPr>
              <a:t>to be continued</a:t>
            </a:r>
            <a:r>
              <a:rPr lang="zh-CN" altLang="en-US" sz="2800" dirty="0">
                <a:solidFill>
                  <a:srgbClr val="A61D38"/>
                </a:solidFill>
                <a:ea typeface="华文中宋" panose="02010600040101010101" pitchFamily="2" charset="-122"/>
              </a:rPr>
              <a:t>）</a:t>
            </a:r>
          </a:p>
          <a:p>
            <a:pPr lvl="1" eaLnBrk="1" hangingPunct="1"/>
            <a:endParaRPr lang="en-US" altLang="zh-CN" sz="28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106AD-3205-4DE8-984A-2C2568C6A4C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4" name="内容占位符 3">
            <a:extLst>
              <a:ext uri="{FF2B5EF4-FFF2-40B4-BE49-F238E27FC236}">
                <a16:creationId xmlns:a16="http://schemas.microsoft.com/office/drawing/2014/main" id="{7FC84D6D-E068-45DC-90BF-BF122237F07A}"/>
              </a:ext>
            </a:extLst>
          </p:cNvPr>
          <p:cNvSpPr>
            <a:spLocks noGrp="1"/>
          </p:cNvSpPr>
          <p:nvPr>
            <p:ph idx="1"/>
          </p:nvPr>
        </p:nvSpPr>
        <p:spPr>
          <a:xfrm>
            <a:off x="624417" y="1052736"/>
            <a:ext cx="11088208" cy="5138515"/>
          </a:xfrm>
        </p:spPr>
        <p:txBody>
          <a:bodyPr/>
          <a:lstStyle/>
          <a:p>
            <a:r>
              <a:rPr lang="zh-CN" altLang="en-US" dirty="0"/>
              <a:t>简单状态模式与可切换状态的状态模式</a:t>
            </a:r>
          </a:p>
          <a:p>
            <a:pPr marL="0" indent="0">
              <a:lnSpc>
                <a:spcPct val="150000"/>
              </a:lnSpc>
              <a:buNone/>
            </a:pPr>
            <a:r>
              <a:rPr lang="en-US" altLang="zh-CN" sz="2000" dirty="0">
                <a:solidFill>
                  <a:srgbClr val="C00000"/>
                </a:solidFill>
                <a:ea typeface="华文中宋" panose="02010600040101010101" pitchFamily="2" charset="-122"/>
              </a:rPr>
              <a:t>(1) </a:t>
            </a:r>
            <a:r>
              <a:rPr lang="zh-CN" altLang="en-US" sz="2000" dirty="0">
                <a:solidFill>
                  <a:srgbClr val="C00000"/>
                </a:solidFill>
                <a:ea typeface="华文中宋" panose="02010600040101010101" pitchFamily="2" charset="-122"/>
              </a:rPr>
              <a:t>简单状态模式：</a:t>
            </a:r>
            <a:r>
              <a:rPr lang="zh-CN" altLang="en-US" sz="2000" b="0" dirty="0">
                <a:solidFill>
                  <a:schemeClr val="tx1"/>
                </a:solidFill>
                <a:ea typeface="华文中宋" panose="02010600040101010101" pitchFamily="2" charset="-122"/>
              </a:rPr>
              <a:t>简单状态模式是指状态都相互独立，状态之间无须进行转换的状态模式，这是最简单的一种状态模式。对于这种状态模式，每个状态类都封装与状态相关的操作，而无须关心状态的切换，可以在客户端直接实例化状态类，然后将状态对象设置到环境类中。</a:t>
            </a:r>
          </a:p>
          <a:p>
            <a:pPr marL="0" indent="0">
              <a:lnSpc>
                <a:spcPct val="150000"/>
              </a:lnSpc>
              <a:buNone/>
            </a:pPr>
            <a:r>
              <a:rPr lang="en-US" altLang="zh-CN" sz="2000" dirty="0">
                <a:solidFill>
                  <a:srgbClr val="C00000"/>
                </a:solidFill>
                <a:ea typeface="华文中宋" panose="02010600040101010101" pitchFamily="2" charset="-122"/>
              </a:rPr>
              <a:t>(2) </a:t>
            </a:r>
            <a:r>
              <a:rPr lang="zh-CN" altLang="en-US" sz="2000" dirty="0">
                <a:solidFill>
                  <a:srgbClr val="C00000"/>
                </a:solidFill>
                <a:ea typeface="华文中宋" panose="02010600040101010101" pitchFamily="2" charset="-122"/>
              </a:rPr>
              <a:t>可切换状态的状态模式：</a:t>
            </a:r>
            <a:r>
              <a:rPr lang="zh-CN" altLang="en-US" sz="2000" b="0" dirty="0">
                <a:solidFill>
                  <a:schemeClr val="tx1"/>
                </a:solidFill>
                <a:ea typeface="华文中宋" panose="02010600040101010101" pitchFamily="2" charset="-122"/>
              </a:rPr>
              <a:t>大多数的状态模式都是可以切换状态的状态模式，在实现状态切换时，在具体状态类内部需要调用环境类</a:t>
            </a:r>
            <a:r>
              <a:rPr lang="en-US" altLang="zh-CN" sz="2000" b="0" dirty="0">
                <a:solidFill>
                  <a:schemeClr val="tx1"/>
                </a:solidFill>
                <a:ea typeface="华文中宋" panose="02010600040101010101" pitchFamily="2" charset="-122"/>
              </a:rPr>
              <a:t>Context</a:t>
            </a:r>
            <a:r>
              <a:rPr lang="zh-CN" altLang="en-US" sz="2000" b="0" dirty="0">
                <a:solidFill>
                  <a:schemeClr val="tx1"/>
                </a:solidFill>
                <a:ea typeface="华文中宋" panose="02010600040101010101" pitchFamily="2" charset="-122"/>
              </a:rPr>
              <a:t>的</a:t>
            </a:r>
            <a:r>
              <a:rPr lang="en-US" altLang="zh-CN" sz="2000" b="0" dirty="0" err="1">
                <a:solidFill>
                  <a:schemeClr val="tx1"/>
                </a:solidFill>
                <a:ea typeface="华文中宋" panose="02010600040101010101" pitchFamily="2" charset="-122"/>
              </a:rPr>
              <a:t>setState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方法进行状态的转换操作，在具体状态类中可以调用到环境类的方法，因此状态类与环境类之间通常还存在关联关系或者依赖关系。通过在状态类中引用环境类的对象来回调环境类的</a:t>
            </a:r>
            <a:r>
              <a:rPr lang="en-US" altLang="zh-CN" sz="2000" b="0" dirty="0" err="1">
                <a:solidFill>
                  <a:schemeClr val="tx1"/>
                </a:solidFill>
                <a:ea typeface="华文中宋" panose="02010600040101010101" pitchFamily="2" charset="-122"/>
              </a:rPr>
              <a:t>setState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方法实现状态的切换。在这种可以切换状态的状态模式中，增加新的状态类可能需要修改其他某些状态类甚至环境类的源代码，否则系统无法切换到新增状态（这会违反了</a:t>
            </a:r>
            <a:r>
              <a:rPr lang="en-US" altLang="zh-CN" sz="2000" b="0" dirty="0">
                <a:solidFill>
                  <a:schemeClr val="tx1"/>
                </a:solidFill>
                <a:ea typeface="华文中宋" panose="02010600040101010101" pitchFamily="2" charset="-122"/>
              </a:rPr>
              <a:t>OCP</a:t>
            </a:r>
            <a:r>
              <a:rPr lang="zh-CN" altLang="en-US" sz="2000" b="0" dirty="0">
                <a:solidFill>
                  <a:schemeClr val="tx1"/>
                </a:solidFill>
                <a:ea typeface="华文中宋" panose="02010600040101010101" pitchFamily="2" charset="-122"/>
              </a:rPr>
              <a:t>原则）。 </a:t>
            </a:r>
          </a:p>
          <a:p>
            <a:endParaRPr lang="zh-CN" altLang="en-US" dirty="0"/>
          </a:p>
        </p:txBody>
      </p:sp>
    </p:spTree>
    <p:extLst>
      <p:ext uri="{BB962C8B-B14F-4D97-AF65-F5344CB8AC3E}">
        <p14:creationId xmlns:p14="http://schemas.microsoft.com/office/powerpoint/2010/main" val="1738922073"/>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A6C7D-7CB9-44EA-B523-9160A7AB052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99D98DF4-3DE3-426B-B762-E07FBF50E7AA}"/>
              </a:ext>
            </a:extLst>
          </p:cNvPr>
          <p:cNvSpPr>
            <a:spLocks noGrp="1"/>
          </p:cNvSpPr>
          <p:nvPr>
            <p:ph idx="1"/>
          </p:nvPr>
        </p:nvSpPr>
        <p:spPr>
          <a:xfrm>
            <a:off x="3736509" y="764704"/>
            <a:ext cx="4358161" cy="5184576"/>
          </a:xfrm>
        </p:spPr>
        <p:txBody>
          <a:bodyPr/>
          <a:lstStyle/>
          <a:p>
            <a:pPr eaLnBrk="1" hangingPunct="1"/>
            <a:r>
              <a:rPr lang="zh-CN" altLang="en-US" sz="2800"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枚举可能的状态，在枚举状态之前需要确定状态种类。</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将所有与某个状态有关的行为放到一个类中，并且可以方便地增加新的状态。使得只需要改变对象状态即可改变对象的行为。</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允许状态转换逻辑与状态对象合成一体，而不是某一个巨大的条件语句块。</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可以让多个环境对象共享一个状态对象，从而减少系统中对象的个数。</a:t>
            </a:r>
          </a:p>
          <a:p>
            <a:endParaRPr lang="zh-CN" altLang="en-US" dirty="0"/>
          </a:p>
        </p:txBody>
      </p:sp>
      <p:sp>
        <p:nvSpPr>
          <p:cNvPr id="4" name="内容占位符 2">
            <a:extLst>
              <a:ext uri="{FF2B5EF4-FFF2-40B4-BE49-F238E27FC236}">
                <a16:creationId xmlns:a16="http://schemas.microsoft.com/office/drawing/2014/main" id="{A8323721-09BA-43CE-8820-33ABFA53DE6B}"/>
              </a:ext>
            </a:extLst>
          </p:cNvPr>
          <p:cNvSpPr txBox="1">
            <a:spLocks/>
          </p:cNvSpPr>
          <p:nvPr/>
        </p:nvSpPr>
        <p:spPr bwMode="auto">
          <a:xfrm>
            <a:off x="8111440" y="764704"/>
            <a:ext cx="3961224" cy="587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状态模式的使用必然会增加系统类和对象的个数。</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状态模式的结构与实现都较为复杂，如果使用不当将导致程序结构和代码的混乱。</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状态模式对“开闭原则”的支持并不太好，对于可以切换状态的状态模式，增加新的状态类需要修改那些负责状态转换的源代码，否则无法切换到新增状态；而且修改某个状态类的行为也需修改对应类的源代码。</a:t>
            </a:r>
          </a:p>
          <a:p>
            <a:endParaRPr lang="zh-CN" altLang="en-US" kern="0" dirty="0"/>
          </a:p>
        </p:txBody>
      </p:sp>
      <p:cxnSp>
        <p:nvCxnSpPr>
          <p:cNvPr id="6" name="直接连接符 5">
            <a:extLst>
              <a:ext uri="{FF2B5EF4-FFF2-40B4-BE49-F238E27FC236}">
                <a16:creationId xmlns:a16="http://schemas.microsoft.com/office/drawing/2014/main" id="{98FF3897-48FE-46D0-A2B5-53D02A3EEF9E}"/>
              </a:ext>
            </a:extLst>
          </p:cNvPr>
          <p:cNvCxnSpPr>
            <a:cxnSpLocks/>
          </p:cNvCxnSpPr>
          <p:nvPr/>
        </p:nvCxnSpPr>
        <p:spPr bwMode="auto">
          <a:xfrm>
            <a:off x="8111440" y="692696"/>
            <a:ext cx="0" cy="5805264"/>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7" name="Rectangle 3">
            <a:extLst>
              <a:ext uri="{FF2B5EF4-FFF2-40B4-BE49-F238E27FC236}">
                <a16:creationId xmlns:a16="http://schemas.microsoft.com/office/drawing/2014/main" id="{86CE060C-81A7-4A83-908E-A6CEA2ADB99A}"/>
              </a:ext>
            </a:extLst>
          </p:cNvPr>
          <p:cNvSpPr txBox="1">
            <a:spLocks noChangeArrowheads="1"/>
          </p:cNvSpPr>
          <p:nvPr/>
        </p:nvSpPr>
        <p:spPr bwMode="auto">
          <a:xfrm>
            <a:off x="119336" y="764706"/>
            <a:ext cx="3600400" cy="492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t>适用性</a:t>
            </a:r>
          </a:p>
          <a:p>
            <a:pPr lvl="1" eaLnBrk="1" hangingPunct="1">
              <a:buFont typeface="Arial" panose="020B0604020202020204" pitchFamily="34" charset="0"/>
              <a:buChar char="•"/>
            </a:pPr>
            <a:r>
              <a:rPr lang="zh-CN" altLang="en-US" b="0" kern="0" dirty="0">
                <a:solidFill>
                  <a:schemeClr val="tx1"/>
                </a:solidFill>
                <a:latin typeface="华文中宋" panose="02010600040101010101" pitchFamily="2" charset="-122"/>
                <a:ea typeface="华文中宋" panose="02010600040101010101" pitchFamily="2" charset="-122"/>
              </a:rPr>
              <a:t>对象的行为依赖于它的状态（属性），并且可在运行时根据它的状态改变而改变它的相关行为。</a:t>
            </a:r>
          </a:p>
          <a:p>
            <a:pPr lvl="1" eaLnBrk="1" hangingPunct="1">
              <a:buFont typeface="Arial" panose="020B0604020202020204" pitchFamily="34" charset="0"/>
              <a:buChar char="•"/>
            </a:pPr>
            <a:r>
              <a:rPr lang="zh-CN" altLang="en-US" b="0" kern="0" dirty="0">
                <a:solidFill>
                  <a:schemeClr val="tx1"/>
                </a:solidFill>
                <a:latin typeface="华文中宋" panose="02010600040101010101" pitchFamily="2" charset="-122"/>
                <a:ea typeface="华文中宋" panose="02010600040101010101" pitchFamily="2" charset="-122"/>
              </a:rPr>
              <a:t>代码中包含大量与对象状态有关的条件语句，这些条件语句的出现，会导致代码的可维护性和灵活性变差，不能方便地增加和删除状态，使客户类与类库之间的耦合增强。</a:t>
            </a:r>
          </a:p>
        </p:txBody>
      </p:sp>
      <p:cxnSp>
        <p:nvCxnSpPr>
          <p:cNvPr id="8" name="直接连接符 7">
            <a:extLst>
              <a:ext uri="{FF2B5EF4-FFF2-40B4-BE49-F238E27FC236}">
                <a16:creationId xmlns:a16="http://schemas.microsoft.com/office/drawing/2014/main" id="{C4463873-143E-46D1-8492-14DE7030EFA8}"/>
              </a:ext>
            </a:extLst>
          </p:cNvPr>
          <p:cNvCxnSpPr>
            <a:cxnSpLocks/>
          </p:cNvCxnSpPr>
          <p:nvPr/>
        </p:nvCxnSpPr>
        <p:spPr bwMode="auto">
          <a:xfrm>
            <a:off x="3791744" y="836712"/>
            <a:ext cx="0" cy="5805264"/>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74597029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595313" y="1484785"/>
            <a:ext cx="10972800" cy="330039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ctr">
              <a:lnSpc>
                <a:spcPct val="150000"/>
              </a:lnSpc>
              <a:buNone/>
            </a:pPr>
            <a:r>
              <a:rPr lang="en-US" altLang="zh-CN" sz="2800" dirty="0">
                <a:solidFill>
                  <a:schemeClr val="bg1"/>
                </a:solidFill>
                <a:ea typeface="微软雅黑" panose="020B0503020204020204" pitchFamily="34" charset="-122"/>
              </a:rPr>
              <a:t>Homework:</a:t>
            </a:r>
          </a:p>
          <a:p>
            <a:pPr marL="0" indent="0" algn="l">
              <a:lnSpc>
                <a:spcPct val="15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、阅读</a:t>
            </a:r>
            <a:r>
              <a:rPr lang="en-US" altLang="zh-CN" sz="2000" dirty="0" err="1">
                <a:solidFill>
                  <a:schemeClr val="bg1"/>
                </a:solidFill>
                <a:latin typeface="微软雅黑" panose="020B0503020204020204" pitchFamily="34" charset="-122"/>
                <a:ea typeface="微软雅黑" panose="020B0503020204020204" pitchFamily="34" charset="-122"/>
              </a:rPr>
              <a:t>Gumballstate</a:t>
            </a:r>
            <a:r>
              <a:rPr lang="zh-CN" altLang="en-US" sz="2000" dirty="0">
                <a:solidFill>
                  <a:schemeClr val="bg1"/>
                </a:solidFill>
                <a:latin typeface="微软雅黑" panose="020B0503020204020204" pitchFamily="34" charset="-122"/>
                <a:ea typeface="微软雅黑" panose="020B0503020204020204" pitchFamily="34" charset="-122"/>
              </a:rPr>
              <a:t>源码并改写成你想的（</a:t>
            </a:r>
            <a:r>
              <a:rPr lang="en-US" altLang="zh-CN" sz="2000" dirty="0">
                <a:solidFill>
                  <a:schemeClr val="bg1"/>
                </a:solidFill>
                <a:latin typeface="微软雅黑" panose="020B0503020204020204" pitchFamily="34" charset="-122"/>
                <a:ea typeface="微软雅黑" panose="020B0503020204020204" pitchFamily="34" charset="-122"/>
              </a:rPr>
              <a:t>GUI</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6B1966E4-C198-4290-A80B-9FCE1BA29873}"/>
              </a:ext>
            </a:extLst>
          </p:cNvPr>
          <p:cNvGraphicFramePr>
            <a:graphicFrameLocks noChangeAspect="1"/>
          </p:cNvGraphicFramePr>
          <p:nvPr>
            <p:extLst>
              <p:ext uri="{D42A27DB-BD31-4B8C-83A1-F6EECF244321}">
                <p14:modId xmlns:p14="http://schemas.microsoft.com/office/powerpoint/2010/main" val="1175959660"/>
              </p:ext>
            </p:extLst>
          </p:nvPr>
        </p:nvGraphicFramePr>
        <p:xfrm>
          <a:off x="10107562" y="5892395"/>
          <a:ext cx="1686421" cy="755308"/>
        </p:xfrm>
        <a:graphic>
          <a:graphicData uri="http://schemas.openxmlformats.org/presentationml/2006/ole">
            <mc:AlternateContent xmlns:mc="http://schemas.openxmlformats.org/markup-compatibility/2006">
              <mc:Choice xmlns:v="urn:schemas-microsoft-com:vml" Requires="v">
                <p:oleObj spid="_x0000_s24156" name="包装程序外壳对象" showAsIcon="1" r:id="rId4" imgW="822240" imgH="367560" progId="Package">
                  <p:embed/>
                </p:oleObj>
              </mc:Choice>
              <mc:Fallback>
                <p:oleObj name="包装程序外壳对象" showAsIcon="1" r:id="rId4" imgW="822240" imgH="367560" progId="Package">
                  <p:embed/>
                  <p:pic>
                    <p:nvPicPr>
                      <p:cNvPr id="9" name="对象 8">
                        <a:extLst>
                          <a:ext uri="{FF2B5EF4-FFF2-40B4-BE49-F238E27FC236}">
                            <a16:creationId xmlns:a16="http://schemas.microsoft.com/office/drawing/2014/main" id="{EB73B449-0A40-49B6-A511-BA9A639A3288}"/>
                          </a:ext>
                        </a:extLst>
                      </p:cNvPr>
                      <p:cNvPicPr/>
                      <p:nvPr/>
                    </p:nvPicPr>
                    <p:blipFill>
                      <a:blip r:embed="rId5"/>
                      <a:stretch>
                        <a:fillRect/>
                      </a:stretch>
                    </p:blipFill>
                    <p:spPr>
                      <a:xfrm>
                        <a:off x="10107562" y="5892395"/>
                        <a:ext cx="1686421" cy="755308"/>
                      </a:xfrm>
                      <a:prstGeom prst="rect">
                        <a:avLst/>
                      </a:prstGeom>
                    </p:spPr>
                  </p:pic>
                </p:oleObj>
              </mc:Fallback>
            </mc:AlternateContent>
          </a:graphicData>
        </a:graphic>
      </p:graphicFrame>
    </p:spTree>
    <p:extLst>
      <p:ext uri="{BB962C8B-B14F-4D97-AF65-F5344CB8AC3E}">
        <p14:creationId xmlns:p14="http://schemas.microsoft.com/office/powerpoint/2010/main" val="377029778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9C0342F5-4B0D-47B8-9809-565576F68C04}"/>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Chapter Seven </a:t>
            </a:r>
            <a:r>
              <a:rPr lang="zh-CN" altLang="en-US" dirty="0">
                <a:solidFill>
                  <a:srgbClr val="A61D38"/>
                </a:solidFill>
                <a:latin typeface="Bauhaus 93" pitchFamily="82" charset="0"/>
                <a:ea typeface="华文中宋" panose="02010600040101010101" pitchFamily="2" charset="-122"/>
              </a:rPr>
              <a:t>设计模式</a:t>
            </a:r>
            <a:endParaRPr lang="en-US" altLang="zh-CN" dirty="0">
              <a:solidFill>
                <a:srgbClr val="A61D38"/>
              </a:solidFill>
              <a:latin typeface="Bauhaus 93" pitchFamily="82" charset="0"/>
              <a:ea typeface="华文中宋" panose="02010600040101010101" pitchFamily="2" charset="-122"/>
            </a:endParaRPr>
          </a:p>
        </p:txBody>
      </p:sp>
      <p:sp>
        <p:nvSpPr>
          <p:cNvPr id="151555" name="Rectangle 3">
            <a:extLst>
              <a:ext uri="{FF2B5EF4-FFF2-40B4-BE49-F238E27FC236}">
                <a16:creationId xmlns:a16="http://schemas.microsoft.com/office/drawing/2014/main" id="{8E6FB1C6-0138-430D-A5E6-64D59BB6E1B0}"/>
              </a:ext>
            </a:extLst>
          </p:cNvPr>
          <p:cNvSpPr>
            <a:spLocks noGrp="1" noChangeArrowheads="1"/>
          </p:cNvSpPr>
          <p:nvPr>
            <p:ph type="body" sz="half" idx="1"/>
          </p:nvPr>
        </p:nvSpPr>
        <p:spPr>
          <a:xfrm>
            <a:off x="471179" y="868363"/>
            <a:ext cx="5837975" cy="5728988"/>
          </a:xfrm>
        </p:spPr>
        <p:txBody>
          <a:bodyPr/>
          <a:lstStyle/>
          <a:p>
            <a:pPr eaLnBrk="1" hangingPunct="1">
              <a:lnSpc>
                <a:spcPct val="150000"/>
              </a:lnSpc>
            </a:pPr>
            <a:r>
              <a:rPr lang="en-US" altLang="zh-CN" sz="2800" dirty="0">
                <a:solidFill>
                  <a:srgbClr val="324A7A"/>
                </a:solidFill>
                <a:latin typeface="Arial Black" panose="020B0A04020102020204" pitchFamily="34" charset="0"/>
                <a:ea typeface="华文中宋" panose="02010600040101010101" pitchFamily="2" charset="-122"/>
              </a:rPr>
              <a:t>Observer Pattern</a:t>
            </a:r>
          </a:p>
          <a:p>
            <a:pPr lvl="1" eaLnBrk="1" hangingPunct="1">
              <a:lnSpc>
                <a:spcPct val="150000"/>
              </a:lnSpc>
            </a:pPr>
            <a:r>
              <a:rPr lang="zh-CN" altLang="en-US" sz="2400" dirty="0">
                <a:solidFill>
                  <a:srgbClr val="324A7A"/>
                </a:solidFill>
                <a:ea typeface="华文中宋" panose="02010600040101010101" pitchFamily="2" charset="-122"/>
              </a:rPr>
              <a:t>由来</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观察者模式在软件开发中应用非常广泛；</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电子商务网站常常给多个用户发送商品打折信息；</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团队战斗游戏中某队友牺牲将给所有成员提示；</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天气预报</a:t>
            </a:r>
            <a:r>
              <a:rPr lang="en-US" altLang="zh-CN" sz="2000" b="0" dirty="0">
                <a:solidFill>
                  <a:schemeClr val="tx1"/>
                </a:solidFill>
                <a:latin typeface="华文中宋" panose="02010600040101010101" pitchFamily="2" charset="-122"/>
                <a:ea typeface="华文中宋" panose="02010600040101010101" pitchFamily="2" charset="-122"/>
              </a:rPr>
              <a:t>, etc.</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凡是涉及到一对一或者一对多的对象交互场景就适合使用观察者模式。</a:t>
            </a:r>
            <a:endParaRPr lang="en-US" altLang="zh-CN" sz="2000" b="0" dirty="0">
              <a:solidFill>
                <a:schemeClr val="tx1"/>
              </a:solidFill>
              <a:latin typeface="华文中宋" panose="02010600040101010101" pitchFamily="2" charset="-122"/>
              <a:ea typeface="华文中宋" panose="02010600040101010101" pitchFamily="2" charset="-122"/>
            </a:endParaRPr>
          </a:p>
        </p:txBody>
      </p:sp>
      <p:graphicFrame>
        <p:nvGraphicFramePr>
          <p:cNvPr id="151556" name="Object 4">
            <a:extLst>
              <a:ext uri="{FF2B5EF4-FFF2-40B4-BE49-F238E27FC236}">
                <a16:creationId xmlns:a16="http://schemas.microsoft.com/office/drawing/2014/main" id="{BD91D15E-FEA7-4796-A242-01E0EF10C025}"/>
              </a:ext>
            </a:extLst>
          </p:cNvPr>
          <p:cNvGraphicFramePr>
            <a:graphicFrameLocks noGrp="1" noChangeAspect="1"/>
          </p:cNvGraphicFramePr>
          <p:nvPr>
            <p:ph sz="half" idx="2"/>
            <p:extLst>
              <p:ext uri="{D42A27DB-BD31-4B8C-83A1-F6EECF244321}">
                <p14:modId xmlns:p14="http://schemas.microsoft.com/office/powerpoint/2010/main" val="3979104835"/>
              </p:ext>
            </p:extLst>
          </p:nvPr>
        </p:nvGraphicFramePr>
        <p:xfrm>
          <a:off x="6746936" y="2564905"/>
          <a:ext cx="5253720" cy="3527425"/>
        </p:xfrm>
        <a:graphic>
          <a:graphicData uri="http://schemas.openxmlformats.org/presentationml/2006/ole">
            <mc:AlternateContent xmlns:mc="http://schemas.openxmlformats.org/markup-compatibility/2006">
              <mc:Choice xmlns:v="urn:schemas-microsoft-com:vml" Requires="v">
                <p:oleObj spid="_x0000_s26104" name="BMP 图像" r:id="rId3" imgW="5563377" imgH="3495238" progId="Paint.Picture">
                  <p:embed/>
                </p:oleObj>
              </mc:Choice>
              <mc:Fallback>
                <p:oleObj name="BMP 图像" r:id="rId3" imgW="5563377" imgH="3495238" progId="Paint.Picture">
                  <p:embed/>
                  <p:pic>
                    <p:nvPicPr>
                      <p:cNvPr id="151556" name="Object 4">
                        <a:extLst>
                          <a:ext uri="{FF2B5EF4-FFF2-40B4-BE49-F238E27FC236}">
                            <a16:creationId xmlns:a16="http://schemas.microsoft.com/office/drawing/2014/main" id="{BD91D15E-FEA7-4796-A242-01E0EF10C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936" y="2564905"/>
                        <a:ext cx="5253720" cy="3527425"/>
                      </a:xfrm>
                      <a:prstGeom prst="rect">
                        <a:avLst/>
                      </a:prstGeom>
                      <a:noFill/>
                      <a:ln>
                        <a:noFill/>
                      </a:ln>
                      <a:effectLst/>
                    </p:spPr>
                  </p:pic>
                </p:oleObj>
              </mc:Fallback>
            </mc:AlternateContent>
          </a:graphicData>
        </a:graphic>
      </p:graphicFrame>
      <p:cxnSp>
        <p:nvCxnSpPr>
          <p:cNvPr id="3" name="直接连接符 2">
            <a:extLst>
              <a:ext uri="{FF2B5EF4-FFF2-40B4-BE49-F238E27FC236}">
                <a16:creationId xmlns:a16="http://schemas.microsoft.com/office/drawing/2014/main" id="{E690544E-D724-4A14-866B-B191D169F165}"/>
              </a:ext>
            </a:extLst>
          </p:cNvPr>
          <p:cNvCxnSpPr/>
          <p:nvPr/>
        </p:nvCxnSpPr>
        <p:spPr bwMode="auto">
          <a:xfrm>
            <a:off x="6528048" y="980728"/>
            <a:ext cx="0" cy="587727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6299EB5A-CDC3-4B89-B182-A385D92C0129}"/>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Observer Pattern</a:t>
            </a:r>
            <a:endParaRPr lang="zh-CN" altLang="en-US" dirty="0">
              <a:solidFill>
                <a:srgbClr val="A61D38"/>
              </a:solidFill>
              <a:latin typeface="Bauhaus 93" pitchFamily="82" charset="0"/>
            </a:endParaRPr>
          </a:p>
        </p:txBody>
      </p:sp>
      <p:sp>
        <p:nvSpPr>
          <p:cNvPr id="152579" name="Rectangle 3">
            <a:extLst>
              <a:ext uri="{FF2B5EF4-FFF2-40B4-BE49-F238E27FC236}">
                <a16:creationId xmlns:a16="http://schemas.microsoft.com/office/drawing/2014/main" id="{1C89063C-1B11-44A0-85E7-9CF711B7DAF2}"/>
              </a:ext>
            </a:extLst>
          </p:cNvPr>
          <p:cNvSpPr>
            <a:spLocks noGrp="1" noChangeArrowheads="1"/>
          </p:cNvSpPr>
          <p:nvPr>
            <p:ph type="body" idx="1"/>
          </p:nvPr>
        </p:nvSpPr>
        <p:spPr>
          <a:xfrm>
            <a:off x="479376" y="692696"/>
            <a:ext cx="11521280" cy="5976664"/>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定义对象间的一种一对多的依赖关系，当一个对象的状态发生变化时，所有依赖于它的对象都得到通知并自动更新自己。</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发生改变的对象称为</a:t>
            </a:r>
            <a:r>
              <a:rPr lang="zh-CN" altLang="en-US" dirty="0">
                <a:solidFill>
                  <a:srgbClr val="C00000"/>
                </a:solidFill>
                <a:latin typeface="Arial Black" panose="020B0A04020102020204" pitchFamily="34" charset="0"/>
                <a:ea typeface="华文中宋" panose="02010600040101010101" pitchFamily="2" charset="-122"/>
              </a:rPr>
              <a:t>目标</a:t>
            </a:r>
            <a:r>
              <a:rPr lang="zh-CN" altLang="en-US" b="0" dirty="0">
                <a:solidFill>
                  <a:srgbClr val="C00000"/>
                </a:solidFill>
                <a:latin typeface="Arial Black" panose="020B0A04020102020204" pitchFamily="34" charset="0"/>
                <a:ea typeface="华文中宋" panose="02010600040101010101" pitchFamily="2" charset="-122"/>
              </a:rPr>
              <a:t>（</a:t>
            </a:r>
            <a:r>
              <a:rPr lang="en-US" altLang="zh-CN" b="0" dirty="0">
                <a:solidFill>
                  <a:srgbClr val="C00000"/>
                </a:solidFill>
                <a:latin typeface="Arial Black" panose="020B0A04020102020204" pitchFamily="34" charset="0"/>
                <a:ea typeface="华文中宋" panose="02010600040101010101" pitchFamily="2" charset="-122"/>
              </a:rPr>
              <a:t>Subject</a:t>
            </a:r>
            <a:r>
              <a:rPr lang="zh-CN" altLang="en-US" b="0" dirty="0">
                <a:solidFill>
                  <a:srgbClr val="C00000"/>
                </a:solidFill>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，而被通知的对象称为</a:t>
            </a:r>
            <a:r>
              <a:rPr lang="zh-CN" altLang="en-US" dirty="0">
                <a:solidFill>
                  <a:srgbClr val="C00000"/>
                </a:solidFill>
                <a:latin typeface="Arial Black" panose="020B0A04020102020204" pitchFamily="34" charset="0"/>
                <a:ea typeface="华文中宋" panose="02010600040101010101" pitchFamily="2" charset="-122"/>
              </a:rPr>
              <a:t>观察者</a:t>
            </a:r>
            <a:r>
              <a:rPr lang="zh-CN" altLang="en-US" b="0" dirty="0">
                <a:solidFill>
                  <a:srgbClr val="C00000"/>
                </a:solidFill>
                <a:latin typeface="Arial Black" panose="020B0A04020102020204" pitchFamily="34" charset="0"/>
                <a:ea typeface="华文中宋" panose="02010600040101010101" pitchFamily="2" charset="-122"/>
              </a:rPr>
              <a:t>（</a:t>
            </a:r>
            <a:r>
              <a:rPr lang="en-US" altLang="zh-CN" b="0" dirty="0">
                <a:solidFill>
                  <a:srgbClr val="C00000"/>
                </a:solidFill>
                <a:latin typeface="Arial Black" panose="020B0A04020102020204" pitchFamily="34" charset="0"/>
                <a:ea typeface="华文中宋" panose="02010600040101010101" pitchFamily="2" charset="-122"/>
              </a:rPr>
              <a:t>Observer</a:t>
            </a:r>
            <a:r>
              <a:rPr lang="zh-CN" altLang="en-US" b="0" dirty="0">
                <a:solidFill>
                  <a:srgbClr val="C00000"/>
                </a:solidFill>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。一个目标可以对应多个观察者，而且这些观察者之间没有相互联系</a:t>
            </a:r>
            <a:r>
              <a:rPr lang="zh-CN" altLang="en-US" b="0" dirty="0">
                <a:solidFill>
                  <a:srgbClr val="C00000"/>
                </a:solidFill>
                <a:latin typeface="Arial Black" panose="020B0A04020102020204" pitchFamily="34" charset="0"/>
                <a:ea typeface="华文中宋" panose="02010600040101010101" pitchFamily="2" charset="-122"/>
              </a:rPr>
              <a:t>（谁也不知道谁的存在，都是观察者：原来你也在这里）</a:t>
            </a:r>
            <a:r>
              <a:rPr lang="zh-CN" altLang="en-US" b="0" dirty="0">
                <a:solidFill>
                  <a:schemeClr val="tx1"/>
                </a:solidFill>
                <a:latin typeface="Arial Black" panose="020B0A04020102020204" pitchFamily="34" charset="0"/>
                <a:ea typeface="华文中宋" panose="02010600040101010101" pitchFamily="2" charset="-122"/>
              </a:rPr>
              <a:t>。另，还可以根据需要增加和删除观察者，使得系统更易于扩展。</a:t>
            </a: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从属者</a:t>
            </a:r>
            <a:r>
              <a:rPr lang="en-US" altLang="zh-CN" b="0" dirty="0">
                <a:solidFill>
                  <a:schemeClr val="tx1"/>
                </a:solidFill>
                <a:ea typeface="华文中宋" panose="02010600040101010101" pitchFamily="2" charset="-122"/>
              </a:rPr>
              <a:t>Dependents</a:t>
            </a:r>
            <a:r>
              <a:rPr lang="zh-CN" altLang="en-US" b="0" dirty="0">
                <a:solidFill>
                  <a:schemeClr val="tx1"/>
                </a:solidFill>
                <a:ea typeface="华文中宋" panose="02010600040101010101" pitchFamily="2" charset="-122"/>
              </a:rPr>
              <a:t>模式、</a:t>
            </a:r>
            <a:r>
              <a:rPr lang="zh-CN" altLang="en-US" b="0" dirty="0">
                <a:solidFill>
                  <a:schemeClr val="tx1"/>
                </a:solidFill>
                <a:highlight>
                  <a:srgbClr val="FFFF00"/>
                </a:highlight>
                <a:ea typeface="华文中宋" panose="02010600040101010101" pitchFamily="2" charset="-122"/>
              </a:rPr>
              <a:t>发布订阅</a:t>
            </a:r>
            <a:r>
              <a:rPr lang="en-US" altLang="zh-CN" b="0" dirty="0">
                <a:solidFill>
                  <a:schemeClr val="tx1"/>
                </a:solidFill>
                <a:highlight>
                  <a:srgbClr val="FFFF00"/>
                </a:highlight>
                <a:ea typeface="华文中宋" panose="02010600040101010101" pitchFamily="2" charset="-122"/>
              </a:rPr>
              <a:t>Publish </a:t>
            </a:r>
            <a:r>
              <a:rPr lang="zh-CN" altLang="en-US" b="0" dirty="0">
                <a:solidFill>
                  <a:schemeClr val="tx1"/>
                </a:solidFill>
                <a:highlight>
                  <a:srgbClr val="FFFF00"/>
                </a:highlight>
                <a:ea typeface="华文中宋" panose="02010600040101010101" pitchFamily="2" charset="-122"/>
              </a:rPr>
              <a:t>－</a:t>
            </a:r>
            <a:r>
              <a:rPr lang="en-US" altLang="zh-CN" b="0" dirty="0">
                <a:solidFill>
                  <a:schemeClr val="tx1"/>
                </a:solidFill>
                <a:highlight>
                  <a:srgbClr val="FFFF00"/>
                </a:highlight>
                <a:ea typeface="华文中宋" panose="02010600040101010101" pitchFamily="2" charset="-122"/>
              </a:rPr>
              <a:t>Subscribe</a:t>
            </a:r>
            <a:r>
              <a:rPr lang="zh-CN" altLang="en-US" b="0" dirty="0">
                <a:solidFill>
                  <a:schemeClr val="tx1"/>
                </a:solidFill>
                <a:highlight>
                  <a:srgbClr val="FFFF00"/>
                </a:highlight>
                <a:ea typeface="华文中宋" panose="02010600040101010101" pitchFamily="2" charset="-122"/>
              </a:rPr>
              <a:t>模式</a:t>
            </a:r>
            <a:r>
              <a:rPr lang="zh-CN" altLang="en-US" b="0" dirty="0">
                <a:solidFill>
                  <a:schemeClr val="tx1"/>
                </a:solidFill>
                <a:ea typeface="华文中宋" panose="02010600040101010101" pitchFamily="2" charset="-122"/>
              </a:rPr>
              <a:t>、模型</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视图（</a:t>
            </a:r>
            <a:r>
              <a:rPr lang="en-US" altLang="zh-CN" b="0" dirty="0">
                <a:solidFill>
                  <a:schemeClr val="tx1"/>
                </a:solidFill>
                <a:ea typeface="华文中宋" panose="02010600040101010101" pitchFamily="2" charset="-122"/>
              </a:rPr>
              <a:t>Model/View</a:t>
            </a:r>
            <a:r>
              <a:rPr lang="zh-CN" altLang="en-US" b="0" dirty="0">
                <a:solidFill>
                  <a:schemeClr val="tx1"/>
                </a:solidFill>
                <a:ea typeface="华文中宋" panose="02010600040101010101" pitchFamily="2" charset="-122"/>
              </a:rPr>
              <a:t>）模式、源</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监听器（</a:t>
            </a:r>
            <a:r>
              <a:rPr lang="en-US" altLang="zh-CN" b="0" dirty="0">
                <a:solidFill>
                  <a:schemeClr val="tx1"/>
                </a:solidFill>
                <a:ea typeface="华文中宋" panose="02010600040101010101" pitchFamily="2" charset="-122"/>
              </a:rPr>
              <a:t>Source/Listener</a:t>
            </a:r>
            <a:r>
              <a:rPr lang="zh-CN" altLang="en-US" b="0" dirty="0">
                <a:solidFill>
                  <a:schemeClr val="tx1"/>
                </a:solidFill>
                <a:ea typeface="华文中宋" panose="02010600040101010101" pitchFamily="2" charset="-122"/>
              </a:rPr>
              <a:t>）模式</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p>
          <a:p>
            <a:pPr lvl="1" eaLnBrk="1" hangingPunct="1"/>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建立了一种关系，这种关系中关键对象是：目标</a:t>
            </a:r>
            <a:r>
              <a:rPr lang="en-US" altLang="zh-CN" b="0" dirty="0">
                <a:solidFill>
                  <a:srgbClr val="C00000"/>
                </a:solidFill>
                <a:ea typeface="华文中宋" panose="02010600040101010101" pitchFamily="2" charset="-122"/>
              </a:rPr>
              <a:t>Subject</a:t>
            </a:r>
            <a:r>
              <a:rPr lang="zh-CN" altLang="en-US" b="0" dirty="0">
                <a:solidFill>
                  <a:schemeClr val="tx1"/>
                </a:solidFill>
                <a:ea typeface="华文中宋" panose="02010600040101010101" pitchFamily="2" charset="-122"/>
              </a:rPr>
              <a:t>和观察者（们）</a:t>
            </a:r>
            <a:r>
              <a:rPr lang="en-US" altLang="zh-CN" b="0" dirty="0">
                <a:solidFill>
                  <a:srgbClr val="C00000"/>
                </a:solidFill>
                <a:ea typeface="华文中宋" panose="02010600040101010101" pitchFamily="2" charset="-122"/>
              </a:rPr>
              <a:t>Observers</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每个观察者都将</a:t>
            </a:r>
            <a:r>
              <a:rPr lang="zh-CN" altLang="en-US" dirty="0">
                <a:solidFill>
                  <a:srgbClr val="A61D38"/>
                </a:solidFill>
                <a:highlight>
                  <a:srgbClr val="C0C0C0"/>
                </a:highlight>
                <a:ea typeface="华文中宋" panose="02010600040101010101" pitchFamily="2" charset="-122"/>
              </a:rPr>
              <a:t>查询</a:t>
            </a:r>
            <a:r>
              <a:rPr lang="zh-CN" altLang="en-US" b="0" dirty="0">
                <a:solidFill>
                  <a:schemeClr val="tx1"/>
                </a:solidFill>
                <a:ea typeface="华文中宋" panose="02010600040101010101" pitchFamily="2" charset="-122"/>
              </a:rPr>
              <a:t>目标以使其状态与目标的状态同步</a:t>
            </a:r>
            <a:r>
              <a:rPr lang="zh-CN" altLang="en-US" b="0" dirty="0">
                <a:solidFill>
                  <a:schemeClr val="tx1"/>
                </a:solidFill>
                <a:highlight>
                  <a:srgbClr val="FFFF00"/>
                </a:highlight>
                <a:ea typeface="华文中宋" panose="02010600040101010101" pitchFamily="2" charset="-122"/>
              </a:rPr>
              <a:t>（查询的说法不准确）</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定义：</a:t>
            </a:r>
            <a:r>
              <a:rPr lang="en-US" altLang="zh-CN" sz="2000" dirty="0">
                <a:solidFill>
                  <a:schemeClr val="tx1"/>
                </a:solidFill>
              </a:rPr>
              <a:t>Define a one-to-many dependency between objects so that when one object changes state, all its dependents are notified and updated </a:t>
            </a:r>
            <a:r>
              <a:rPr lang="en-US" altLang="zh-CN" sz="2000" dirty="0">
                <a:solidFill>
                  <a:srgbClr val="A61D38"/>
                </a:solidFill>
              </a:rPr>
              <a:t>automatically</a:t>
            </a:r>
            <a:r>
              <a:rPr lang="zh-CN" altLang="en-US" sz="2000" dirty="0">
                <a:solidFill>
                  <a:srgbClr val="A61D38"/>
                </a:solidFill>
              </a:rPr>
              <a:t>（</a:t>
            </a:r>
            <a:r>
              <a:rPr lang="zh-CN" altLang="en-US" sz="2000" dirty="0">
                <a:solidFill>
                  <a:srgbClr val="A61D38"/>
                </a:solidFill>
                <a:highlight>
                  <a:srgbClr val="FFFF00"/>
                </a:highlight>
              </a:rPr>
              <a:t>接到通知的对象也可能爱理不理</a:t>
            </a:r>
            <a:r>
              <a:rPr lang="zh-CN" altLang="en-US" sz="2000" dirty="0">
                <a:solidFill>
                  <a:srgbClr val="A61D38"/>
                </a:solidFill>
              </a:rPr>
              <a:t>）</a:t>
            </a:r>
            <a:r>
              <a:rPr lang="en-US" altLang="zh-CN" sz="2000" dirty="0">
                <a:solidFill>
                  <a:schemeClr val="tx1"/>
                </a:solidFill>
              </a:rPr>
              <a:t>. </a:t>
            </a:r>
          </a:p>
          <a:p>
            <a:pPr eaLnBrk="1" hangingPunct="1"/>
            <a:endParaRPr lang="en-US" altLang="zh-CN" b="0" dirty="0">
              <a:solidFill>
                <a:srgbClr val="C00000"/>
              </a:solidFill>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67BB2FCA-5DDB-45D6-8DB4-52EADC5D57E7}"/>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sp>
        <p:nvSpPr>
          <p:cNvPr id="154627" name="Rectangle 3">
            <a:extLst>
              <a:ext uri="{FF2B5EF4-FFF2-40B4-BE49-F238E27FC236}">
                <a16:creationId xmlns:a16="http://schemas.microsoft.com/office/drawing/2014/main" id="{12EEF79A-D64C-459B-8537-4602BFC1B178}"/>
              </a:ext>
            </a:extLst>
          </p:cNvPr>
          <p:cNvSpPr>
            <a:spLocks noGrp="1" noChangeArrowheads="1"/>
          </p:cNvSpPr>
          <p:nvPr>
            <p:ph type="body" idx="1"/>
          </p:nvPr>
        </p:nvSpPr>
        <p:spPr>
          <a:xfrm>
            <a:off x="263353" y="949624"/>
            <a:ext cx="11333865" cy="5503712"/>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当一个抽象模型有两个方面，其中一个方面依赖于另一方面。将这二者封装在独立的对象中以使它们各自独立地改变和复用。</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当对一个对象的改变需要同时改变其他对象，而不知道具体有多少对象有待改变。</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当一个对象必须通知其他对象，而它又不能假定其他对象是谁</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是人？但</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是谁不知道</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目的：你不希望这些对象是紧耦合的。</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结构：</a:t>
            </a:r>
            <a:endParaRPr lang="en-US" altLang="zh-CN" dirty="0">
              <a:solidFill>
                <a:srgbClr val="324A7A"/>
              </a:solidFill>
              <a:latin typeface="华文中宋" panose="02010600040101010101" pitchFamily="2" charset="-122"/>
              <a:ea typeface="华文中宋"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lnSpc>
                <a:spcPct val="90000"/>
              </a:lnSpc>
            </a:pPr>
            <a:r>
              <a:rPr lang="en-US" altLang="zh-CN" b="0" dirty="0">
                <a:ea typeface="华文中宋" panose="02010600040101010101" pitchFamily="2" charset="-122"/>
              </a:rPr>
              <a:t>Subject</a:t>
            </a:r>
          </a:p>
          <a:p>
            <a:pPr lvl="2" eaLnBrk="1" hangingPunct="1">
              <a:lnSpc>
                <a:spcPct val="90000"/>
              </a:lnSpc>
            </a:pPr>
            <a:r>
              <a:rPr lang="zh-CN" altLang="en-US" sz="1800" b="0" dirty="0">
                <a:solidFill>
                  <a:schemeClr val="tx1"/>
                </a:solidFill>
                <a:ea typeface="华文中宋" panose="02010600040101010101" pitchFamily="2" charset="-122"/>
              </a:rPr>
              <a:t>目标</a:t>
            </a:r>
            <a:r>
              <a:rPr lang="zh-CN" altLang="en-US" sz="1800" b="0" dirty="0">
                <a:solidFill>
                  <a:srgbClr val="C00000"/>
                </a:solidFill>
                <a:highlight>
                  <a:srgbClr val="C0C0C0"/>
                </a:highlight>
                <a:ea typeface="华文中宋" panose="02010600040101010101" pitchFamily="2" charset="-122"/>
              </a:rPr>
              <a:t>知道</a:t>
            </a:r>
            <a:r>
              <a:rPr lang="zh-CN" altLang="en-US" sz="1800" b="0" dirty="0">
                <a:solidFill>
                  <a:schemeClr val="tx1"/>
                </a:solidFill>
                <a:ea typeface="华文中宋" panose="02010600040101010101" pitchFamily="2" charset="-122"/>
              </a:rPr>
              <a:t>它的观察者，可以有任意多个观察者观察同一个目标。</a:t>
            </a:r>
          </a:p>
          <a:p>
            <a:pPr lvl="2" eaLnBrk="1" hangingPunct="1">
              <a:lnSpc>
                <a:spcPct val="90000"/>
              </a:lnSpc>
            </a:pPr>
            <a:r>
              <a:rPr lang="zh-CN" altLang="en-US" sz="1800" b="0" dirty="0">
                <a:solidFill>
                  <a:schemeClr val="tx1"/>
                </a:solidFill>
                <a:ea typeface="华文中宋" panose="02010600040101010101" pitchFamily="2" charset="-122"/>
              </a:rPr>
              <a:t>提供注册</a:t>
            </a:r>
            <a:r>
              <a:rPr lang="en-US" altLang="zh-CN" sz="1800" b="0" dirty="0">
                <a:solidFill>
                  <a:srgbClr val="A61D38"/>
                </a:solidFill>
                <a:ea typeface="华文中宋" panose="02010600040101010101" pitchFamily="2" charset="-122"/>
              </a:rPr>
              <a:t>(</a:t>
            </a:r>
            <a:r>
              <a:rPr lang="zh-CN" altLang="en-US" sz="1800" b="0" dirty="0">
                <a:solidFill>
                  <a:srgbClr val="A61D38"/>
                </a:solidFill>
                <a:ea typeface="华文中宋" panose="02010600040101010101" pitchFamily="2" charset="-122"/>
              </a:rPr>
              <a:t>添加</a:t>
            </a:r>
            <a:r>
              <a:rPr lang="en-US" altLang="zh-CN" sz="1800" b="0" dirty="0">
                <a:solidFill>
                  <a:srgbClr val="A61D38"/>
                </a:solidFill>
                <a:ea typeface="华文中宋" panose="02010600040101010101" pitchFamily="2" charset="-122"/>
              </a:rPr>
              <a:t>)</a:t>
            </a:r>
            <a:r>
              <a:rPr lang="zh-CN" altLang="en-US" sz="1800" b="0" dirty="0">
                <a:solidFill>
                  <a:schemeClr val="tx1"/>
                </a:solidFill>
                <a:ea typeface="华文中宋" panose="02010600040101010101" pitchFamily="2" charset="-122"/>
              </a:rPr>
              <a:t>和删除观察者的接口。</a:t>
            </a:r>
          </a:p>
          <a:p>
            <a:pPr lvl="1" eaLnBrk="1" hangingPunct="1">
              <a:lnSpc>
                <a:spcPct val="90000"/>
              </a:lnSpc>
            </a:pPr>
            <a:r>
              <a:rPr lang="en-US" altLang="zh-CN" b="0" dirty="0">
                <a:ea typeface="华文中宋" panose="02010600040101010101" pitchFamily="2" charset="-122"/>
              </a:rPr>
              <a:t>Observer</a:t>
            </a:r>
          </a:p>
          <a:p>
            <a:pPr lvl="2" eaLnBrk="1" hangingPunct="1">
              <a:lnSpc>
                <a:spcPct val="90000"/>
              </a:lnSpc>
            </a:pPr>
            <a:r>
              <a:rPr lang="zh-CN" altLang="en-US" sz="1800" b="0" dirty="0">
                <a:solidFill>
                  <a:schemeClr val="tx1"/>
                </a:solidFill>
                <a:ea typeface="华文中宋" panose="02010600040101010101" pitchFamily="2" charset="-122"/>
              </a:rPr>
              <a:t>为那些在目标发生改变时获得通知的对象定义一个更新接口。</a:t>
            </a:r>
          </a:p>
          <a:p>
            <a:pPr lvl="1" eaLnBrk="1" hangingPunct="1">
              <a:lnSpc>
                <a:spcPct val="90000"/>
              </a:lnSpc>
            </a:pPr>
            <a:r>
              <a:rPr lang="en-US" altLang="zh-CN" b="0" dirty="0" err="1">
                <a:ea typeface="华文中宋" panose="02010600040101010101" pitchFamily="2" charset="-122"/>
              </a:rPr>
              <a:t>ConcreteSubject</a:t>
            </a:r>
            <a:endParaRPr lang="en-US" altLang="zh-CN" b="0" dirty="0">
              <a:ea typeface="华文中宋" panose="02010600040101010101" pitchFamily="2" charset="-122"/>
            </a:endParaRPr>
          </a:p>
          <a:p>
            <a:pPr lvl="1" eaLnBrk="1" hangingPunct="1">
              <a:lnSpc>
                <a:spcPct val="90000"/>
              </a:lnSpc>
            </a:pPr>
            <a:r>
              <a:rPr lang="en-US" altLang="zh-CN" b="0" dirty="0" err="1">
                <a:ea typeface="华文中宋" panose="02010600040101010101" pitchFamily="2" charset="-122"/>
              </a:rPr>
              <a:t>ConcreteObserver</a:t>
            </a:r>
            <a:endParaRPr lang="en-US" altLang="zh-CN" b="0" dirty="0">
              <a:ea typeface="华文中宋" panose="02010600040101010101" pitchFamily="2" charset="-122"/>
            </a:endParaRPr>
          </a:p>
          <a:p>
            <a:pPr lvl="1"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cxnSp>
        <p:nvCxnSpPr>
          <p:cNvPr id="7" name="连接符: 曲线 6">
            <a:extLst>
              <a:ext uri="{FF2B5EF4-FFF2-40B4-BE49-F238E27FC236}">
                <a16:creationId xmlns:a16="http://schemas.microsoft.com/office/drawing/2014/main" id="{A21A3DCB-74E8-46C1-BA8D-F67C900480B3}"/>
              </a:ext>
            </a:extLst>
          </p:cNvPr>
          <p:cNvCxnSpPr>
            <a:cxnSpLocks/>
          </p:cNvCxnSpPr>
          <p:nvPr/>
        </p:nvCxnSpPr>
        <p:spPr bwMode="auto">
          <a:xfrm>
            <a:off x="1835696" y="3103615"/>
            <a:ext cx="6192688" cy="288032"/>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pic>
        <p:nvPicPr>
          <p:cNvPr id="2" name="图片 1">
            <a:extLst>
              <a:ext uri="{FF2B5EF4-FFF2-40B4-BE49-F238E27FC236}">
                <a16:creationId xmlns:a16="http://schemas.microsoft.com/office/drawing/2014/main" id="{F8466296-F7BD-4501-98F7-3346CFD7CE20}"/>
              </a:ext>
            </a:extLst>
          </p:cNvPr>
          <p:cNvPicPr>
            <a:picLocks noChangeAspect="1"/>
          </p:cNvPicPr>
          <p:nvPr/>
        </p:nvPicPr>
        <p:blipFill>
          <a:blip r:embed="rId2"/>
          <a:stretch>
            <a:fillRect/>
          </a:stretch>
        </p:blipFill>
        <p:spPr>
          <a:xfrm>
            <a:off x="8040216" y="2852935"/>
            <a:ext cx="4151784" cy="4005065"/>
          </a:xfrm>
          <a:prstGeom prst="rect">
            <a:avLst/>
          </a:prstGeom>
        </p:spPr>
      </p:pic>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CD3AD7FA-E814-4224-A6BD-A2186ABAE5F3}"/>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sp>
        <p:nvSpPr>
          <p:cNvPr id="157699" name="Rectangle 3">
            <a:extLst>
              <a:ext uri="{FF2B5EF4-FFF2-40B4-BE49-F238E27FC236}">
                <a16:creationId xmlns:a16="http://schemas.microsoft.com/office/drawing/2014/main" id="{7A4E9288-5F40-433C-9AC0-78D4F8DD1FBC}"/>
              </a:ext>
            </a:extLst>
          </p:cNvPr>
          <p:cNvSpPr>
            <a:spLocks noGrp="1" noChangeArrowheads="1"/>
          </p:cNvSpPr>
          <p:nvPr>
            <p:ph type="body" sz="half" idx="1"/>
          </p:nvPr>
        </p:nvSpPr>
        <p:spPr>
          <a:xfrm>
            <a:off x="320702" y="692698"/>
            <a:ext cx="6339333" cy="576063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实例</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latin typeface="Arial Black" panose="020B0A04020102020204" pitchFamily="34" charset="0"/>
                <a:ea typeface="华文中宋" panose="02010600040101010101" pitchFamily="2" charset="-122"/>
              </a:rPr>
              <a:t>：</a:t>
            </a:r>
          </a:p>
          <a:p>
            <a:pPr lvl="2" eaLnBrk="1" hangingPunct="1"/>
            <a:r>
              <a:rPr lang="en-US" altLang="zh-CN" sz="2000" b="0" dirty="0">
                <a:solidFill>
                  <a:schemeClr val="tx1"/>
                </a:solidFill>
                <a:ea typeface="华文中宋" panose="02010600040101010101" pitchFamily="2" charset="-122"/>
                <a:hlinkClick r:id="rId2" action="ppaction://hlinkfile">
                  <a:extLst>
                    <a:ext uri="{A12FA001-AC4F-418D-AE19-62706E023703}">
                      <ahyp:hlinkClr xmlns:ahyp="http://schemas.microsoft.com/office/drawing/2018/hyperlinkcolor" val="tx"/>
                    </a:ext>
                  </a:extLst>
                </a:hlinkClick>
              </a:rPr>
              <a:t>NumberGenerator.java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3" action="ppaction://hlinkfile">
                  <a:extLst>
                    <a:ext uri="{A12FA001-AC4F-418D-AE19-62706E023703}">
                      <ahyp:hlinkClr xmlns:ahyp="http://schemas.microsoft.com/office/drawing/2018/hyperlinkcolor" val="tx"/>
                    </a:ext>
                  </a:extLst>
                </a:hlinkClick>
              </a:rPr>
              <a:t>RandomNumberGenerator.java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4" action="ppaction://hlinkfile">
                  <a:extLst>
                    <a:ext uri="{A12FA001-AC4F-418D-AE19-62706E023703}">
                      <ahyp:hlinkClr xmlns:ahyp="http://schemas.microsoft.com/office/drawing/2018/hyperlinkcolor" val="tx"/>
                    </a:ext>
                  </a:extLst>
                </a:hlinkClick>
              </a:rPr>
              <a:t>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5" action="ppaction://hlinkfile">
                  <a:extLst>
                    <a:ext uri="{A12FA001-AC4F-418D-AE19-62706E023703}">
                      <ahyp:hlinkClr xmlns:ahyp="http://schemas.microsoft.com/office/drawing/2018/hyperlinkcolor" val="tx"/>
                    </a:ext>
                  </a:extLst>
                </a:hlinkClick>
              </a:rPr>
              <a:t>DigitObserver.java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6" action="ppaction://hlinkfile">
                  <a:extLst>
                    <a:ext uri="{A12FA001-AC4F-418D-AE19-62706E023703}">
                      <ahyp:hlinkClr xmlns:ahyp="http://schemas.microsoft.com/office/drawing/2018/hyperlinkcolor" val="tx"/>
                    </a:ext>
                  </a:extLst>
                </a:hlinkClick>
              </a:rPr>
              <a:t>GraphObserver.java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7" action="ppaction://hlinkfile">
                  <a:extLst>
                    <a:ext uri="{A12FA001-AC4F-418D-AE19-62706E023703}">
                      <ahyp:hlinkClr xmlns:ahyp="http://schemas.microsoft.com/office/drawing/2018/hyperlinkcolor" val="tx"/>
                    </a:ext>
                  </a:extLst>
                </a:hlinkClick>
              </a:rPr>
              <a:t>Main.java</a:t>
            </a:r>
            <a:endParaRPr lang="zh-CN" altLang="en-US" sz="2000" b="0" dirty="0">
              <a:solidFill>
                <a:schemeClr val="tx1"/>
              </a:solidFill>
              <a:ea typeface="华文中宋" panose="02010600040101010101" pitchFamily="2" charset="-122"/>
            </a:endParaRPr>
          </a:p>
        </p:txBody>
      </p:sp>
      <p:pic>
        <p:nvPicPr>
          <p:cNvPr id="7" name="Picture 4">
            <a:extLst>
              <a:ext uri="{FF2B5EF4-FFF2-40B4-BE49-F238E27FC236}">
                <a16:creationId xmlns:a16="http://schemas.microsoft.com/office/drawing/2014/main" id="{2FEADB09-74B2-48EF-8FB4-6028CF73775F}"/>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176354" y="1381672"/>
            <a:ext cx="5896311" cy="5134976"/>
          </a:xfrm>
          <a:noFill/>
        </p:spPr>
      </p:pic>
      <p:pic>
        <p:nvPicPr>
          <p:cNvPr id="3" name="图片 2">
            <a:extLst>
              <a:ext uri="{FF2B5EF4-FFF2-40B4-BE49-F238E27FC236}">
                <a16:creationId xmlns:a16="http://schemas.microsoft.com/office/drawing/2014/main" id="{D17E56B9-A04B-4DDD-AE11-A7A5DC5E0671}"/>
              </a:ext>
            </a:extLst>
          </p:cNvPr>
          <p:cNvPicPr>
            <a:picLocks noChangeAspect="1"/>
          </p:cNvPicPr>
          <p:nvPr/>
        </p:nvPicPr>
        <p:blipFill>
          <a:blip r:embed="rId9"/>
          <a:stretch>
            <a:fillRect/>
          </a:stretch>
        </p:blipFill>
        <p:spPr>
          <a:xfrm>
            <a:off x="1343472" y="3933058"/>
            <a:ext cx="4680520" cy="2448271"/>
          </a:xfrm>
          <a:prstGeom prst="rect">
            <a:avLst/>
          </a:prstGeom>
        </p:spPr>
      </p:pic>
      <p:cxnSp>
        <p:nvCxnSpPr>
          <p:cNvPr id="6" name="直接连接符 5">
            <a:extLst>
              <a:ext uri="{FF2B5EF4-FFF2-40B4-BE49-F238E27FC236}">
                <a16:creationId xmlns:a16="http://schemas.microsoft.com/office/drawing/2014/main" id="{7347E166-5302-447F-B8F3-1CA1CA7F8B2E}"/>
              </a:ext>
            </a:extLst>
          </p:cNvPr>
          <p:cNvCxnSpPr>
            <a:cxnSpLocks/>
          </p:cNvCxnSpPr>
          <p:nvPr/>
        </p:nvCxnSpPr>
        <p:spPr bwMode="auto">
          <a:xfrm>
            <a:off x="6096000" y="548680"/>
            <a:ext cx="0" cy="630932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C92AB3-A450-4D8C-B045-3E6B2DEEAA19}"/>
              </a:ext>
            </a:extLst>
          </p:cNvPr>
          <p:cNvPicPr>
            <a:picLocks noChangeAspect="1"/>
          </p:cNvPicPr>
          <p:nvPr/>
        </p:nvPicPr>
        <p:blipFill>
          <a:blip r:embed="rId2"/>
          <a:stretch>
            <a:fillRect/>
          </a:stretch>
        </p:blipFill>
        <p:spPr>
          <a:xfrm>
            <a:off x="609981" y="980729"/>
            <a:ext cx="4628571" cy="2847619"/>
          </a:xfrm>
          <a:prstGeom prst="rect">
            <a:avLst/>
          </a:prstGeom>
        </p:spPr>
      </p:pic>
      <p:pic>
        <p:nvPicPr>
          <p:cNvPr id="7" name="图片 6">
            <a:extLst>
              <a:ext uri="{FF2B5EF4-FFF2-40B4-BE49-F238E27FC236}">
                <a16:creationId xmlns:a16="http://schemas.microsoft.com/office/drawing/2014/main" id="{F1E00C3F-7B5C-4A0E-863E-EA8F3FA6EFC5}"/>
              </a:ext>
            </a:extLst>
          </p:cNvPr>
          <p:cNvPicPr>
            <a:picLocks noChangeAspect="1"/>
          </p:cNvPicPr>
          <p:nvPr/>
        </p:nvPicPr>
        <p:blipFill>
          <a:blip r:embed="rId3"/>
          <a:stretch>
            <a:fillRect/>
          </a:stretch>
        </p:blipFill>
        <p:spPr>
          <a:xfrm>
            <a:off x="610698" y="4243644"/>
            <a:ext cx="4295239" cy="2133333"/>
          </a:xfrm>
          <a:prstGeom prst="rect">
            <a:avLst/>
          </a:prstGeom>
        </p:spPr>
      </p:pic>
      <p:pic>
        <p:nvPicPr>
          <p:cNvPr id="8" name="图片 7">
            <a:extLst>
              <a:ext uri="{FF2B5EF4-FFF2-40B4-BE49-F238E27FC236}">
                <a16:creationId xmlns:a16="http://schemas.microsoft.com/office/drawing/2014/main" id="{96C8F2D7-AA2D-4219-89C6-B8602025B6A7}"/>
              </a:ext>
            </a:extLst>
          </p:cNvPr>
          <p:cNvPicPr>
            <a:picLocks noChangeAspect="1"/>
          </p:cNvPicPr>
          <p:nvPr/>
        </p:nvPicPr>
        <p:blipFill>
          <a:blip r:embed="rId4"/>
          <a:stretch>
            <a:fillRect/>
          </a:stretch>
        </p:blipFill>
        <p:spPr>
          <a:xfrm>
            <a:off x="6390681" y="980728"/>
            <a:ext cx="4238095" cy="419048"/>
          </a:xfrm>
          <a:prstGeom prst="rect">
            <a:avLst/>
          </a:prstGeom>
        </p:spPr>
      </p:pic>
      <p:pic>
        <p:nvPicPr>
          <p:cNvPr id="9" name="图片 8">
            <a:extLst>
              <a:ext uri="{FF2B5EF4-FFF2-40B4-BE49-F238E27FC236}">
                <a16:creationId xmlns:a16="http://schemas.microsoft.com/office/drawing/2014/main" id="{D000463C-D7DA-46CB-B577-BC8F9EAC499F}"/>
              </a:ext>
            </a:extLst>
          </p:cNvPr>
          <p:cNvPicPr>
            <a:picLocks noChangeAspect="1"/>
          </p:cNvPicPr>
          <p:nvPr/>
        </p:nvPicPr>
        <p:blipFill>
          <a:blip r:embed="rId5"/>
          <a:stretch>
            <a:fillRect/>
          </a:stretch>
        </p:blipFill>
        <p:spPr>
          <a:xfrm>
            <a:off x="6390681" y="1484785"/>
            <a:ext cx="4961905" cy="1295239"/>
          </a:xfrm>
          <a:prstGeom prst="rect">
            <a:avLst/>
          </a:prstGeom>
        </p:spPr>
      </p:pic>
      <p:pic>
        <p:nvPicPr>
          <p:cNvPr id="10" name="图片 9">
            <a:extLst>
              <a:ext uri="{FF2B5EF4-FFF2-40B4-BE49-F238E27FC236}">
                <a16:creationId xmlns:a16="http://schemas.microsoft.com/office/drawing/2014/main" id="{6AB647CE-9B74-4335-8B91-0A9F54493588}"/>
              </a:ext>
            </a:extLst>
          </p:cNvPr>
          <p:cNvPicPr>
            <a:picLocks noChangeAspect="1"/>
          </p:cNvPicPr>
          <p:nvPr/>
        </p:nvPicPr>
        <p:blipFill>
          <a:blip r:embed="rId6"/>
          <a:stretch>
            <a:fillRect/>
          </a:stretch>
        </p:blipFill>
        <p:spPr>
          <a:xfrm>
            <a:off x="6390679" y="2852936"/>
            <a:ext cx="4238095" cy="2019048"/>
          </a:xfrm>
          <a:prstGeom prst="rect">
            <a:avLst/>
          </a:prstGeom>
        </p:spPr>
      </p:pic>
      <p:pic>
        <p:nvPicPr>
          <p:cNvPr id="11" name="图片 10">
            <a:extLst>
              <a:ext uri="{FF2B5EF4-FFF2-40B4-BE49-F238E27FC236}">
                <a16:creationId xmlns:a16="http://schemas.microsoft.com/office/drawing/2014/main" id="{C5FE3210-3E77-44C2-86E6-186B68C5C9BF}"/>
              </a:ext>
            </a:extLst>
          </p:cNvPr>
          <p:cNvPicPr>
            <a:picLocks noChangeAspect="1"/>
          </p:cNvPicPr>
          <p:nvPr/>
        </p:nvPicPr>
        <p:blipFill>
          <a:blip r:embed="rId7"/>
          <a:stretch>
            <a:fillRect/>
          </a:stretch>
        </p:blipFill>
        <p:spPr>
          <a:xfrm>
            <a:off x="6390677" y="4941170"/>
            <a:ext cx="4504763" cy="1457143"/>
          </a:xfrm>
          <a:prstGeom prst="rect">
            <a:avLst/>
          </a:prstGeom>
        </p:spPr>
      </p:pic>
      <p:sp>
        <p:nvSpPr>
          <p:cNvPr id="17" name="Rectangle 2">
            <a:extLst>
              <a:ext uri="{FF2B5EF4-FFF2-40B4-BE49-F238E27FC236}">
                <a16:creationId xmlns:a16="http://schemas.microsoft.com/office/drawing/2014/main" id="{C6FE0522-BCDD-4409-A561-9C314DED2699}"/>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cxnSp>
        <p:nvCxnSpPr>
          <p:cNvPr id="19" name="直接连接符 18">
            <a:extLst>
              <a:ext uri="{FF2B5EF4-FFF2-40B4-BE49-F238E27FC236}">
                <a16:creationId xmlns:a16="http://schemas.microsoft.com/office/drawing/2014/main" id="{161559A9-E135-4B3A-A030-E617702486CF}"/>
              </a:ext>
            </a:extLst>
          </p:cNvPr>
          <p:cNvCxnSpPr>
            <a:cxnSpLocks/>
          </p:cNvCxnSpPr>
          <p:nvPr/>
        </p:nvCxnSpPr>
        <p:spPr bwMode="auto">
          <a:xfrm>
            <a:off x="6096000" y="548680"/>
            <a:ext cx="0" cy="630932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2" name="图片 11">
            <a:extLst>
              <a:ext uri="{FF2B5EF4-FFF2-40B4-BE49-F238E27FC236}">
                <a16:creationId xmlns:a16="http://schemas.microsoft.com/office/drawing/2014/main" id="{15372BE5-19F7-4DE1-ACEB-977E311164A4}"/>
              </a:ext>
            </a:extLst>
          </p:cNvPr>
          <p:cNvPicPr>
            <a:picLocks noChangeAspect="1"/>
          </p:cNvPicPr>
          <p:nvPr/>
        </p:nvPicPr>
        <p:blipFill>
          <a:blip r:embed="rId8"/>
          <a:stretch>
            <a:fillRect/>
          </a:stretch>
        </p:blipFill>
        <p:spPr>
          <a:xfrm>
            <a:off x="9336364" y="5661248"/>
            <a:ext cx="2855637" cy="1195309"/>
          </a:xfrm>
          <a:prstGeom prst="rect">
            <a:avLst/>
          </a:prstGeom>
        </p:spPr>
      </p:pic>
    </p:spTree>
    <p:extLst>
      <p:ext uri="{BB962C8B-B14F-4D97-AF65-F5344CB8AC3E}">
        <p14:creationId xmlns:p14="http://schemas.microsoft.com/office/powerpoint/2010/main" val="946776268"/>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63387DC3-87D4-41D3-BEBC-8D20C0720DA3}"/>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Observer Pattern</a:t>
            </a:r>
            <a:endParaRPr lang="zh-CN" altLang="en-US" dirty="0">
              <a:solidFill>
                <a:srgbClr val="A61D38"/>
              </a:solidFill>
              <a:latin typeface="Bauhaus 93" pitchFamily="82" charset="0"/>
            </a:endParaRPr>
          </a:p>
        </p:txBody>
      </p:sp>
      <p:sp>
        <p:nvSpPr>
          <p:cNvPr id="158723" name="Rectangle 3">
            <a:extLst>
              <a:ext uri="{FF2B5EF4-FFF2-40B4-BE49-F238E27FC236}">
                <a16:creationId xmlns:a16="http://schemas.microsoft.com/office/drawing/2014/main" id="{4E10743D-6620-4BEC-9EC9-2377FED30BBF}"/>
              </a:ext>
            </a:extLst>
          </p:cNvPr>
          <p:cNvSpPr>
            <a:spLocks noGrp="1" noChangeArrowheads="1"/>
          </p:cNvSpPr>
          <p:nvPr>
            <p:ph type="body" idx="1"/>
          </p:nvPr>
        </p:nvSpPr>
        <p:spPr>
          <a:xfrm>
            <a:off x="479376" y="764705"/>
            <a:ext cx="10873208" cy="5832647"/>
          </a:xfrm>
        </p:spPr>
        <p:txBody>
          <a:bodyPr/>
          <a:lstStyle/>
          <a:p>
            <a:pPr eaLnBrk="1" hangingPunct="1">
              <a:lnSpc>
                <a:spcPct val="90000"/>
              </a:lnSpc>
            </a:pPr>
            <a:r>
              <a:rPr lang="zh-CN" altLang="en-US"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b="0" dirty="0">
                <a:solidFill>
                  <a:schemeClr val="tx1"/>
                </a:solidFill>
                <a:ea typeface="华文中宋" panose="02010600040101010101" pitchFamily="2" charset="-122"/>
              </a:rPr>
              <a:t>连接</a:t>
            </a:r>
            <a:r>
              <a:rPr lang="en-US" altLang="zh-CN" b="0" dirty="0" err="1">
                <a:solidFill>
                  <a:schemeClr val="tx1"/>
                </a:solidFill>
                <a:ea typeface="华文中宋" panose="02010600040101010101" pitchFamily="2" charset="-122"/>
              </a:rPr>
              <a:t>ConcreteSubject</a:t>
            </a:r>
            <a:r>
              <a:rPr lang="zh-CN" altLang="en-US" b="0" dirty="0">
                <a:solidFill>
                  <a:schemeClr val="tx1"/>
                </a:solidFill>
                <a:ea typeface="华文中宋" panose="02010600040101010101" pitchFamily="2" charset="-122"/>
              </a:rPr>
              <a:t>参与者和接收状态变化通知的</a:t>
            </a:r>
            <a:r>
              <a:rPr lang="en-US" altLang="zh-CN" b="0" dirty="0" err="1">
                <a:solidFill>
                  <a:schemeClr val="tx1"/>
                </a:solidFill>
                <a:ea typeface="华文中宋" panose="02010600040101010101" pitchFamily="2" charset="-122"/>
              </a:rPr>
              <a:t>ConcreteObserver</a:t>
            </a:r>
            <a:r>
              <a:rPr lang="zh-CN" altLang="en-US" b="0" dirty="0">
                <a:solidFill>
                  <a:schemeClr val="tx1"/>
                </a:solidFill>
                <a:ea typeface="华文中宋" panose="02010600040101010101" pitchFamily="2" charset="-122"/>
              </a:rPr>
              <a:t>参与者的是：</a:t>
            </a:r>
            <a:r>
              <a:rPr lang="en-US" altLang="zh-CN" b="0" dirty="0">
                <a:solidFill>
                  <a:schemeClr val="tx1"/>
                </a:solidFill>
                <a:ea typeface="华文中宋" panose="02010600040101010101" pitchFamily="2" charset="-122"/>
              </a:rPr>
              <a:t>Subject </a:t>
            </a:r>
            <a:r>
              <a:rPr lang="zh-CN" altLang="en-US" b="0" dirty="0">
                <a:solidFill>
                  <a:schemeClr val="tx1"/>
                </a:solidFill>
                <a:ea typeface="华文中宋" panose="02010600040101010101" pitchFamily="2" charset="-122"/>
              </a:rPr>
              <a:t>（抽象类）参与者和</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（抽象类）参与者，这是用</a:t>
            </a:r>
            <a:r>
              <a:rPr lang="en-US" altLang="zh-CN" b="0" dirty="0">
                <a:solidFill>
                  <a:schemeClr val="tx1"/>
                </a:solidFill>
                <a:ea typeface="华文中宋" panose="02010600040101010101" pitchFamily="2" charset="-122"/>
              </a:rPr>
              <a:t>Abstract Class </a:t>
            </a:r>
            <a:r>
              <a:rPr lang="zh-CN" altLang="en-US" b="0" dirty="0">
                <a:solidFill>
                  <a:schemeClr val="tx1"/>
                </a:solidFill>
                <a:ea typeface="华文中宋" panose="02010600040101010101" pitchFamily="2" charset="-122"/>
              </a:rPr>
              <a:t>写程序的好处。</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目标和观察者间的抽象耦合（目标只知道他的观察者们实现了</a:t>
            </a: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抽象的简单的接口，但不知道观察者属于那个</a:t>
            </a:r>
            <a:r>
              <a:rPr lang="en-US" altLang="zh-CN" sz="1800" b="0" dirty="0">
                <a:solidFill>
                  <a:srgbClr val="324A7A"/>
                </a:solidFill>
                <a:latin typeface="华文楷体" panose="02010600040101010101" pitchFamily="2" charset="-122"/>
                <a:ea typeface="华文楷体" panose="02010600040101010101" pitchFamily="2" charset="-122"/>
              </a:rPr>
              <a:t>Concrete</a:t>
            </a:r>
            <a:r>
              <a:rPr lang="zh-CN" altLang="en-US" sz="1800" b="0" dirty="0">
                <a:solidFill>
                  <a:srgbClr val="324A7A"/>
                </a:solidFill>
                <a:latin typeface="华文楷体" panose="02010600040101010101" pitchFamily="2" charset="-122"/>
                <a:ea typeface="华文楷体" panose="02010600040101010101" pitchFamily="2" charset="-122"/>
              </a:rPr>
              <a:t>类）。</a:t>
            </a:r>
            <a:endParaRPr lang="zh-CN" altLang="en-US" sz="1800" b="0" dirty="0">
              <a:solidFill>
                <a:srgbClr val="324A7A"/>
              </a:solidFill>
              <a:ea typeface="华文中宋" panose="02010600040101010101" pitchFamily="2" charset="-122"/>
            </a:endParaRPr>
          </a:p>
          <a:p>
            <a:pPr lvl="1" eaLnBrk="1" hangingPunct="1">
              <a:lnSpc>
                <a:spcPct val="150000"/>
              </a:lnSpc>
            </a:pP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的顺序。在设计</a:t>
            </a:r>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时，多个</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顺序不应该是问题。</a:t>
            </a:r>
          </a:p>
          <a:p>
            <a:pPr lvl="1" eaLnBrk="1" hangingPunct="1">
              <a:lnSpc>
                <a:spcPct val="150000"/>
              </a:lnSpc>
            </a:pP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的行为影响</a:t>
            </a:r>
            <a:r>
              <a:rPr lang="en-US" altLang="zh-CN" b="0" dirty="0">
                <a:solidFill>
                  <a:schemeClr val="tx1"/>
                </a:solidFill>
                <a:ea typeface="华文中宋" panose="02010600040101010101" pitchFamily="2" charset="-122"/>
              </a:rPr>
              <a:t>Subject</a:t>
            </a:r>
            <a:r>
              <a:rPr lang="zh-CN" altLang="en-US" b="0" dirty="0">
                <a:solidFill>
                  <a:schemeClr val="tx1"/>
                </a:solidFill>
                <a:ea typeface="华文中宋" panose="02010600040101010101" pitchFamily="2" charset="-122"/>
              </a:rPr>
              <a:t>时的情况，设置标志位。</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Observer-&gt;Subject</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》Subject……</a:t>
            </a:r>
            <a:r>
              <a:rPr lang="zh-CN" altLang="en-US" sz="1800" b="0" dirty="0">
                <a:solidFill>
                  <a:srgbClr val="324A7A"/>
                </a:solidFill>
                <a:latin typeface="华文楷体" panose="02010600040101010101" pitchFamily="2" charset="-122"/>
                <a:ea typeface="华文楷体" panose="02010600040101010101" pitchFamily="2" charset="-122"/>
              </a:rPr>
              <a:t>死循环</a:t>
            </a:r>
          </a:p>
          <a:p>
            <a:pPr lvl="1" eaLnBrk="1" hangingPunct="1">
              <a:lnSpc>
                <a:spcPct val="150000"/>
              </a:lnSpc>
            </a:pPr>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中“通知”的意义确切于“观察”</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并不是主动的观察，而是等待</a:t>
            </a:r>
            <a:r>
              <a:rPr lang="en-US" altLang="zh-CN" sz="1800" b="0" dirty="0">
                <a:solidFill>
                  <a:srgbClr val="324A7A"/>
                </a:solidFill>
                <a:latin typeface="华文楷体" panose="02010600040101010101" pitchFamily="2" charset="-122"/>
                <a:ea typeface="华文楷体" panose="02010600040101010101" pitchFamily="2" charset="-122"/>
              </a:rPr>
              <a:t>Subject</a:t>
            </a:r>
            <a:r>
              <a:rPr lang="zh-CN" altLang="en-US" sz="1800" b="0" dirty="0">
                <a:solidFill>
                  <a:srgbClr val="324A7A"/>
                </a:solidFill>
                <a:latin typeface="华文楷体" panose="02010600040101010101" pitchFamily="2" charset="-122"/>
                <a:ea typeface="华文楷体" panose="02010600040101010101" pitchFamily="2" charset="-122"/>
              </a:rPr>
              <a:t>来</a:t>
            </a:r>
            <a:r>
              <a:rPr lang="en-US" altLang="zh-CN" sz="1800" b="0" dirty="0">
                <a:solidFill>
                  <a:srgbClr val="324A7A"/>
                </a:solidFill>
                <a:latin typeface="华文楷体" panose="02010600040101010101" pitchFamily="2" charset="-122"/>
                <a:ea typeface="华文楷体" panose="02010600040101010101" pitchFamily="2" charset="-122"/>
              </a:rPr>
              <a:t>Notifies</a:t>
            </a:r>
            <a:r>
              <a:rPr lang="zh-CN" altLang="en-US" sz="1800" b="0" dirty="0">
                <a:solidFill>
                  <a:srgbClr val="324A7A"/>
                </a:solidFill>
                <a:latin typeface="华文楷体" panose="02010600040101010101" pitchFamily="2" charset="-122"/>
                <a:ea typeface="华文楷体" panose="02010600040101010101" pitchFamily="2" charset="-122"/>
              </a:rPr>
              <a:t>。所以，命名为：</a:t>
            </a:r>
            <a:r>
              <a:rPr lang="en-US" altLang="zh-CN" sz="1800" b="0" dirty="0">
                <a:solidFill>
                  <a:srgbClr val="324A7A"/>
                </a:solidFill>
                <a:latin typeface="华文楷体" panose="02010600040101010101" pitchFamily="2" charset="-122"/>
                <a:ea typeface="华文楷体" panose="02010600040101010101" pitchFamily="2" charset="-122"/>
              </a:rPr>
              <a:t>Publish</a:t>
            </a:r>
            <a:r>
              <a:rPr lang="zh-CN" altLang="en-US" sz="1800" b="0" dirty="0">
                <a:solidFill>
                  <a:srgbClr val="324A7A"/>
                </a:solidFill>
                <a:latin typeface="华文楷体" panose="02010600040101010101" pitchFamily="2" charset="-122"/>
                <a:ea typeface="华文楷体" panose="02010600040101010101" pitchFamily="2" charset="-122"/>
              </a:rPr>
              <a:t>（发行）－</a:t>
            </a:r>
            <a:r>
              <a:rPr lang="en-US" altLang="zh-CN" sz="1800" b="0" dirty="0">
                <a:solidFill>
                  <a:srgbClr val="324A7A"/>
                </a:solidFill>
                <a:latin typeface="华文楷体" panose="02010600040101010101" pitchFamily="2" charset="-122"/>
                <a:ea typeface="华文楷体" panose="02010600040101010101" pitchFamily="2" charset="-122"/>
              </a:rPr>
              <a:t>Subscribe</a:t>
            </a:r>
            <a:r>
              <a:rPr lang="zh-CN" altLang="en-US" sz="1800" b="0" dirty="0">
                <a:solidFill>
                  <a:srgbClr val="324A7A"/>
                </a:solidFill>
                <a:latin typeface="华文楷体" panose="02010600040101010101" pitchFamily="2" charset="-122"/>
                <a:ea typeface="华文楷体" panose="02010600040101010101" pitchFamily="2" charset="-122"/>
              </a:rPr>
              <a:t>（订阅）更恰当。</a:t>
            </a:r>
          </a:p>
          <a:p>
            <a:pPr lvl="1" eaLnBrk="1" hangingPunct="1">
              <a:lnSpc>
                <a:spcPct val="150000"/>
              </a:lnSpc>
            </a:pPr>
            <a:r>
              <a:rPr lang="en-US" altLang="zh-CN" b="0" dirty="0">
                <a:solidFill>
                  <a:schemeClr val="tx1"/>
                </a:solidFill>
                <a:ea typeface="华文中宋" panose="02010600040101010101" pitchFamily="2" charset="-122"/>
              </a:rPr>
              <a:t>MVC</a:t>
            </a:r>
            <a:r>
              <a:rPr lang="zh-CN" altLang="en-US" b="0" dirty="0">
                <a:solidFill>
                  <a:schemeClr val="tx1"/>
                </a:solidFill>
                <a:ea typeface="华文中宋" panose="02010600040101010101" pitchFamily="2" charset="-122"/>
              </a:rPr>
              <a:t>中的</a:t>
            </a:r>
            <a:r>
              <a:rPr lang="en-US" altLang="zh-CN" b="0" dirty="0">
                <a:solidFill>
                  <a:schemeClr val="tx1"/>
                </a:solidFill>
                <a:ea typeface="华文中宋" panose="02010600040101010101" pitchFamily="2" charset="-122"/>
              </a:rPr>
              <a:t>Subject</a:t>
            </a:r>
            <a:r>
              <a:rPr lang="zh-CN" altLang="en-US" b="0" dirty="0">
                <a:solidFill>
                  <a:schemeClr val="tx1"/>
                </a:solidFill>
                <a:ea typeface="华文中宋" panose="02010600040101010101" pitchFamily="2" charset="-122"/>
              </a:rPr>
              <a:t>与</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a:t>
            </a:r>
            <a:r>
              <a:rPr lang="zh-CN" altLang="en-US" b="0" dirty="0">
                <a:solidFill>
                  <a:schemeClr val="tx1"/>
                </a:solidFill>
                <a:highlight>
                  <a:srgbClr val="FFFF00"/>
                </a:highlight>
                <a:ea typeface="华文中宋" panose="02010600040101010101" pitchFamily="2" charset="-122"/>
              </a:rPr>
              <a:t>（</a:t>
            </a:r>
            <a:r>
              <a:rPr lang="en-US" altLang="zh-CN" b="0" dirty="0">
                <a:solidFill>
                  <a:schemeClr val="tx1"/>
                </a:solidFill>
                <a:highlight>
                  <a:srgbClr val="FFFF00"/>
                </a:highlight>
                <a:ea typeface="华文中宋" panose="02010600040101010101" pitchFamily="2" charset="-122"/>
              </a:rPr>
              <a:t>M &amp; V</a:t>
            </a:r>
            <a:r>
              <a:rPr lang="zh-CN" altLang="en-US" b="0" dirty="0">
                <a:solidFill>
                  <a:schemeClr val="tx1"/>
                </a:solidFill>
                <a:highlight>
                  <a:srgbClr val="FFFF00"/>
                </a:highlight>
                <a:ea typeface="华文中宋" panose="02010600040101010101" pitchFamily="2" charset="-122"/>
              </a:rPr>
              <a:t>）</a:t>
            </a:r>
          </a:p>
        </p:txBody>
      </p: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B2AC7-9A40-4CE7-86A4-8AC6ED25EAC2}"/>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8B513325-C48B-4399-95AD-2C9E1F8CA33A}"/>
              </a:ext>
            </a:extLst>
          </p:cNvPr>
          <p:cNvSpPr>
            <a:spLocks noGrp="1"/>
          </p:cNvSpPr>
          <p:nvPr>
            <p:ph idx="1"/>
          </p:nvPr>
        </p:nvSpPr>
        <p:spPr>
          <a:xfrm>
            <a:off x="-10455" y="774287"/>
            <a:ext cx="10972800" cy="5065712"/>
          </a:xfrm>
        </p:spPr>
        <p:txBody>
          <a:bodyPr/>
          <a:lstStyle/>
          <a:p>
            <a:r>
              <a:rPr lang="zh-CN" altLang="en-US" dirty="0">
                <a:solidFill>
                  <a:srgbClr val="324A7A"/>
                </a:solidFill>
              </a:rPr>
              <a:t>典型结构与代码</a:t>
            </a:r>
            <a:endParaRPr lang="en-US" altLang="zh-CN" dirty="0">
              <a:solidFill>
                <a:srgbClr val="324A7A"/>
              </a:solidFill>
            </a:endParaRPr>
          </a:p>
          <a:p>
            <a:endParaRPr lang="zh-CN" altLang="en-US" dirty="0"/>
          </a:p>
        </p:txBody>
      </p:sp>
      <p:pic>
        <p:nvPicPr>
          <p:cNvPr id="7" name="图片 6">
            <a:extLst>
              <a:ext uri="{FF2B5EF4-FFF2-40B4-BE49-F238E27FC236}">
                <a16:creationId xmlns:a16="http://schemas.microsoft.com/office/drawing/2014/main" id="{8C979A5E-E0F3-4CB0-8270-760C7243A5C2}"/>
              </a:ext>
            </a:extLst>
          </p:cNvPr>
          <p:cNvPicPr>
            <a:picLocks noChangeAspect="1"/>
          </p:cNvPicPr>
          <p:nvPr/>
        </p:nvPicPr>
        <p:blipFill>
          <a:blip r:embed="rId2"/>
          <a:stretch>
            <a:fillRect/>
          </a:stretch>
        </p:blipFill>
        <p:spPr>
          <a:xfrm>
            <a:off x="4346067" y="-10101"/>
            <a:ext cx="7854317" cy="1638903"/>
          </a:xfrm>
          <a:prstGeom prst="rect">
            <a:avLst/>
          </a:prstGeom>
        </p:spPr>
      </p:pic>
      <p:pic>
        <p:nvPicPr>
          <p:cNvPr id="8" name="图片 7">
            <a:extLst>
              <a:ext uri="{FF2B5EF4-FFF2-40B4-BE49-F238E27FC236}">
                <a16:creationId xmlns:a16="http://schemas.microsoft.com/office/drawing/2014/main" id="{EC1578A4-5DF2-48F0-BB26-0341FC945A78}"/>
              </a:ext>
            </a:extLst>
          </p:cNvPr>
          <p:cNvPicPr>
            <a:picLocks noChangeAspect="1"/>
          </p:cNvPicPr>
          <p:nvPr/>
        </p:nvPicPr>
        <p:blipFill>
          <a:blip r:embed="rId3"/>
          <a:stretch>
            <a:fillRect/>
          </a:stretch>
        </p:blipFill>
        <p:spPr>
          <a:xfrm>
            <a:off x="4368164" y="1628802"/>
            <a:ext cx="7832221" cy="2520279"/>
          </a:xfrm>
          <a:prstGeom prst="rect">
            <a:avLst/>
          </a:prstGeom>
        </p:spPr>
      </p:pic>
      <p:graphicFrame>
        <p:nvGraphicFramePr>
          <p:cNvPr id="9" name="Group 14">
            <a:extLst>
              <a:ext uri="{FF2B5EF4-FFF2-40B4-BE49-F238E27FC236}">
                <a16:creationId xmlns:a16="http://schemas.microsoft.com/office/drawing/2014/main" id="{CF398ACC-B22C-4E0F-BCDD-1903E0C0E04D}"/>
              </a:ext>
            </a:extLst>
          </p:cNvPr>
          <p:cNvGraphicFramePr>
            <a:graphicFrameLocks/>
          </p:cNvGraphicFramePr>
          <p:nvPr>
            <p:extLst>
              <p:ext uri="{D42A27DB-BD31-4B8C-83A1-F6EECF244321}">
                <p14:modId xmlns:p14="http://schemas.microsoft.com/office/powerpoint/2010/main" val="1296010397"/>
              </p:ext>
            </p:extLst>
          </p:nvPr>
        </p:nvGraphicFramePr>
        <p:xfrm>
          <a:off x="70130" y="5426456"/>
          <a:ext cx="4153663" cy="1075970"/>
        </p:xfrm>
        <a:graphic>
          <a:graphicData uri="http://schemas.openxmlformats.org/drawingml/2006/table">
            <a:tbl>
              <a:tblPr/>
              <a:tblGrid>
                <a:gridCol w="4153663">
                  <a:extLst>
                    <a:ext uri="{9D8B030D-6E8A-4147-A177-3AD203B41FA5}">
                      <a16:colId xmlns:a16="http://schemas.microsoft.com/office/drawing/2014/main" val="20000"/>
                    </a:ext>
                  </a:extLst>
                </a:gridCol>
              </a:tblGrid>
              <a:tr h="1058699">
                <a:tc>
                  <a:txBody>
                    <a:bodyPr/>
                    <a:lstStyle/>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public interface Observer{</a:t>
                      </a:r>
                    </a:p>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    public void update();</a:t>
                      </a:r>
                    </a:p>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 </a:t>
                      </a:r>
                    </a:p>
                  </a:txBody>
                  <a:tcPr marT="45733" marB="457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0" name="图片 9">
            <a:extLst>
              <a:ext uri="{FF2B5EF4-FFF2-40B4-BE49-F238E27FC236}">
                <a16:creationId xmlns:a16="http://schemas.microsoft.com/office/drawing/2014/main" id="{E4A89980-F449-4B5E-BFF4-95C9EEEB8CBB}"/>
              </a:ext>
            </a:extLst>
          </p:cNvPr>
          <p:cNvPicPr>
            <a:picLocks noChangeAspect="1"/>
          </p:cNvPicPr>
          <p:nvPr/>
        </p:nvPicPr>
        <p:blipFill>
          <a:blip r:embed="rId4"/>
          <a:stretch>
            <a:fillRect/>
          </a:stretch>
        </p:blipFill>
        <p:spPr>
          <a:xfrm>
            <a:off x="4368164" y="4149080"/>
            <a:ext cx="7832221" cy="1471259"/>
          </a:xfrm>
          <a:prstGeom prst="rect">
            <a:avLst/>
          </a:prstGeom>
        </p:spPr>
      </p:pic>
      <p:pic>
        <p:nvPicPr>
          <p:cNvPr id="11" name="图片 10">
            <a:extLst>
              <a:ext uri="{FF2B5EF4-FFF2-40B4-BE49-F238E27FC236}">
                <a16:creationId xmlns:a16="http://schemas.microsoft.com/office/drawing/2014/main" id="{AFABD20F-CE66-47EB-AE56-794245097FA6}"/>
              </a:ext>
            </a:extLst>
          </p:cNvPr>
          <p:cNvPicPr>
            <a:picLocks noChangeAspect="1"/>
          </p:cNvPicPr>
          <p:nvPr/>
        </p:nvPicPr>
        <p:blipFill>
          <a:blip r:embed="rId5"/>
          <a:stretch>
            <a:fillRect/>
          </a:stretch>
        </p:blipFill>
        <p:spPr>
          <a:xfrm>
            <a:off x="4368164" y="5620339"/>
            <a:ext cx="7845933" cy="1225271"/>
          </a:xfrm>
          <a:prstGeom prst="rect">
            <a:avLst/>
          </a:prstGeom>
        </p:spPr>
      </p:pic>
      <p:pic>
        <p:nvPicPr>
          <p:cNvPr id="12" name="图片 11">
            <a:extLst>
              <a:ext uri="{FF2B5EF4-FFF2-40B4-BE49-F238E27FC236}">
                <a16:creationId xmlns:a16="http://schemas.microsoft.com/office/drawing/2014/main" id="{64FD0BB0-E3BE-4CEE-89A3-533194CCF6A0}"/>
              </a:ext>
            </a:extLst>
          </p:cNvPr>
          <p:cNvPicPr>
            <a:picLocks noChangeAspect="1"/>
          </p:cNvPicPr>
          <p:nvPr/>
        </p:nvPicPr>
        <p:blipFill>
          <a:blip r:embed="rId6"/>
          <a:stretch>
            <a:fillRect/>
          </a:stretch>
        </p:blipFill>
        <p:spPr>
          <a:xfrm>
            <a:off x="70131" y="1410811"/>
            <a:ext cx="4275935" cy="3819525"/>
          </a:xfrm>
          <a:prstGeom prst="rect">
            <a:avLst/>
          </a:prstGeom>
        </p:spPr>
      </p:pic>
    </p:spTree>
    <p:extLst>
      <p:ext uri="{BB962C8B-B14F-4D97-AF65-F5344CB8AC3E}">
        <p14:creationId xmlns:p14="http://schemas.microsoft.com/office/powerpoint/2010/main" val="12540479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58" name="Group 78">
            <a:extLst>
              <a:ext uri="{FF2B5EF4-FFF2-40B4-BE49-F238E27FC236}">
                <a16:creationId xmlns:a16="http://schemas.microsoft.com/office/drawing/2014/main" id="{F9CB828A-496C-422D-AA3C-AC580468BB28}"/>
              </a:ext>
            </a:extLst>
          </p:cNvPr>
          <p:cNvGraphicFramePr>
            <a:graphicFrameLocks noGrp="1"/>
          </p:cNvGraphicFramePr>
          <p:nvPr>
            <p:ph/>
            <p:extLst>
              <p:ext uri="{D42A27DB-BD31-4B8C-83A1-F6EECF244321}">
                <p14:modId xmlns:p14="http://schemas.microsoft.com/office/powerpoint/2010/main" val="4223580738"/>
              </p:ext>
            </p:extLst>
          </p:nvPr>
        </p:nvGraphicFramePr>
        <p:xfrm>
          <a:off x="1199455" y="1677838"/>
          <a:ext cx="10368657" cy="5039656"/>
        </p:xfrm>
        <a:graphic>
          <a:graphicData uri="http://schemas.openxmlformats.org/drawingml/2006/table">
            <a:tbl>
              <a:tblPr/>
              <a:tblGrid>
                <a:gridCol w="1247196">
                  <a:extLst>
                    <a:ext uri="{9D8B030D-6E8A-4147-A177-3AD203B41FA5}">
                      <a16:colId xmlns:a16="http://schemas.microsoft.com/office/drawing/2014/main" val="20000"/>
                    </a:ext>
                  </a:extLst>
                </a:gridCol>
                <a:gridCol w="1249143">
                  <a:extLst>
                    <a:ext uri="{9D8B030D-6E8A-4147-A177-3AD203B41FA5}">
                      <a16:colId xmlns:a16="http://schemas.microsoft.com/office/drawing/2014/main" val="20001"/>
                    </a:ext>
                  </a:extLst>
                </a:gridCol>
                <a:gridCol w="2904263">
                  <a:extLst>
                    <a:ext uri="{9D8B030D-6E8A-4147-A177-3AD203B41FA5}">
                      <a16:colId xmlns:a16="http://schemas.microsoft.com/office/drawing/2014/main" val="20002"/>
                    </a:ext>
                  </a:extLst>
                </a:gridCol>
                <a:gridCol w="2146784">
                  <a:extLst>
                    <a:ext uri="{9D8B030D-6E8A-4147-A177-3AD203B41FA5}">
                      <a16:colId xmlns:a16="http://schemas.microsoft.com/office/drawing/2014/main" val="20003"/>
                    </a:ext>
                  </a:extLst>
                </a:gridCol>
                <a:gridCol w="2821271">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7676" name="Rectangle 77">
            <a:extLst>
              <a:ext uri="{FF2B5EF4-FFF2-40B4-BE49-F238E27FC236}">
                <a16:creationId xmlns:a16="http://schemas.microsoft.com/office/drawing/2014/main" id="{127E75B4-FCAF-4C82-99A3-B9AEA7E66F3E}"/>
              </a:ext>
            </a:extLst>
          </p:cNvPr>
          <p:cNvSpPr>
            <a:spLocks noChangeArrowheads="1"/>
          </p:cNvSpPr>
          <p:nvPr/>
        </p:nvSpPr>
        <p:spPr bwMode="auto">
          <a:xfrm>
            <a:off x="-1633" y="188641"/>
            <a:ext cx="7416800" cy="54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vl="1" eaLnBrk="1" hangingPunct="1">
              <a:lnSpc>
                <a:spcPct val="80000"/>
              </a:lnSpc>
              <a:buFontTx/>
              <a:buNone/>
            </a:pPr>
            <a:r>
              <a:rPr lang="en-US" altLang="zh-CN" sz="3600" dirty="0">
                <a:solidFill>
                  <a:srgbClr val="C00000"/>
                </a:solidFill>
                <a:latin typeface="Arial Black" panose="020B0A04020102020204" pitchFamily="34" charset="0"/>
                <a:ea typeface="华文中宋" panose="02010600040101010101" pitchFamily="2" charset="-122"/>
              </a:rPr>
              <a:t>Chapter Seven</a:t>
            </a:r>
            <a:r>
              <a:rPr lang="en-US" altLang="zh-CN" sz="3600" dirty="0">
                <a:solidFill>
                  <a:srgbClr val="C00000"/>
                </a:solidFill>
              </a:rPr>
              <a:t> </a:t>
            </a:r>
            <a:r>
              <a:rPr lang="zh-CN" altLang="en-US" sz="3600" dirty="0">
                <a:solidFill>
                  <a:srgbClr val="C00000"/>
                </a:solidFill>
                <a:latin typeface="华文中宋" panose="02010600040101010101" pitchFamily="2" charset="-122"/>
                <a:ea typeface="华文中宋" panose="02010600040101010101" pitchFamily="2" charset="-122"/>
              </a:rPr>
              <a:t>设计模式</a:t>
            </a:r>
            <a:endParaRPr lang="en-US" altLang="zh-CN" sz="3600" b="1" dirty="0">
              <a:solidFill>
                <a:srgbClr val="C00000"/>
              </a:solidFill>
              <a:latin typeface="Bauhaus 93" pitchFamily="82" charset="0"/>
              <a:ea typeface="Gulim" panose="020B0600000101010101" pitchFamily="34" charset="-127"/>
            </a:endParaRPr>
          </a:p>
        </p:txBody>
      </p:sp>
      <p:sp>
        <p:nvSpPr>
          <p:cNvPr id="27677" name="文本框 3">
            <a:extLst>
              <a:ext uri="{FF2B5EF4-FFF2-40B4-BE49-F238E27FC236}">
                <a16:creationId xmlns:a16="http://schemas.microsoft.com/office/drawing/2014/main" id="{E720B809-7423-4B48-A677-367CCB8BB8E2}"/>
              </a:ext>
            </a:extLst>
          </p:cNvPr>
          <p:cNvSpPr txBox="1">
            <a:spLocks noChangeArrowheads="1"/>
          </p:cNvSpPr>
          <p:nvPr/>
        </p:nvSpPr>
        <p:spPr bwMode="auto">
          <a:xfrm>
            <a:off x="695402" y="911221"/>
            <a:ext cx="5616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 typeface="Wingdings" panose="05000000000000000000" pitchFamily="2" charset="2"/>
              <a:buChar char="n"/>
            </a:pPr>
            <a:r>
              <a:rPr kumimoji="0" lang="en-US" altLang="zh-CN" sz="3200" b="1" dirty="0">
                <a:solidFill>
                  <a:srgbClr val="324A7A"/>
                </a:solidFill>
                <a:latin typeface="Times New Roman" panose="02020603050405020304" pitchFamily="18" charset="0"/>
                <a:ea typeface="Gulim" panose="020B0600000101010101" pitchFamily="34" charset="-127"/>
                <a:cs typeface="Times New Roman" panose="02020603050405020304" pitchFamily="18" charset="0"/>
              </a:rPr>
              <a:t>Design Pattern Space</a:t>
            </a:r>
            <a:endParaRPr kumimoji="0" lang="zh-CN" altLang="en-US" sz="3200" dirty="0">
              <a:solidFill>
                <a:srgbClr val="324A7A"/>
              </a:solidFill>
              <a:latin typeface="Times New Roman" panose="02020603050405020304" pitchFamily="18" charset="0"/>
              <a:ea typeface="Gulim" panose="020B0600000101010101" pitchFamily="34" charset="-127"/>
              <a:cs typeface="Times New Roman" panose="02020603050405020304" pitchFamily="18"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C45CB-7E4C-43CC-9CA8-4E91EA532550}"/>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p>
        </p:txBody>
      </p:sp>
      <p:sp>
        <p:nvSpPr>
          <p:cNvPr id="3" name="内容占位符 2">
            <a:extLst>
              <a:ext uri="{FF2B5EF4-FFF2-40B4-BE49-F238E27FC236}">
                <a16:creationId xmlns:a16="http://schemas.microsoft.com/office/drawing/2014/main" id="{924765DD-2885-4CAF-8F0B-7A06D81DD79C}"/>
              </a:ext>
            </a:extLst>
          </p:cNvPr>
          <p:cNvSpPr>
            <a:spLocks noGrp="1"/>
          </p:cNvSpPr>
          <p:nvPr>
            <p:ph idx="1"/>
          </p:nvPr>
        </p:nvSpPr>
        <p:spPr>
          <a:xfrm>
            <a:off x="407368" y="836712"/>
            <a:ext cx="11449272" cy="2736304"/>
          </a:xfrm>
        </p:spPr>
        <p:txBody>
          <a:bodyPr/>
          <a:lstStyle/>
          <a:p>
            <a:r>
              <a:rPr lang="en-US" altLang="zh-CN" dirty="0">
                <a:solidFill>
                  <a:srgbClr val="324A7A"/>
                </a:solidFill>
              </a:rPr>
              <a:t>MVC</a:t>
            </a:r>
            <a:r>
              <a:rPr lang="zh-CN" altLang="en-US" dirty="0">
                <a:solidFill>
                  <a:srgbClr val="324A7A"/>
                </a:solidFill>
              </a:rPr>
              <a:t>模式 </a:t>
            </a:r>
          </a:p>
          <a:p>
            <a:pPr marL="849291" lvl="1" indent="-342891" eaLnBrk="1" hangingPunct="1">
              <a:lnSpc>
                <a:spcPct val="150000"/>
              </a:lnSpc>
              <a:buFont typeface="Arial" panose="020B0604020202020204" pitchFamily="34" charset="0"/>
              <a:buChar char="•"/>
            </a:pP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模式是一种架构模式，它包含三个角色：模型</a:t>
            </a:r>
            <a:r>
              <a:rPr lang="en-US" altLang="zh-CN" sz="1800" b="0" dirty="0">
                <a:solidFill>
                  <a:schemeClr val="tx1"/>
                </a:solidFill>
                <a:ea typeface="华文中宋" panose="02010600040101010101" pitchFamily="2" charset="-122"/>
              </a:rPr>
              <a:t>(Model)</a:t>
            </a:r>
            <a:r>
              <a:rPr lang="zh-CN" altLang="en-US" sz="1800" b="0" dirty="0">
                <a:solidFill>
                  <a:schemeClr val="tx1"/>
                </a:solidFill>
                <a:ea typeface="华文中宋" panose="02010600040101010101" pitchFamily="2" charset="-122"/>
              </a:rPr>
              <a:t>，视图</a:t>
            </a:r>
            <a:r>
              <a:rPr lang="en-US" altLang="zh-CN" sz="1800" b="0" dirty="0">
                <a:solidFill>
                  <a:schemeClr val="tx1"/>
                </a:solidFill>
                <a:ea typeface="华文中宋" panose="02010600040101010101" pitchFamily="2" charset="-122"/>
              </a:rPr>
              <a:t>(View)</a:t>
            </a:r>
            <a:r>
              <a:rPr lang="zh-CN" altLang="en-US" sz="1800" b="0" dirty="0">
                <a:solidFill>
                  <a:schemeClr val="tx1"/>
                </a:solidFill>
                <a:ea typeface="华文中宋" panose="02010600040101010101" pitchFamily="2" charset="-122"/>
              </a:rPr>
              <a:t>和控制器</a:t>
            </a:r>
            <a:r>
              <a:rPr lang="en-US" altLang="zh-CN" sz="1800" b="0" dirty="0">
                <a:solidFill>
                  <a:schemeClr val="tx1"/>
                </a:solidFill>
                <a:ea typeface="华文中宋" panose="02010600040101010101" pitchFamily="2" charset="-122"/>
              </a:rPr>
              <a:t>(Controller)</a:t>
            </a:r>
            <a:r>
              <a:rPr lang="zh-CN" altLang="en-US" sz="1800" b="0" dirty="0">
                <a:solidFill>
                  <a:schemeClr val="tx1"/>
                </a:solidFill>
                <a:ea typeface="华文中宋" panose="02010600040101010101" pitchFamily="2" charset="-122"/>
              </a:rPr>
              <a:t>。观察者模式可以用来实现</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模式，观察者模式中的观察目标就是</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模式中的模型</a:t>
            </a:r>
            <a:r>
              <a:rPr lang="en-US" altLang="zh-CN" sz="1800" b="0" dirty="0">
                <a:solidFill>
                  <a:schemeClr val="tx1"/>
                </a:solidFill>
                <a:ea typeface="华文中宋" panose="02010600040101010101" pitchFamily="2" charset="-122"/>
              </a:rPr>
              <a:t>(Model)</a:t>
            </a:r>
            <a:r>
              <a:rPr lang="zh-CN" altLang="en-US" sz="1800" b="0" dirty="0">
                <a:solidFill>
                  <a:schemeClr val="tx1"/>
                </a:solidFill>
                <a:ea typeface="华文中宋" panose="02010600040101010101" pitchFamily="2" charset="-122"/>
              </a:rPr>
              <a:t>，而观察者就是</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中的视图</a:t>
            </a:r>
            <a:r>
              <a:rPr lang="en-US" altLang="zh-CN" sz="1800" b="0" dirty="0">
                <a:solidFill>
                  <a:schemeClr val="tx1"/>
                </a:solidFill>
                <a:ea typeface="华文中宋" panose="02010600040101010101" pitchFamily="2" charset="-122"/>
              </a:rPr>
              <a:t>(View)</a:t>
            </a:r>
            <a:r>
              <a:rPr lang="zh-CN" altLang="en-US" sz="1800" b="0" dirty="0">
                <a:solidFill>
                  <a:schemeClr val="tx1"/>
                </a:solidFill>
                <a:ea typeface="华文中宋" panose="02010600040101010101" pitchFamily="2" charset="-122"/>
              </a:rPr>
              <a:t>，控制器</a:t>
            </a:r>
            <a:r>
              <a:rPr lang="en-US" altLang="zh-CN" sz="1800" b="0" dirty="0">
                <a:solidFill>
                  <a:schemeClr val="tx1"/>
                </a:solidFill>
                <a:ea typeface="华文中宋" panose="02010600040101010101" pitchFamily="2" charset="-122"/>
              </a:rPr>
              <a:t>(Controller)</a:t>
            </a:r>
            <a:r>
              <a:rPr lang="zh-CN" altLang="en-US" sz="1800" b="0" dirty="0">
                <a:solidFill>
                  <a:schemeClr val="tx1"/>
                </a:solidFill>
                <a:ea typeface="华文中宋" panose="02010600040101010101" pitchFamily="2" charset="-122"/>
              </a:rPr>
              <a:t>充当两者之间的中介者</a:t>
            </a:r>
            <a:r>
              <a:rPr lang="en-US" altLang="zh-CN" sz="1800" b="0" dirty="0">
                <a:solidFill>
                  <a:schemeClr val="tx1"/>
                </a:solidFill>
                <a:ea typeface="华文中宋" panose="02010600040101010101" pitchFamily="2" charset="-122"/>
              </a:rPr>
              <a:t>(Mediator)</a:t>
            </a:r>
            <a:r>
              <a:rPr lang="zh-CN" altLang="en-US" sz="1800" b="0" dirty="0">
                <a:solidFill>
                  <a:schemeClr val="tx1"/>
                </a:solidFill>
                <a:ea typeface="华文中宋" panose="02010600040101010101" pitchFamily="2" charset="-122"/>
              </a:rPr>
              <a:t>。当模型层的数据发生改变时，视图层将自动改变其显示内容。</a:t>
            </a: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r>
              <a:rPr lang="zh-CN" altLang="en-US" sz="1800" b="0" dirty="0">
                <a:solidFill>
                  <a:schemeClr val="tx1"/>
                </a:solidFill>
                <a:ea typeface="华文中宋" panose="02010600040101010101" pitchFamily="2" charset="-122"/>
              </a:rPr>
              <a:t>在</a:t>
            </a:r>
            <a:r>
              <a:rPr lang="en-US" altLang="zh-CN" sz="1800" b="0" dirty="0">
                <a:solidFill>
                  <a:schemeClr val="tx1"/>
                </a:solidFill>
                <a:ea typeface="华文中宋" panose="02010600040101010101" pitchFamily="2" charset="-122"/>
              </a:rPr>
              <a:t>JDK</a:t>
            </a:r>
            <a:r>
              <a:rPr lang="zh-CN" altLang="en-US" sz="1800" b="0" dirty="0">
                <a:solidFill>
                  <a:schemeClr val="tx1"/>
                </a:solidFill>
                <a:ea typeface="华文中宋" panose="02010600040101010101" pitchFamily="2" charset="-122"/>
              </a:rPr>
              <a:t>的</a:t>
            </a:r>
            <a:r>
              <a:rPr lang="en-US" altLang="zh-CN" sz="1800" b="0" dirty="0" err="1">
                <a:solidFill>
                  <a:schemeClr val="tx1"/>
                </a:solidFill>
                <a:ea typeface="华文中宋" panose="02010600040101010101" pitchFamily="2" charset="-122"/>
              </a:rPr>
              <a:t>java.util</a:t>
            </a:r>
            <a:r>
              <a:rPr lang="zh-CN" altLang="en-US" sz="1800" b="0" dirty="0">
                <a:solidFill>
                  <a:schemeClr val="tx1"/>
                </a:solidFill>
                <a:ea typeface="华文中宋" panose="02010600040101010101" pitchFamily="2" charset="-122"/>
              </a:rPr>
              <a:t>包中，提供了</a:t>
            </a:r>
            <a:r>
              <a:rPr lang="en-US" altLang="zh-CN" sz="1800" b="0" dirty="0">
                <a:solidFill>
                  <a:srgbClr val="A61D38"/>
                </a:solidFill>
                <a:ea typeface="华文中宋" panose="02010600040101010101" pitchFamily="2" charset="-122"/>
              </a:rPr>
              <a:t>Observable</a:t>
            </a:r>
            <a:r>
              <a:rPr lang="zh-CN" altLang="en-US" sz="1800" b="0" dirty="0">
                <a:solidFill>
                  <a:srgbClr val="A61D38"/>
                </a:solidFill>
                <a:ea typeface="华文中宋" panose="02010600040101010101" pitchFamily="2" charset="-122"/>
              </a:rPr>
              <a:t>类</a:t>
            </a:r>
            <a:r>
              <a:rPr lang="zh-CN" altLang="en-US" sz="1800" b="0" dirty="0">
                <a:solidFill>
                  <a:schemeClr val="tx1"/>
                </a:solidFill>
                <a:ea typeface="华文中宋" panose="02010600040101010101" pitchFamily="2" charset="-122"/>
              </a:rPr>
              <a:t>以及</a:t>
            </a:r>
            <a:r>
              <a:rPr lang="en-US" altLang="zh-CN" sz="1800" b="0" dirty="0">
                <a:solidFill>
                  <a:srgbClr val="A61D38"/>
                </a:solidFill>
                <a:ea typeface="华文中宋" panose="02010600040101010101" pitchFamily="2" charset="-122"/>
              </a:rPr>
              <a:t>Observer</a:t>
            </a:r>
            <a:r>
              <a:rPr lang="zh-CN" altLang="en-US" sz="1800" b="0" dirty="0">
                <a:solidFill>
                  <a:schemeClr val="tx1"/>
                </a:solidFill>
                <a:ea typeface="华文中宋" panose="02010600040101010101" pitchFamily="2" charset="-122"/>
              </a:rPr>
              <a:t>接口，它们构成了</a:t>
            </a:r>
            <a:r>
              <a:rPr lang="en-US" altLang="zh-CN" sz="1800" b="0" dirty="0">
                <a:solidFill>
                  <a:schemeClr val="tx1"/>
                </a:solidFill>
                <a:ea typeface="华文中宋" panose="02010600040101010101" pitchFamily="2" charset="-122"/>
              </a:rPr>
              <a:t>Java</a:t>
            </a:r>
            <a:r>
              <a:rPr lang="zh-CN" altLang="en-US" sz="1800" b="0" dirty="0">
                <a:solidFill>
                  <a:schemeClr val="tx1"/>
                </a:solidFill>
                <a:ea typeface="华文中宋" panose="02010600040101010101" pitchFamily="2" charset="-122"/>
              </a:rPr>
              <a:t>语言对观察者模式的支持。</a:t>
            </a: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zh-CN" altLang="en-US" sz="1800" b="0" dirty="0">
              <a:solidFill>
                <a:schemeClr val="tx1"/>
              </a:solidFill>
              <a:ea typeface="华文中宋" panose="02010600040101010101" pitchFamily="2" charset="-122"/>
            </a:endParaRPr>
          </a:p>
          <a:p>
            <a:endParaRPr lang="zh-CN" altLang="en-US" dirty="0"/>
          </a:p>
        </p:txBody>
      </p:sp>
      <p:pic>
        <p:nvPicPr>
          <p:cNvPr id="5" name="Picture 12">
            <a:extLst>
              <a:ext uri="{FF2B5EF4-FFF2-40B4-BE49-F238E27FC236}">
                <a16:creationId xmlns:a16="http://schemas.microsoft.com/office/drawing/2014/main" id="{ED48CE6E-36E7-4DEB-9D10-9BED821A2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80" y="3652515"/>
            <a:ext cx="3024336" cy="290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25AF4B3-3113-4DE4-8C73-A5B7ABF5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218" y="3645025"/>
            <a:ext cx="3894223" cy="294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a:extLst>
              <a:ext uri="{FF2B5EF4-FFF2-40B4-BE49-F238E27FC236}">
                <a16:creationId xmlns:a16="http://schemas.microsoft.com/office/drawing/2014/main" id="{656C8DED-2222-4839-B915-9A63683BD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333" y="3652517"/>
            <a:ext cx="4490292" cy="290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436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7E09E-EE6E-478B-B913-9226D361CA53}"/>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solidFill>
                <a:srgbClr val="A61D38"/>
              </a:solidFill>
            </a:endParaRPr>
          </a:p>
        </p:txBody>
      </p:sp>
      <p:sp>
        <p:nvSpPr>
          <p:cNvPr id="4" name="Rectangle 3">
            <a:extLst>
              <a:ext uri="{FF2B5EF4-FFF2-40B4-BE49-F238E27FC236}">
                <a16:creationId xmlns:a16="http://schemas.microsoft.com/office/drawing/2014/main" id="{E6681075-97BD-4776-9CBA-FECA44E524E2}"/>
              </a:ext>
            </a:extLst>
          </p:cNvPr>
          <p:cNvSpPr>
            <a:spLocks noGrp="1" noChangeArrowheads="1"/>
          </p:cNvSpPr>
          <p:nvPr>
            <p:ph idx="1"/>
          </p:nvPr>
        </p:nvSpPr>
        <p:spPr>
          <a:xfrm>
            <a:off x="263352" y="972149"/>
            <a:ext cx="4032448" cy="5481188"/>
          </a:xfrm>
          <a:noFill/>
        </p:spPr>
        <p:txBody>
          <a:bodyPr/>
          <a:lstStyle/>
          <a:p>
            <a:pPr eaLnBrk="1" hangingPunct="1"/>
            <a:r>
              <a:rPr lang="zh-CN" altLang="en-US" dirty="0">
                <a:solidFill>
                  <a:srgbClr val="324A7A"/>
                </a:solidFill>
                <a:ea typeface="华文中宋" panose="02010600040101010101" pitchFamily="2" charset="-122"/>
              </a:rPr>
              <a:t>适用性</a:t>
            </a:r>
            <a:endParaRPr lang="en-US" altLang="zh-CN" dirty="0">
              <a:solidFill>
                <a:srgbClr val="324A7A"/>
              </a:solidFill>
              <a:ea typeface="华文中宋" panose="02010600040101010101" pitchFamily="2" charset="-122"/>
            </a:endParaRP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一个抽象模型有两个方面，其中一个方面依赖于另一个方面。将这些方面封装在独立的对象中使它们可以各自</a:t>
            </a:r>
            <a:r>
              <a:rPr lang="zh-CN" altLang="en-US" sz="1800" b="0" dirty="0">
                <a:solidFill>
                  <a:srgbClr val="A61D38"/>
                </a:solidFill>
                <a:ea typeface="华文中宋" panose="02010600040101010101" pitchFamily="2" charset="-122"/>
              </a:rPr>
              <a:t>独立地改变和复用</a:t>
            </a:r>
            <a:r>
              <a:rPr lang="zh-CN" altLang="en-US" sz="18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一个对象的改变将导致其他一个或多个对象也发生改变，而不知道具体有多少对象将发生改变，可以</a:t>
            </a:r>
            <a:r>
              <a:rPr lang="zh-CN" altLang="en-US" sz="1800" b="0" dirty="0">
                <a:solidFill>
                  <a:srgbClr val="A61D38"/>
                </a:solidFill>
                <a:ea typeface="华文中宋" panose="02010600040101010101" pitchFamily="2" charset="-122"/>
              </a:rPr>
              <a:t>降低对象之间的耦合度</a:t>
            </a:r>
            <a:r>
              <a:rPr lang="zh-CN" altLang="en-US" sz="18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一个对象必须通知其他对象，而并不知道这些对象具体是谁。</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需要在系统中创建一个触发链，</a:t>
            </a:r>
            <a:r>
              <a:rPr lang="en-US" altLang="zh-CN" sz="1800" b="0" dirty="0">
                <a:solidFill>
                  <a:schemeClr val="tx1"/>
                </a:solidFill>
                <a:ea typeface="华文中宋" panose="02010600040101010101" pitchFamily="2" charset="-122"/>
              </a:rPr>
              <a:t>A</a:t>
            </a:r>
            <a:r>
              <a:rPr lang="zh-CN" altLang="en-US" sz="1800" b="0" dirty="0">
                <a:solidFill>
                  <a:schemeClr val="tx1"/>
                </a:solidFill>
                <a:ea typeface="华文中宋" panose="02010600040101010101" pitchFamily="2" charset="-122"/>
              </a:rPr>
              <a:t>对象的行为将影响</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对象的行为将影响</a:t>
            </a:r>
            <a:r>
              <a:rPr lang="en-US" altLang="zh-CN" sz="1800" b="0" dirty="0">
                <a:solidFill>
                  <a:schemeClr val="tx1"/>
                </a:solidFill>
                <a:ea typeface="华文中宋" panose="02010600040101010101" pitchFamily="2" charset="-122"/>
              </a:rPr>
              <a:t>C</a:t>
            </a:r>
            <a:r>
              <a:rPr lang="zh-CN" altLang="en-US" sz="1800" b="0" dirty="0">
                <a:solidFill>
                  <a:schemeClr val="tx1"/>
                </a:solidFill>
                <a:ea typeface="华文中宋" panose="02010600040101010101" pitchFamily="2" charset="-122"/>
              </a:rPr>
              <a:t>对象</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a:t>
            </a:r>
            <a:r>
              <a:rPr lang="zh-CN" altLang="en-US" sz="1800" b="0" dirty="0">
                <a:solidFill>
                  <a:srgbClr val="A61D38"/>
                </a:solidFill>
                <a:ea typeface="华文中宋" panose="02010600040101010101" pitchFamily="2" charset="-122"/>
              </a:rPr>
              <a:t>可以使用观察者模式创建一种链式触发机制</a:t>
            </a:r>
            <a:r>
              <a:rPr lang="zh-CN" altLang="en-US" sz="1800" b="0" dirty="0">
                <a:solidFill>
                  <a:schemeClr val="tx1"/>
                </a:solidFill>
                <a:ea typeface="华文中宋" panose="02010600040101010101" pitchFamily="2" charset="-122"/>
              </a:rPr>
              <a:t>。</a:t>
            </a:r>
          </a:p>
        </p:txBody>
      </p:sp>
      <p:sp>
        <p:nvSpPr>
          <p:cNvPr id="5" name="Rectangle 3">
            <a:extLst>
              <a:ext uri="{FF2B5EF4-FFF2-40B4-BE49-F238E27FC236}">
                <a16:creationId xmlns:a16="http://schemas.microsoft.com/office/drawing/2014/main" id="{E76A806E-2AE2-4CAF-8482-259623183C7C}"/>
              </a:ext>
            </a:extLst>
          </p:cNvPr>
          <p:cNvSpPr txBox="1">
            <a:spLocks noChangeArrowheads="1"/>
          </p:cNvSpPr>
          <p:nvPr/>
        </p:nvSpPr>
        <p:spPr bwMode="auto">
          <a:xfrm>
            <a:off x="4511824" y="1484784"/>
            <a:ext cx="45628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endParaRPr lang="zh-CN" altLang="en-US" sz="2200" kern="0" dirty="0">
              <a:ea typeface="黑体" panose="02010609060101010101" pitchFamily="49" charset="-122"/>
            </a:endParaRPr>
          </a:p>
        </p:txBody>
      </p:sp>
      <p:sp>
        <p:nvSpPr>
          <p:cNvPr id="7" name="Rectangle 3">
            <a:extLst>
              <a:ext uri="{FF2B5EF4-FFF2-40B4-BE49-F238E27FC236}">
                <a16:creationId xmlns:a16="http://schemas.microsoft.com/office/drawing/2014/main" id="{B369EF35-FAF0-458A-B8DC-8E735CDDBADA}"/>
              </a:ext>
            </a:extLst>
          </p:cNvPr>
          <p:cNvSpPr txBox="1">
            <a:spLocks noChangeArrowheads="1"/>
          </p:cNvSpPr>
          <p:nvPr/>
        </p:nvSpPr>
        <p:spPr bwMode="auto">
          <a:xfrm>
            <a:off x="4367808" y="1013124"/>
            <a:ext cx="3960437" cy="590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优点</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观察者模式可以实现</a:t>
            </a:r>
            <a:r>
              <a:rPr lang="zh-CN" altLang="en-US" sz="2000" b="0" dirty="0">
                <a:solidFill>
                  <a:srgbClr val="A61D38"/>
                </a:solidFill>
                <a:ea typeface="华文中宋" panose="02010600040101010101" pitchFamily="2" charset="-122"/>
              </a:rPr>
              <a:t>表示层和数据逻辑层的分离</a:t>
            </a:r>
            <a:r>
              <a:rPr lang="zh-CN" altLang="en-US" sz="2000" b="0" dirty="0">
                <a:solidFill>
                  <a:schemeClr val="tx1"/>
                </a:solidFill>
                <a:ea typeface="华文中宋" panose="02010600040101010101" pitchFamily="2" charset="-122"/>
              </a:rPr>
              <a:t>，并定义了稳定的消息更新传递机制，抽象了更新接口，使得可以有各种各样不同的表示层作为具体观察者角色。</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观察者模式在观察目标和观察者之间建立一个</a:t>
            </a:r>
            <a:r>
              <a:rPr lang="zh-CN" altLang="en-US" sz="2000" b="0" dirty="0">
                <a:solidFill>
                  <a:srgbClr val="A61D38"/>
                </a:solidFill>
                <a:ea typeface="华文中宋" panose="02010600040101010101" pitchFamily="2" charset="-122"/>
              </a:rPr>
              <a:t>抽象的耦合</a:t>
            </a:r>
            <a:r>
              <a:rPr lang="zh-CN" altLang="en-US" sz="2000" b="0" dirty="0">
                <a:solidFill>
                  <a:schemeClr val="tx1"/>
                </a:solidFill>
                <a:ea typeface="华文中宋" panose="02010600040101010101" pitchFamily="2" charset="-122"/>
              </a:rPr>
              <a:t>。 </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观察者模式支持</a:t>
            </a:r>
            <a:r>
              <a:rPr lang="zh-CN" altLang="en-US" sz="2000" b="0" dirty="0">
                <a:solidFill>
                  <a:srgbClr val="A61D38"/>
                </a:solidFill>
                <a:ea typeface="华文中宋" panose="02010600040101010101" pitchFamily="2" charset="-122"/>
              </a:rPr>
              <a:t>广播通信</a:t>
            </a:r>
            <a:r>
              <a:rPr lang="zh-CN" altLang="en-US" sz="2000" b="0" dirty="0">
                <a:solidFill>
                  <a:schemeClr val="tx1"/>
                </a:solidFill>
                <a:ea typeface="华文中宋" panose="02010600040101010101" pitchFamily="2" charset="-122"/>
              </a:rPr>
              <a:t>。</a:t>
            </a:r>
            <a:endParaRPr lang="en-US" altLang="zh-CN" sz="2000" b="0" dirty="0">
              <a:solidFill>
                <a:schemeClr val="tx1"/>
              </a:solidFill>
              <a:ea typeface="华文中宋" panose="02010600040101010101" pitchFamily="2" charset="-122"/>
            </a:endParaRP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你可以在任何时刻</a:t>
            </a:r>
            <a:r>
              <a:rPr lang="zh-CN" altLang="en-US" sz="2000" b="0" dirty="0">
                <a:solidFill>
                  <a:srgbClr val="A61D38"/>
                </a:solidFill>
                <a:ea typeface="华文中宋" panose="02010600040101010101" pitchFamily="2" charset="-122"/>
              </a:rPr>
              <a:t>增加和删除</a:t>
            </a:r>
            <a:r>
              <a:rPr lang="zh-CN" altLang="en-US" sz="2000" b="0" dirty="0">
                <a:solidFill>
                  <a:schemeClr val="tx1"/>
                </a:solidFill>
                <a:ea typeface="华文中宋" panose="02010600040101010101" pitchFamily="2" charset="-122"/>
              </a:rPr>
              <a:t>观察者，处理还是忽略一个通知取决于观察者。</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观察者模式符合“</a:t>
            </a:r>
            <a:r>
              <a:rPr lang="zh-CN" altLang="en-US" sz="2000" b="0" dirty="0">
                <a:solidFill>
                  <a:srgbClr val="A61D38"/>
                </a:solidFill>
                <a:ea typeface="华文中宋" panose="02010600040101010101" pitchFamily="2" charset="-122"/>
              </a:rPr>
              <a:t>开闭原则（</a:t>
            </a:r>
            <a:r>
              <a:rPr lang="en-US" altLang="zh-CN" sz="2000" b="0" dirty="0">
                <a:solidFill>
                  <a:srgbClr val="A61D38"/>
                </a:solidFill>
                <a:ea typeface="华文中宋" panose="02010600040101010101" pitchFamily="2" charset="-122"/>
              </a:rPr>
              <a:t>OCP</a:t>
            </a:r>
            <a:r>
              <a:rPr lang="zh-CN" altLang="en-US" sz="2000" b="0" dirty="0">
                <a:solidFill>
                  <a:srgbClr val="A61D38"/>
                </a:solidFill>
                <a:ea typeface="华文中宋" panose="02010600040101010101" pitchFamily="2" charset="-122"/>
              </a:rPr>
              <a:t>）</a:t>
            </a:r>
            <a:r>
              <a:rPr lang="zh-CN" altLang="en-US" sz="2000" b="0" dirty="0">
                <a:solidFill>
                  <a:schemeClr val="tx1"/>
                </a:solidFill>
                <a:ea typeface="华文中宋" panose="02010600040101010101" pitchFamily="2" charset="-122"/>
              </a:rPr>
              <a:t>”的要求。</a:t>
            </a:r>
          </a:p>
        </p:txBody>
      </p:sp>
      <p:sp>
        <p:nvSpPr>
          <p:cNvPr id="8" name="Rectangle 3">
            <a:extLst>
              <a:ext uri="{FF2B5EF4-FFF2-40B4-BE49-F238E27FC236}">
                <a16:creationId xmlns:a16="http://schemas.microsoft.com/office/drawing/2014/main" id="{1A69CA11-1D56-4CA3-81E9-2C99C567F71E}"/>
              </a:ext>
            </a:extLst>
          </p:cNvPr>
          <p:cNvSpPr txBox="1">
            <a:spLocks noChangeArrowheads="1"/>
          </p:cNvSpPr>
          <p:nvPr/>
        </p:nvSpPr>
        <p:spPr bwMode="auto">
          <a:xfrm>
            <a:off x="8328249" y="1013125"/>
            <a:ext cx="3774327" cy="572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ea typeface="华文中宋" panose="02010600040101010101" pitchFamily="2" charset="-122"/>
              </a:rPr>
              <a:t>缺点</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如果一个观察目标对象有很多直接和间接的观察者的话，将所有的观察者都通知到会</a:t>
            </a:r>
            <a:r>
              <a:rPr lang="zh-CN" altLang="en-US" sz="2000" b="0" dirty="0">
                <a:solidFill>
                  <a:srgbClr val="A61D38"/>
                </a:solidFill>
                <a:ea typeface="华文中宋" panose="02010600040101010101" pitchFamily="2" charset="-122"/>
              </a:rPr>
              <a:t>花费很多时间</a:t>
            </a:r>
            <a:r>
              <a:rPr lang="zh-CN" altLang="en-US" sz="20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如果在观察者和观察目标之间有循环依赖的话，观察目标会触发它们之间进行循环调用，</a:t>
            </a:r>
            <a:r>
              <a:rPr lang="zh-CN" altLang="en-US" sz="2000" b="0" dirty="0">
                <a:solidFill>
                  <a:srgbClr val="A61D38"/>
                </a:solidFill>
                <a:ea typeface="华文中宋" panose="02010600040101010101" pitchFamily="2" charset="-122"/>
              </a:rPr>
              <a:t>可能导致系统崩溃</a:t>
            </a:r>
            <a:r>
              <a:rPr lang="zh-CN" altLang="en-US" sz="20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因为一个观察者并不知道其他观察者的存在，他可能对改变目标的最终代价一无所知。在目标上一个看似无害的操作可能会引起一些对观察者以及依赖这些观察者的那些对象的更新</a:t>
            </a:r>
            <a:r>
              <a:rPr lang="zh-CN" altLang="en-US" sz="1600" b="0" dirty="0">
                <a:solidFill>
                  <a:srgbClr val="A61D38"/>
                </a:solidFill>
                <a:ea typeface="华文中宋" panose="02010600040101010101" pitchFamily="2" charset="-122"/>
              </a:rPr>
              <a:t>（级联效应）</a:t>
            </a:r>
            <a:r>
              <a:rPr lang="zh-CN" altLang="en-US" sz="1600" b="0" dirty="0">
                <a:solidFill>
                  <a:schemeClr val="tx1"/>
                </a:solidFill>
                <a:ea typeface="华文中宋" panose="02010600040101010101" pitchFamily="2" charset="-122"/>
              </a:rPr>
              <a:t>。</a:t>
            </a:r>
            <a:endParaRPr lang="zh-CN" altLang="en-US" sz="2000" b="0" dirty="0">
              <a:solidFill>
                <a:schemeClr val="tx1"/>
              </a:solidFill>
              <a:ea typeface="华文中宋" panose="02010600040101010101" pitchFamily="2" charset="-122"/>
            </a:endParaRPr>
          </a:p>
        </p:txBody>
      </p:sp>
      <p:cxnSp>
        <p:nvCxnSpPr>
          <p:cNvPr id="9" name="直接连接符 8">
            <a:extLst>
              <a:ext uri="{FF2B5EF4-FFF2-40B4-BE49-F238E27FC236}">
                <a16:creationId xmlns:a16="http://schemas.microsoft.com/office/drawing/2014/main" id="{AA52BE82-16A3-4B40-8732-84CD80DC2942}"/>
              </a:ext>
            </a:extLst>
          </p:cNvPr>
          <p:cNvCxnSpPr>
            <a:cxnSpLocks/>
          </p:cNvCxnSpPr>
          <p:nvPr/>
        </p:nvCxnSpPr>
        <p:spPr bwMode="auto">
          <a:xfrm>
            <a:off x="4367808" y="949624"/>
            <a:ext cx="0"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A1838243-4253-4E7C-A249-C9CEFAC152C3}"/>
              </a:ext>
            </a:extLst>
          </p:cNvPr>
          <p:cNvCxnSpPr>
            <a:cxnSpLocks/>
          </p:cNvCxnSpPr>
          <p:nvPr/>
        </p:nvCxnSpPr>
        <p:spPr bwMode="auto">
          <a:xfrm>
            <a:off x="8400256" y="949624"/>
            <a:ext cx="0"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60268067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588295" y="1547972"/>
            <a:ext cx="10972800" cy="3054169"/>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、利用</a:t>
            </a:r>
            <a:r>
              <a:rPr lang="en-US" altLang="zh-CN" sz="2000" dirty="0">
                <a:solidFill>
                  <a:schemeClr val="bg1"/>
                </a:solidFill>
                <a:ea typeface="华文中宋" panose="02010600040101010101" pitchFamily="2" charset="-122"/>
              </a:rPr>
              <a:t>JDK</a:t>
            </a:r>
            <a:r>
              <a:rPr lang="zh-CN" altLang="en-US" sz="2000" dirty="0">
                <a:solidFill>
                  <a:schemeClr val="bg1"/>
                </a:solidFill>
                <a:ea typeface="华文中宋" panose="02010600040101010101" pitchFamily="2" charset="-122"/>
              </a:rPr>
              <a:t>的</a:t>
            </a:r>
            <a:r>
              <a:rPr lang="en-US" altLang="zh-CN" sz="2000" dirty="0" err="1">
                <a:solidFill>
                  <a:schemeClr val="bg1"/>
                </a:solidFill>
                <a:ea typeface="华文中宋" panose="02010600040101010101" pitchFamily="2" charset="-122"/>
              </a:rPr>
              <a:t>java.util</a:t>
            </a:r>
            <a:r>
              <a:rPr lang="zh-CN" altLang="en-US" sz="2000" dirty="0">
                <a:solidFill>
                  <a:schemeClr val="bg1"/>
                </a:solidFill>
                <a:ea typeface="华文中宋" panose="02010600040101010101" pitchFamily="2" charset="-122"/>
              </a:rPr>
              <a:t>包中提供的</a:t>
            </a:r>
            <a:r>
              <a:rPr lang="en-US" altLang="zh-CN" sz="2000" dirty="0">
                <a:solidFill>
                  <a:schemeClr val="bg1"/>
                </a:solidFill>
                <a:ea typeface="华文中宋" panose="02010600040101010101" pitchFamily="2" charset="-122"/>
              </a:rPr>
              <a:t>Observable</a:t>
            </a:r>
            <a:r>
              <a:rPr lang="zh-CN" altLang="en-US" sz="2000" dirty="0">
                <a:solidFill>
                  <a:schemeClr val="bg1"/>
                </a:solidFill>
                <a:ea typeface="华文中宋" panose="02010600040101010101" pitchFamily="2" charset="-122"/>
              </a:rPr>
              <a:t>类以及</a:t>
            </a:r>
            <a:r>
              <a:rPr lang="en-US" altLang="zh-CN" sz="2000" dirty="0">
                <a:solidFill>
                  <a:schemeClr val="bg1"/>
                </a:solidFill>
                <a:ea typeface="华文中宋" panose="02010600040101010101" pitchFamily="2" charset="-122"/>
              </a:rPr>
              <a:t>Observer</a:t>
            </a:r>
            <a:r>
              <a:rPr lang="zh-CN" altLang="en-US" sz="2000" dirty="0">
                <a:solidFill>
                  <a:schemeClr val="bg1"/>
                </a:solidFill>
                <a:ea typeface="华文中宋" panose="02010600040101010101" pitchFamily="2" charset="-122"/>
              </a:rPr>
              <a:t>接口实现课堂的例子（对随机数的观察输出）</a:t>
            </a:r>
            <a:endParaRPr lang="en-US" altLang="zh-CN" sz="2000" dirty="0">
              <a:solidFill>
                <a:schemeClr val="bg1"/>
              </a:solidFill>
              <a:ea typeface="华文中宋" panose="02010600040101010101" pitchFamily="2"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01313328-CDAD-4129-A6F8-167D46F2D438}"/>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16:</a:t>
            </a:r>
          </a:p>
        </p:txBody>
      </p:sp>
    </p:spTree>
    <p:extLst>
      <p:ext uri="{BB962C8B-B14F-4D97-AF65-F5344CB8AC3E}">
        <p14:creationId xmlns:p14="http://schemas.microsoft.com/office/powerpoint/2010/main" val="335890210"/>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932493D-DBEC-449F-B1EE-8E8A6C713EA9}"/>
              </a:ext>
            </a:extLst>
          </p:cNvPr>
          <p:cNvPicPr>
            <a:picLocks noChangeAspect="1"/>
          </p:cNvPicPr>
          <p:nvPr/>
        </p:nvPicPr>
        <p:blipFill>
          <a:blip r:embed="rId3"/>
          <a:stretch>
            <a:fillRect/>
          </a:stretch>
        </p:blipFill>
        <p:spPr>
          <a:xfrm>
            <a:off x="6888088" y="4005064"/>
            <a:ext cx="5067228" cy="2660807"/>
          </a:xfrm>
          <a:prstGeom prst="rect">
            <a:avLst/>
          </a:prstGeom>
        </p:spPr>
      </p:pic>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State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7216225" cy="2088232"/>
          </a:xfrm>
        </p:spPr>
        <p:txBody>
          <a:bodyPr/>
          <a:lstStyle/>
          <a:p>
            <a:r>
              <a:rPr lang="zh-CN" altLang="en-US"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结构清晰；将状态转换显示化；状态类职责明确。</a:t>
            </a:r>
            <a:endParaRPr lang="zh-CN" altLang="en-US" b="0" dirty="0">
              <a:solidFill>
                <a:schemeClr val="tx1"/>
              </a:solidFill>
              <a:latin typeface="华文楷体" panose="02010600040101010101" pitchFamily="2" charset="-122"/>
              <a:ea typeface="华文楷体" panose="02010600040101010101" pitchFamily="2" charset="-122"/>
            </a:endParaRPr>
          </a:p>
          <a:p>
            <a:r>
              <a:rPr lang="zh-CN" altLang="en-US"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增加系统的类与对象的个数</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实现较为复杂；对</a:t>
            </a:r>
            <a:r>
              <a:rPr lang="en-US" altLang="zh-CN" sz="2000" b="0" dirty="0">
                <a:solidFill>
                  <a:schemeClr val="tx1"/>
                </a:solidFill>
                <a:latin typeface="华文楷体" panose="02010600040101010101" pitchFamily="2" charset="-122"/>
                <a:ea typeface="华文楷体" panose="02010600040101010101" pitchFamily="2" charset="-122"/>
              </a:rPr>
              <a:t>OCP</a:t>
            </a:r>
            <a:r>
              <a:rPr lang="zh-CN" altLang="en-US" sz="2000" b="0" dirty="0">
                <a:solidFill>
                  <a:schemeClr val="tx1"/>
                </a:solidFill>
                <a:latin typeface="华文楷体" panose="02010600040101010101" pitchFamily="2" charset="-122"/>
                <a:ea typeface="华文楷体" panose="02010600040101010101" pitchFamily="2" charset="-122"/>
              </a:rPr>
              <a:t>原则的支持太好。</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DF2D9B98-185F-4CB8-ACB4-43B757D27A69}"/>
              </a:ext>
            </a:extLst>
          </p:cNvPr>
          <p:cNvPicPr>
            <a:picLocks noChangeAspect="1"/>
          </p:cNvPicPr>
          <p:nvPr/>
        </p:nvPicPr>
        <p:blipFill>
          <a:blip r:embed="rId5"/>
          <a:stretch>
            <a:fillRect/>
          </a:stretch>
        </p:blipFill>
        <p:spPr>
          <a:xfrm>
            <a:off x="663679" y="1675413"/>
            <a:ext cx="11304230" cy="574432"/>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通常在以下情况下可以考虑使用状态模式。当一个对象的行为取决于它的状态，并且它必须在运行时根据状态改变它的行为时，就可以考虑使用状态模式。</a:t>
            </a:r>
          </a:p>
          <a:p>
            <a:pPr lvl="1"/>
            <a:r>
              <a:rPr lang="zh-CN" altLang="en-US" b="0" dirty="0">
                <a:solidFill>
                  <a:schemeClr val="tx1"/>
                </a:solidFill>
                <a:latin typeface="华文楷体" panose="02010600040101010101" pitchFamily="2" charset="-122"/>
                <a:ea typeface="华文楷体" panose="02010600040101010101" pitchFamily="2" charset="-122"/>
              </a:rPr>
              <a:t>一个操作中含有庞大的分支结构，并且这些分支决定于对象的状态时。</a:t>
            </a:r>
          </a:p>
        </p:txBody>
      </p:sp>
    </p:spTree>
    <p:extLst>
      <p:ext uri="{BB962C8B-B14F-4D97-AF65-F5344CB8AC3E}">
        <p14:creationId xmlns:p14="http://schemas.microsoft.com/office/powerpoint/2010/main" val="204461885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 </a:t>
            </a:r>
            <a:r>
              <a:rPr lang="en-US" altLang="zh-CN" dirty="0">
                <a:highlight>
                  <a:srgbClr val="FFFF00"/>
                </a:highlight>
                <a:latin typeface="Bauhaus 93" pitchFamily="82" charset="0"/>
                <a:ea typeface="华文中宋" panose="02010600040101010101" pitchFamily="2" charset="-122"/>
              </a:rPr>
              <a:t>Observer Pattern</a:t>
            </a:r>
            <a:endParaRPr lang="zh-CN" altLang="en-US" dirty="0">
              <a:highlight>
                <a:srgbClr val="FFFF00"/>
              </a:highlight>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B525BC1F-D902-411C-BD61-1030F19DD8A7}"/>
              </a:ext>
            </a:extLst>
          </p:cNvPr>
          <p:cNvPicPr>
            <a:picLocks noChangeAspect="1"/>
          </p:cNvPicPr>
          <p:nvPr/>
        </p:nvPicPr>
        <p:blipFill>
          <a:blip r:embed="rId4"/>
          <a:stretch>
            <a:fillRect/>
          </a:stretch>
        </p:blipFill>
        <p:spPr>
          <a:xfrm>
            <a:off x="663679" y="1659698"/>
            <a:ext cx="11304231" cy="73508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8" name="图片 7">
            <a:extLst>
              <a:ext uri="{FF2B5EF4-FFF2-40B4-BE49-F238E27FC236}">
                <a16:creationId xmlns:a16="http://schemas.microsoft.com/office/drawing/2014/main" id="{24AEDBBE-9A2C-499D-847D-890524E85837}"/>
              </a:ext>
            </a:extLst>
          </p:cNvPr>
          <p:cNvPicPr>
            <a:picLocks noChangeAspect="1"/>
          </p:cNvPicPr>
          <p:nvPr/>
        </p:nvPicPr>
        <p:blipFill>
          <a:blip r:embed="rId5"/>
          <a:stretch>
            <a:fillRect/>
          </a:stretch>
        </p:blipFill>
        <p:spPr>
          <a:xfrm>
            <a:off x="6384032" y="2636912"/>
            <a:ext cx="5694624" cy="3960438"/>
          </a:xfrm>
          <a:prstGeom prst="rect">
            <a:avLst/>
          </a:prstGeom>
        </p:spPr>
      </p:pic>
      <p:sp>
        <p:nvSpPr>
          <p:cNvPr id="12" name="内容占位符 2">
            <a:extLst>
              <a:ext uri="{FF2B5EF4-FFF2-40B4-BE49-F238E27FC236}">
                <a16:creationId xmlns:a16="http://schemas.microsoft.com/office/drawing/2014/main" id="{931C048B-CD48-4C0A-B7B9-38BFC3DC9976}"/>
              </a:ext>
            </a:extLst>
          </p:cNvPr>
          <p:cNvSpPr txBox="1">
            <a:spLocks noGrp="1"/>
          </p:cNvSpPr>
          <p:nvPr>
            <p:ph idx="1"/>
          </p:nvPr>
        </p:nvSpPr>
        <p:spPr bwMode="auto">
          <a:xfrm>
            <a:off x="663679" y="2413741"/>
            <a:ext cx="8284566" cy="180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对象间存在一对多关系。</a:t>
            </a:r>
            <a:endParaRPr lang="en-US" altLang="zh-CN" sz="2400" b="0" dirty="0">
              <a:solidFill>
                <a:schemeClr val="tx1"/>
              </a:solidFill>
              <a:latin typeface="华文楷体" panose="02010600040101010101" pitchFamily="2" charset="-122"/>
              <a:ea typeface="华文楷体" panose="02010600040101010101" pitchFamily="2" charset="-122"/>
            </a:endParaRPr>
          </a:p>
          <a:p>
            <a:pPr lvl="1"/>
            <a:r>
              <a:rPr lang="zh-CN" altLang="en-US" sz="2000" b="0" dirty="0">
                <a:solidFill>
                  <a:schemeClr val="tx1"/>
                </a:solidFill>
                <a:latin typeface="华文楷体" panose="02010600040101010101" pitchFamily="2" charset="-122"/>
                <a:ea typeface="华文楷体" panose="02010600040101010101" pitchFamily="2" charset="-122"/>
              </a:rPr>
              <a:t>当一个抽象模型有两个方面。</a:t>
            </a:r>
            <a:endParaRPr lang="en-US" altLang="zh-CN" sz="2000" b="0" dirty="0">
              <a:solidFill>
                <a:schemeClr val="tx1"/>
              </a:solidFill>
              <a:latin typeface="华文楷体" panose="02010600040101010101" pitchFamily="2" charset="-122"/>
              <a:ea typeface="华文楷体" panose="02010600040101010101" pitchFamily="2" charset="-122"/>
            </a:endParaRPr>
          </a:p>
          <a:p>
            <a:pPr lvl="1"/>
            <a:r>
              <a:rPr lang="zh-CN" altLang="en-US" sz="2000" b="0" dirty="0">
                <a:solidFill>
                  <a:schemeClr val="tx1"/>
                </a:solidFill>
                <a:latin typeface="华文楷体" panose="02010600040101010101" pitchFamily="2" charset="-122"/>
                <a:ea typeface="华文楷体" panose="02010600040101010101" pitchFamily="2" charset="-122"/>
              </a:rPr>
              <a:t>实现类似广播机制的功能。</a:t>
            </a:r>
            <a:endParaRPr lang="en-US" altLang="zh-CN" b="0" dirty="0">
              <a:solidFill>
                <a:schemeClr val="tx1"/>
              </a:solidFill>
              <a:latin typeface="华文楷体" panose="02010600040101010101" pitchFamily="2" charset="-122"/>
              <a:ea typeface="华文楷体" panose="02010600040101010101" pitchFamily="2" charset="-122"/>
            </a:endParaRPr>
          </a:p>
        </p:txBody>
      </p:sp>
      <p:sp>
        <p:nvSpPr>
          <p:cNvPr id="13" name="内容占位符 2">
            <a:extLst>
              <a:ext uri="{FF2B5EF4-FFF2-40B4-BE49-F238E27FC236}">
                <a16:creationId xmlns:a16="http://schemas.microsoft.com/office/drawing/2014/main" id="{062B2226-831B-4865-AF03-8FE4ECCC494C}"/>
              </a:ext>
            </a:extLst>
          </p:cNvPr>
          <p:cNvSpPr txBox="1">
            <a:spLocks/>
          </p:cNvSpPr>
          <p:nvPr/>
        </p:nvSpPr>
        <p:spPr bwMode="auto">
          <a:xfrm>
            <a:off x="663679" y="4149080"/>
            <a:ext cx="7216225" cy="1229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降低了目标与观察者之间的耦合关系</a:t>
            </a:r>
            <a:r>
              <a:rPr lang="zh-CN" altLang="en-US" b="0" kern="0" dirty="0">
                <a:solidFill>
                  <a:schemeClr val="tx1"/>
                </a:solidFill>
                <a:latin typeface="华文楷体" panose="02010600040101010101" pitchFamily="2" charset="-122"/>
                <a:ea typeface="华文楷体" panose="02010600040101010101" pitchFamily="2" charset="-122"/>
              </a:rPr>
              <a:t>。</a:t>
            </a:r>
          </a:p>
          <a:p>
            <a:r>
              <a:rPr lang="zh-CN" altLang="en-US" kern="0"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循环引用</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b="0" dirty="0"/>
              <a:t> </a:t>
            </a:r>
            <a:r>
              <a:rPr lang="zh-CN" altLang="en-US" sz="2000" b="0" dirty="0">
                <a:solidFill>
                  <a:schemeClr val="tx1"/>
                </a:solidFill>
                <a:latin typeface="华文楷体" panose="02010600040101010101" pitchFamily="2" charset="-122"/>
                <a:ea typeface="华文楷体" panose="02010600040101010101" pitchFamily="2" charset="-122"/>
              </a:rPr>
              <a:t>通知的发布会花费很多时间。</a:t>
            </a:r>
          </a:p>
          <a:p>
            <a:pPr marL="0" indent="0">
              <a:buNone/>
            </a:pPr>
            <a:endParaRPr lang="en-US" altLang="zh-CN" sz="2000" b="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53411637"/>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17E6C887-0243-438E-B3D0-9091582B7EDA}"/>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Chapter Seven </a:t>
            </a:r>
            <a:r>
              <a:rPr lang="zh-CN" altLang="en-US" dirty="0">
                <a:solidFill>
                  <a:srgbClr val="A61D38"/>
                </a:solidFill>
                <a:latin typeface="Bauhaus 93" pitchFamily="82" charset="0"/>
                <a:ea typeface="华文中宋" panose="02010600040101010101" pitchFamily="2" charset="-122"/>
              </a:rPr>
              <a:t>设计模式</a:t>
            </a:r>
          </a:p>
        </p:txBody>
      </p:sp>
      <p:sp>
        <p:nvSpPr>
          <p:cNvPr id="181251" name="Rectangle 3">
            <a:extLst>
              <a:ext uri="{FF2B5EF4-FFF2-40B4-BE49-F238E27FC236}">
                <a16:creationId xmlns:a16="http://schemas.microsoft.com/office/drawing/2014/main" id="{03793F3F-AE91-462B-A7FB-33C2AC8FB692}"/>
              </a:ext>
            </a:extLst>
          </p:cNvPr>
          <p:cNvSpPr>
            <a:spLocks noGrp="1" noChangeArrowheads="1"/>
          </p:cNvSpPr>
          <p:nvPr>
            <p:ph type="body" idx="1"/>
          </p:nvPr>
        </p:nvSpPr>
        <p:spPr>
          <a:xfrm>
            <a:off x="443373" y="875667"/>
            <a:ext cx="11485276" cy="5566271"/>
          </a:xfrm>
        </p:spPr>
        <p:txBody>
          <a:bodyPr/>
          <a:lstStyle/>
          <a:p>
            <a:pPr eaLnBrk="1" hangingPunct="1">
              <a:lnSpc>
                <a:spcPct val="150000"/>
              </a:lnSpc>
            </a:pPr>
            <a:r>
              <a:rPr lang="en-US" altLang="zh-CN" dirty="0">
                <a:solidFill>
                  <a:srgbClr val="324A7A"/>
                </a:solidFill>
                <a:ea typeface="华文中宋" panose="02010600040101010101" pitchFamily="2" charset="-122"/>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endParaRPr lang="en-US" altLang="zh-CN" dirty="0">
              <a:solidFill>
                <a:srgbClr val="324A7A"/>
              </a:solidFill>
              <a:ea typeface="华文中宋" panose="02010600040101010101" pitchFamily="2" charset="-122"/>
            </a:endParaRPr>
          </a:p>
          <a:p>
            <a:pPr lvl="1" eaLnBrk="1" hangingPunct="1">
              <a:lnSpc>
                <a:spcPct val="100000"/>
              </a:lnSpc>
            </a:pPr>
            <a:r>
              <a:rPr lang="zh-CN" altLang="en-US" b="0" dirty="0">
                <a:solidFill>
                  <a:schemeClr val="tx1"/>
                </a:solidFill>
                <a:ea typeface="华文中宋" panose="02010600040101010101" pitchFamily="2" charset="-122"/>
              </a:rPr>
              <a:t>由来</a:t>
            </a:r>
            <a:endParaRPr lang="en-US" altLang="zh-CN"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从现实说起</a:t>
            </a: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lvl="2" eaLnBrk="1" hangingPunct="1"/>
            <a:r>
              <a:rPr lang="en-US" altLang="zh-CN" sz="1800" b="0" dirty="0">
                <a:solidFill>
                  <a:schemeClr val="tx1"/>
                </a:solidFill>
                <a:ea typeface="华文中宋" panose="02010600040101010101" pitchFamily="2" charset="-122"/>
              </a:rPr>
              <a:t>Windows</a:t>
            </a:r>
            <a:r>
              <a:rPr lang="zh-CN" altLang="en-US" sz="1800" b="0" dirty="0">
                <a:solidFill>
                  <a:schemeClr val="tx1"/>
                </a:solidFill>
                <a:ea typeface="华文中宋" panose="02010600040101010101" pitchFamily="2" charset="-122"/>
              </a:rPr>
              <a:t>下的</a:t>
            </a:r>
            <a:r>
              <a:rPr lang="en-US" altLang="zh-CN" sz="1800" b="0" dirty="0">
                <a:solidFill>
                  <a:schemeClr val="tx1"/>
                </a:solidFill>
                <a:ea typeface="华文中宋" panose="02010600040101010101" pitchFamily="2" charset="-122"/>
              </a:rPr>
              <a:t>HELP</a:t>
            </a:r>
          </a:p>
          <a:p>
            <a:pPr lvl="1" eaLnBrk="1" hangingPunct="1">
              <a:lnSpc>
                <a:spcPct val="100000"/>
              </a:lnSpc>
            </a:pPr>
            <a:r>
              <a:rPr lang="zh-CN" altLang="en-US" sz="1800" b="0" dirty="0">
                <a:solidFill>
                  <a:schemeClr val="tx1"/>
                </a:solidFill>
                <a:ea typeface="华文中宋" panose="02010600040101010101" pitchFamily="2" charset="-122"/>
              </a:rPr>
              <a:t>引申</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一种普遍的情况：要求       </a:t>
            </a:r>
            <a:r>
              <a:rPr lang="en-US" altLang="zh-CN" sz="1800" b="0" dirty="0">
                <a:solidFill>
                  <a:schemeClr val="tx1"/>
                </a:solidFill>
                <a:ea typeface="华文中宋" panose="02010600040101010101" pitchFamily="2" charset="-122"/>
              </a:rPr>
              <a:t>Actor1       Actor2        ……      </a:t>
            </a:r>
            <a:r>
              <a:rPr lang="en-US" altLang="zh-CN" sz="1800" b="0" dirty="0" err="1">
                <a:solidFill>
                  <a:schemeClr val="tx1"/>
                </a:solidFill>
                <a:ea typeface="华文中宋" panose="02010600040101010101" pitchFamily="2" charset="-122"/>
              </a:rPr>
              <a:t>ActorN</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责任链：责任转送。</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责任链可以是一条直线、一个环或者一个树形结构，最常见的是直线型，即沿着一条单向的链来传递请求。</a:t>
            </a:r>
          </a:p>
          <a:p>
            <a:pPr lvl="2" eaLnBrk="1" hangingPunct="1"/>
            <a:r>
              <a:rPr lang="zh-CN" altLang="en-US" sz="1800" b="0" dirty="0">
                <a:solidFill>
                  <a:schemeClr val="tx1"/>
                </a:solidFill>
                <a:ea typeface="华文中宋" panose="02010600040101010101" pitchFamily="2" charset="-122"/>
              </a:rPr>
              <a:t>链上的每一个对象都是请求处理者，责任链模式将请求的处理者组织成一条链，并使请求沿着链传递，由链上的处理者对请求进行相应的处理，客户端无须关心请求的处理细节以及请求的传递，只需将请求发送到链上即可。</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责任链：将请求的</a:t>
            </a:r>
            <a:r>
              <a:rPr lang="zh-CN" altLang="en-US" sz="1800" b="0" dirty="0">
                <a:solidFill>
                  <a:srgbClr val="A61D38"/>
                </a:solidFill>
                <a:ea typeface="华文中宋" panose="02010600040101010101" pitchFamily="2" charset="-122"/>
              </a:rPr>
              <a:t>提出者</a:t>
            </a:r>
            <a:r>
              <a:rPr lang="zh-CN" altLang="en-US" sz="1800" b="0" dirty="0">
                <a:solidFill>
                  <a:schemeClr val="tx1"/>
                </a:solidFill>
                <a:ea typeface="华文中宋" panose="02010600040101010101" pitchFamily="2" charset="-122"/>
              </a:rPr>
              <a:t>和请求的</a:t>
            </a:r>
            <a:r>
              <a:rPr lang="zh-CN" altLang="en-US" sz="1800" b="0" dirty="0">
                <a:solidFill>
                  <a:srgbClr val="A61D38"/>
                </a:solidFill>
                <a:ea typeface="华文中宋" panose="02010600040101010101" pitchFamily="2" charset="-122"/>
              </a:rPr>
              <a:t>处理者</a:t>
            </a:r>
            <a:r>
              <a:rPr lang="zh-CN" altLang="en-US" sz="1800" b="0" dirty="0">
                <a:solidFill>
                  <a:schemeClr val="tx1"/>
                </a:solidFill>
                <a:ea typeface="华文中宋" panose="02010600040101010101" pitchFamily="2" charset="-122"/>
              </a:rPr>
              <a:t>解耦</a:t>
            </a:r>
            <a:r>
              <a:rPr lang="zh-CN" altLang="en-US" sz="1800" b="0" dirty="0">
                <a:solidFill>
                  <a:schemeClr val="tx1"/>
                </a:solidFill>
                <a:highlight>
                  <a:srgbClr val="FFFF00"/>
                </a:highlight>
                <a:ea typeface="华文中宋" panose="02010600040101010101" pitchFamily="2" charset="-122"/>
              </a:rPr>
              <a:t>（专业的人做专业的事。上好一门课。做好一件事）</a:t>
            </a:r>
            <a:r>
              <a:rPr lang="zh-CN" altLang="en-US" sz="1800" b="0" dirty="0">
                <a:solidFill>
                  <a:schemeClr val="tx1"/>
                </a:solidFill>
                <a:ea typeface="华文中宋" panose="02010600040101010101" pitchFamily="2" charset="-122"/>
              </a:rPr>
              <a:t>。</a:t>
            </a:r>
          </a:p>
          <a:p>
            <a:pPr lvl="2" eaLnBrk="1" hangingPunct="1">
              <a:lnSpc>
                <a:spcPct val="150000"/>
              </a:lnSpc>
            </a:pPr>
            <a:endParaRPr lang="zh-CN" altLang="en-US" sz="1800" b="0" dirty="0">
              <a:solidFill>
                <a:schemeClr val="tx1"/>
              </a:solidFill>
              <a:ea typeface="华文中宋" panose="02010600040101010101" pitchFamily="2" charset="-122"/>
            </a:endParaRPr>
          </a:p>
          <a:p>
            <a:pPr lvl="1" eaLnBrk="1" hangingPunct="1">
              <a:lnSpc>
                <a:spcPct val="150000"/>
              </a:lnSpc>
            </a:pPr>
            <a:endParaRPr lang="zh-CN" altLang="en-US" sz="1800" b="0" dirty="0">
              <a:solidFill>
                <a:schemeClr val="tx1"/>
              </a:solidFill>
              <a:ea typeface="华文中宋" panose="02010600040101010101" pitchFamily="2" charset="-122"/>
            </a:endParaRPr>
          </a:p>
          <a:p>
            <a:pPr lvl="1" eaLnBrk="1" hangingPunct="1">
              <a:lnSpc>
                <a:spcPct val="80000"/>
              </a:lnSpc>
            </a:pPr>
            <a:endParaRPr lang="zh-CN" altLang="en-US" sz="1800" dirty="0">
              <a:latin typeface="Arial Black" panose="020B0A04020102020204" pitchFamily="34" charset="0"/>
              <a:ea typeface="华文中宋" panose="02010600040101010101" pitchFamily="2" charset="-122"/>
            </a:endParaRPr>
          </a:p>
        </p:txBody>
      </p:sp>
      <p:sp>
        <p:nvSpPr>
          <p:cNvPr id="2" name="箭头: 右 1">
            <a:extLst>
              <a:ext uri="{FF2B5EF4-FFF2-40B4-BE49-F238E27FC236}">
                <a16:creationId xmlns:a16="http://schemas.microsoft.com/office/drawing/2014/main" id="{9EC4E761-385A-463E-9AE6-B7E5A2CA2166}"/>
              </a:ext>
            </a:extLst>
          </p:cNvPr>
          <p:cNvSpPr/>
          <p:nvPr/>
        </p:nvSpPr>
        <p:spPr bwMode="auto">
          <a:xfrm>
            <a:off x="5231904" y="4013739"/>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0" name="箭头: 右 9">
            <a:extLst>
              <a:ext uri="{FF2B5EF4-FFF2-40B4-BE49-F238E27FC236}">
                <a16:creationId xmlns:a16="http://schemas.microsoft.com/office/drawing/2014/main" id="{49D0B5E5-88D8-4425-ABD3-6A285EDC2EF4}"/>
              </a:ext>
            </a:extLst>
          </p:cNvPr>
          <p:cNvSpPr/>
          <p:nvPr/>
        </p:nvSpPr>
        <p:spPr bwMode="auto">
          <a:xfrm>
            <a:off x="7104112" y="4005064"/>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1" name="箭头: 右 10">
            <a:extLst>
              <a:ext uri="{FF2B5EF4-FFF2-40B4-BE49-F238E27FC236}">
                <a16:creationId xmlns:a16="http://schemas.microsoft.com/office/drawing/2014/main" id="{E605D33B-A3B8-4749-8680-E6DF03ED0313}"/>
              </a:ext>
            </a:extLst>
          </p:cNvPr>
          <p:cNvSpPr/>
          <p:nvPr/>
        </p:nvSpPr>
        <p:spPr bwMode="auto">
          <a:xfrm>
            <a:off x="6312024" y="4013739"/>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2" name="箭头: 右 11">
            <a:extLst>
              <a:ext uri="{FF2B5EF4-FFF2-40B4-BE49-F238E27FC236}">
                <a16:creationId xmlns:a16="http://schemas.microsoft.com/office/drawing/2014/main" id="{2DBDCF34-FFE8-4626-A59E-66F0980A9FB5}"/>
              </a:ext>
            </a:extLst>
          </p:cNvPr>
          <p:cNvSpPr/>
          <p:nvPr/>
        </p:nvSpPr>
        <p:spPr bwMode="auto">
          <a:xfrm>
            <a:off x="4223792" y="4010947"/>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pic>
        <p:nvPicPr>
          <p:cNvPr id="13" name="Picture 10">
            <a:extLst>
              <a:ext uri="{FF2B5EF4-FFF2-40B4-BE49-F238E27FC236}">
                <a16:creationId xmlns:a16="http://schemas.microsoft.com/office/drawing/2014/main" id="{3202CFA5-5D53-4B45-8410-766033BD6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877" y="1916832"/>
            <a:ext cx="3690212" cy="124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587483"/>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3E959F07-FA04-4CE3-BD25-E1B4D19B1228}"/>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Chain of Responsibility</a:t>
            </a:r>
            <a:endParaRPr lang="zh-CN" altLang="en-US" dirty="0">
              <a:solidFill>
                <a:srgbClr val="A61D38"/>
              </a:solidFill>
              <a:latin typeface="Bauhaus 93" pitchFamily="82" charset="0"/>
            </a:endParaRPr>
          </a:p>
        </p:txBody>
      </p:sp>
      <p:sp>
        <p:nvSpPr>
          <p:cNvPr id="183299" name="Rectangle 3">
            <a:extLst>
              <a:ext uri="{FF2B5EF4-FFF2-40B4-BE49-F238E27FC236}">
                <a16:creationId xmlns:a16="http://schemas.microsoft.com/office/drawing/2014/main" id="{C7CDD300-42B4-41A9-B7F9-52EACEC5BBA3}"/>
              </a:ext>
            </a:extLst>
          </p:cNvPr>
          <p:cNvSpPr>
            <a:spLocks noGrp="1" noChangeArrowheads="1"/>
          </p:cNvSpPr>
          <p:nvPr>
            <p:ph type="body" idx="1"/>
          </p:nvPr>
        </p:nvSpPr>
        <p:spPr>
          <a:xfrm>
            <a:off x="624418" y="949625"/>
            <a:ext cx="11160215" cy="5647727"/>
          </a:xfrm>
        </p:spPr>
        <p:txBody>
          <a:bodyPr/>
          <a:lstStyle/>
          <a:p>
            <a:pPr eaLnBrk="1" hangingPunct="1">
              <a:lnSpc>
                <a:spcPct val="150000"/>
              </a:lnSpc>
            </a:pPr>
            <a:r>
              <a:rPr lang="zh-CN" altLang="en-US" sz="2200" dirty="0">
                <a:solidFill>
                  <a:srgbClr val="324A7A"/>
                </a:solidFill>
                <a:ea typeface="华文中宋" panose="02010600040101010101" pitchFamily="2" charset="-122"/>
              </a:rPr>
              <a:t>意图：</a:t>
            </a:r>
            <a:r>
              <a:rPr lang="zh-CN" altLang="en-US" sz="1800" b="0" dirty="0">
                <a:solidFill>
                  <a:schemeClr val="tx1"/>
                </a:solidFill>
                <a:ea typeface="华文中宋" panose="02010600040101010101" pitchFamily="2" charset="-122"/>
              </a:rPr>
              <a:t>使多个对象都有机会处理请求，从而</a:t>
            </a:r>
            <a:r>
              <a:rPr lang="zh-CN" altLang="en-US" sz="1800" b="0" dirty="0">
                <a:solidFill>
                  <a:srgbClr val="A61D38"/>
                </a:solidFill>
                <a:ea typeface="华文中宋" panose="02010600040101010101" pitchFamily="2" charset="-122"/>
              </a:rPr>
              <a:t>避免</a:t>
            </a:r>
            <a:r>
              <a:rPr lang="zh-CN" altLang="en-US" sz="1800" b="0" dirty="0">
                <a:solidFill>
                  <a:schemeClr val="tx1"/>
                </a:solidFill>
                <a:ea typeface="华文中宋" panose="02010600040101010101" pitchFamily="2" charset="-122"/>
              </a:rPr>
              <a:t>请求的发送者和接收者之间的</a:t>
            </a:r>
            <a:r>
              <a:rPr lang="zh-CN" altLang="en-US" sz="1800" b="0" dirty="0">
                <a:solidFill>
                  <a:srgbClr val="A61D38"/>
                </a:solidFill>
                <a:ea typeface="华文中宋" panose="02010600040101010101" pitchFamily="2" charset="-122"/>
              </a:rPr>
              <a:t>紧耦合</a:t>
            </a:r>
            <a:r>
              <a:rPr lang="zh-CN" altLang="en-US" sz="1800" b="0" dirty="0">
                <a:solidFill>
                  <a:schemeClr val="tx1"/>
                </a:solidFill>
                <a:ea typeface="华文中宋" panose="02010600040101010101" pitchFamily="2" charset="-122"/>
              </a:rPr>
              <a:t>关系。</a:t>
            </a:r>
          </a:p>
          <a:p>
            <a:pPr eaLnBrk="1" hangingPunct="1">
              <a:lnSpc>
                <a:spcPct val="150000"/>
              </a:lnSpc>
            </a:pPr>
            <a:r>
              <a:rPr lang="zh-CN" altLang="en-US" sz="2200" dirty="0">
                <a:solidFill>
                  <a:srgbClr val="324A7A"/>
                </a:solidFill>
                <a:ea typeface="华文中宋" panose="02010600040101010101" pitchFamily="2" charset="-122"/>
              </a:rPr>
              <a:t>动机</a:t>
            </a:r>
          </a:p>
          <a:p>
            <a:pPr lvl="1" eaLnBrk="1" hangingPunct="1"/>
            <a:r>
              <a:rPr lang="en-US" altLang="zh-CN" sz="1800" b="0" dirty="0">
                <a:solidFill>
                  <a:srgbClr val="A61D38"/>
                </a:solidFill>
                <a:ea typeface="华文中宋" panose="02010600040101010101" pitchFamily="2" charset="-122"/>
              </a:rPr>
              <a:t>Decouple</a:t>
            </a:r>
            <a:r>
              <a:rPr lang="zh-CN" altLang="en-US" sz="1800" b="0" dirty="0">
                <a:solidFill>
                  <a:srgbClr val="A61D38"/>
                </a:solidFill>
                <a:ea typeface="华文中宋" panose="02010600040101010101" pitchFamily="2" charset="-122"/>
              </a:rPr>
              <a:t>解耦：</a:t>
            </a:r>
            <a:r>
              <a:rPr lang="zh-CN" altLang="en-US" sz="1800" b="0" dirty="0">
                <a:solidFill>
                  <a:schemeClr val="tx1"/>
                </a:solidFill>
                <a:ea typeface="华文中宋" panose="02010600040101010101" pitchFamily="2" charset="-122"/>
              </a:rPr>
              <a:t>给多个对象处理一个请求的机会，从而解耦发送者和接受者。该请求沿对象链传递直至其中一个对象处理它或者不被处理。</a:t>
            </a:r>
          </a:p>
          <a:p>
            <a:pPr lvl="1" eaLnBrk="1" hangingPunct="1"/>
            <a:r>
              <a:rPr lang="en-US" altLang="zh-CN" sz="1800" b="0" dirty="0">
                <a:solidFill>
                  <a:srgbClr val="A61D38"/>
                </a:solidFill>
                <a:ea typeface="华文中宋" panose="02010600040101010101" pitchFamily="2" charset="-122"/>
              </a:rPr>
              <a:t>Implicit Receiver</a:t>
            </a:r>
            <a:r>
              <a:rPr lang="zh-CN" altLang="en-US" sz="1800" b="0" dirty="0">
                <a:solidFill>
                  <a:srgbClr val="A61D38"/>
                </a:solidFill>
                <a:ea typeface="华文中宋" panose="02010600040101010101" pitchFamily="2" charset="-122"/>
              </a:rPr>
              <a:t>隐式的接收者：</a:t>
            </a:r>
            <a:r>
              <a:rPr lang="zh-CN" altLang="en-US" sz="1800" b="0" dirty="0">
                <a:solidFill>
                  <a:schemeClr val="tx1"/>
                </a:solidFill>
                <a:ea typeface="华文中宋" panose="02010600040101010101" pitchFamily="2" charset="-122"/>
              </a:rPr>
              <a:t>提交请求的对象并不明确的知道那个对象将会处理它。链中收到请求的对象要么亲自处理它，要么转发给链中的下一个候选者。</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适用性</a:t>
            </a:r>
          </a:p>
          <a:p>
            <a:pPr lvl="1" eaLnBrk="1" hangingPunct="1">
              <a:lnSpc>
                <a:spcPct val="90000"/>
              </a:lnSpc>
            </a:pPr>
            <a:r>
              <a:rPr lang="zh-CN" altLang="en-US" sz="1800" b="0" dirty="0">
                <a:solidFill>
                  <a:schemeClr val="tx1"/>
                </a:solidFill>
                <a:ea typeface="华文中宋" panose="02010600040101010101" pitchFamily="2" charset="-122"/>
              </a:rPr>
              <a:t>有多个对象可以处理一个请求，哪个对象处理该请求运行时刻自动确定。</a:t>
            </a:r>
          </a:p>
          <a:p>
            <a:pPr lvl="1" eaLnBrk="1" hangingPunct="1">
              <a:lnSpc>
                <a:spcPct val="90000"/>
              </a:lnSpc>
            </a:pPr>
            <a:r>
              <a:rPr lang="zh-CN" altLang="en-US" sz="1800" b="0" dirty="0">
                <a:solidFill>
                  <a:schemeClr val="tx1"/>
                </a:solidFill>
                <a:ea typeface="华文中宋" panose="02010600040101010101" pitchFamily="2" charset="-122"/>
              </a:rPr>
              <a:t>你想在不明确指定接收者的情况下，向多个对象中的一个提交一个请求。</a:t>
            </a:r>
          </a:p>
          <a:p>
            <a:pPr lvl="1" eaLnBrk="1" hangingPunct="1">
              <a:lnSpc>
                <a:spcPct val="90000"/>
              </a:lnSpc>
            </a:pPr>
            <a:r>
              <a:rPr lang="zh-CN" altLang="en-US" sz="1800" b="0" dirty="0">
                <a:solidFill>
                  <a:schemeClr val="tx1"/>
                </a:solidFill>
                <a:ea typeface="华文中宋" panose="02010600040101010101" pitchFamily="2" charset="-122"/>
              </a:rPr>
              <a:t>可处理一个请求的对象集合应该可被动态绑定。</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优势</a:t>
            </a:r>
          </a:p>
          <a:p>
            <a:pPr lvl="1" eaLnBrk="1" hangingPunct="1">
              <a:lnSpc>
                <a:spcPct val="90000"/>
              </a:lnSpc>
            </a:pPr>
            <a:r>
              <a:rPr lang="zh-CN" altLang="en-US" sz="1800" b="0" dirty="0">
                <a:solidFill>
                  <a:schemeClr val="tx1"/>
                </a:solidFill>
                <a:ea typeface="华文中宋" panose="02010600040101010101" pitchFamily="2" charset="-122"/>
              </a:rPr>
              <a:t>降低要求端和处理端之间的耦合度，让他们成为独立的零件。</a:t>
            </a:r>
          </a:p>
          <a:p>
            <a:pPr lvl="1" eaLnBrk="1" hangingPunct="1">
              <a:lnSpc>
                <a:spcPct val="90000"/>
              </a:lnSpc>
            </a:pPr>
            <a:r>
              <a:rPr lang="zh-CN" altLang="en-US" sz="1800" b="0" dirty="0">
                <a:solidFill>
                  <a:schemeClr val="tx1"/>
                </a:solidFill>
                <a:ea typeface="华文中宋" panose="02010600040101010101" pitchFamily="2" charset="-122"/>
              </a:rPr>
              <a:t>灵活改变处理对象，可以在运行时刻决定哪些处理者参与到链中。</a:t>
            </a:r>
          </a:p>
          <a:p>
            <a:pPr eaLnBrk="1" hangingPunct="1">
              <a:lnSpc>
                <a:spcPct val="150000"/>
              </a:lnSpc>
            </a:pPr>
            <a:endParaRPr lang="zh-CN" altLang="en-US" sz="2200" b="0" dirty="0">
              <a:solidFill>
                <a:schemeClr val="tx1"/>
              </a:solidFill>
              <a:ea typeface="华文中宋" panose="02010600040101010101" pitchFamily="2" charset="-122"/>
            </a:endParaRPr>
          </a:p>
          <a:p>
            <a:pPr lvl="1" eaLnBrk="1" hangingPunct="1"/>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85490875"/>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E2B3B-3FBE-4ECB-A91A-3081CF628CBB}"/>
              </a:ext>
            </a:extLst>
          </p:cNvPr>
          <p:cNvSpPr>
            <a:spLocks noGrp="1"/>
          </p:cNvSpPr>
          <p:nvPr>
            <p:ph type="title"/>
          </p:nvPr>
        </p:nvSpPr>
        <p:spPr/>
        <p:txBody>
          <a:bodyPr/>
          <a:lstStyle/>
          <a:p>
            <a:r>
              <a:rPr lang="en-US" altLang="zh-CN" dirty="0">
                <a:solidFill>
                  <a:srgbClr val="A61D38"/>
                </a:solidFill>
                <a:latin typeface="Bauhaus 93" pitchFamily="82" charset="0"/>
              </a:rPr>
              <a:t>Chain of Responsibility</a:t>
            </a:r>
            <a:endParaRPr lang="zh-CN" altLang="en-US" dirty="0">
              <a:solidFill>
                <a:srgbClr val="A61D38"/>
              </a:solidFill>
            </a:endParaRPr>
          </a:p>
        </p:txBody>
      </p:sp>
      <p:sp>
        <p:nvSpPr>
          <p:cNvPr id="3" name="内容占位符 2">
            <a:extLst>
              <a:ext uri="{FF2B5EF4-FFF2-40B4-BE49-F238E27FC236}">
                <a16:creationId xmlns:a16="http://schemas.microsoft.com/office/drawing/2014/main" id="{C0516524-122A-4B72-8A5A-9890BDDE95BD}"/>
              </a:ext>
            </a:extLst>
          </p:cNvPr>
          <p:cNvSpPr>
            <a:spLocks noGrp="1"/>
          </p:cNvSpPr>
          <p:nvPr>
            <p:ph idx="1"/>
          </p:nvPr>
        </p:nvSpPr>
        <p:spPr>
          <a:xfrm>
            <a:off x="624417" y="949624"/>
            <a:ext cx="10972800" cy="5241627"/>
          </a:xfrm>
        </p:spPr>
        <p:txBody>
          <a:bodyPr/>
          <a:lstStyle/>
          <a:p>
            <a:pPr eaLnBrk="1" hangingPunct="1">
              <a:lnSpc>
                <a:spcPct val="150000"/>
              </a:lnSpc>
            </a:pPr>
            <a:r>
              <a:rPr lang="zh-CN" altLang="en-US" sz="2200" dirty="0">
                <a:solidFill>
                  <a:srgbClr val="324A7A"/>
                </a:solidFill>
                <a:ea typeface="华文中宋" panose="02010600040101010101" pitchFamily="2" charset="-122"/>
              </a:rPr>
              <a:t>定义</a:t>
            </a:r>
            <a:endParaRPr lang="en-US" altLang="zh-CN" sz="2200" dirty="0">
              <a:solidFill>
                <a:srgbClr val="324A7A"/>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责任链避免请求发送者与接收者耦合在一起，让链上多个对象都有可能接收请求。将这些处理请求的对象们连接成一条链，并且沿着这条链传递请求，直到有对象处理它为止</a:t>
            </a:r>
            <a:r>
              <a:rPr lang="zh-CN" altLang="en-US" sz="1800" b="0" dirty="0">
                <a:solidFill>
                  <a:schemeClr val="tx1"/>
                </a:solidFill>
                <a:highlight>
                  <a:srgbClr val="FFFF00"/>
                </a:highlight>
                <a:ea typeface="华文中宋" panose="02010600040101010101" pitchFamily="2" charset="-122"/>
              </a:rPr>
              <a:t>（或者不处理）</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责任链用一系列类</a:t>
            </a:r>
            <a:r>
              <a:rPr lang="en-US" altLang="zh-CN" sz="1800" b="0" dirty="0">
                <a:solidFill>
                  <a:schemeClr val="tx1"/>
                </a:solidFill>
                <a:ea typeface="华文中宋" panose="02010600040101010101" pitchFamily="2" charset="-122"/>
              </a:rPr>
              <a:t>(classes)</a:t>
            </a:r>
            <a:r>
              <a:rPr lang="zh-CN" altLang="en-US" sz="1800" b="0" dirty="0">
                <a:solidFill>
                  <a:schemeClr val="tx1"/>
                </a:solidFill>
                <a:ea typeface="华文中宋" panose="02010600040101010101" pitchFamily="2" charset="-122"/>
              </a:rPr>
              <a:t>试图处理一个请求</a:t>
            </a:r>
            <a:r>
              <a:rPr lang="en-US" altLang="zh-CN" sz="1800" b="0" dirty="0">
                <a:solidFill>
                  <a:schemeClr val="tx1"/>
                </a:solidFill>
                <a:ea typeface="华文中宋" panose="02010600040101010101" pitchFamily="2" charset="-122"/>
              </a:rPr>
              <a:t>(request)</a:t>
            </a:r>
            <a:r>
              <a:rPr lang="zh-CN" altLang="en-US" sz="1800" b="0" dirty="0">
                <a:solidFill>
                  <a:schemeClr val="tx1"/>
                </a:solidFill>
                <a:ea typeface="华文中宋" panose="02010600040101010101" pitchFamily="2" charset="-122"/>
              </a:rPr>
              <a:t>，这些类之间是一个松散的耦合，唯一共同点是在他们之间传递</a:t>
            </a:r>
            <a:r>
              <a:rPr lang="en-US" altLang="zh-CN" sz="1800" b="0" dirty="0">
                <a:solidFill>
                  <a:schemeClr val="tx1"/>
                </a:solidFill>
                <a:ea typeface="华文中宋" panose="02010600040101010101" pitchFamily="2" charset="-122"/>
              </a:rPr>
              <a:t>request</a:t>
            </a:r>
            <a:r>
              <a:rPr lang="zh-CN" altLang="en-US" sz="1800" b="0" dirty="0">
                <a:solidFill>
                  <a:schemeClr val="tx1"/>
                </a:solidFill>
                <a:ea typeface="华文中宋" panose="02010600040101010101" pitchFamily="2" charset="-122"/>
              </a:rPr>
              <a:t>。也就是说，来了一个请求，让</a:t>
            </a:r>
            <a:r>
              <a:rPr lang="en-US" altLang="zh-CN" sz="1800" b="0" dirty="0">
                <a:solidFill>
                  <a:schemeClr val="tx1"/>
                </a:solidFill>
                <a:ea typeface="华文中宋" panose="02010600040101010101" pitchFamily="2" charset="-122"/>
              </a:rPr>
              <a:t>A </a:t>
            </a:r>
            <a:r>
              <a:rPr lang="zh-CN" altLang="en-US" sz="1800" b="0" dirty="0">
                <a:solidFill>
                  <a:schemeClr val="tx1"/>
                </a:solidFill>
                <a:ea typeface="华文中宋" panose="02010600040101010101" pitchFamily="2" charset="-122"/>
              </a:rPr>
              <a:t>类先处理；如果没有处理，就传递到</a:t>
            </a:r>
            <a:r>
              <a:rPr lang="en-US" altLang="zh-CN" sz="1800" b="0" dirty="0">
                <a:solidFill>
                  <a:schemeClr val="tx1"/>
                </a:solidFill>
                <a:ea typeface="华文中宋" panose="02010600040101010101" pitchFamily="2" charset="-122"/>
              </a:rPr>
              <a:t>B </a:t>
            </a:r>
            <a:r>
              <a:rPr lang="zh-CN" altLang="en-US" sz="1800" b="0" dirty="0">
                <a:solidFill>
                  <a:schemeClr val="tx1"/>
                </a:solidFill>
                <a:ea typeface="华文中宋" panose="02010600040101010101" pitchFamily="2" charset="-122"/>
              </a:rPr>
              <a:t>类处理；如果</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类没有处理，就传递到</a:t>
            </a:r>
            <a:r>
              <a:rPr lang="en-US" altLang="zh-CN" sz="1800" b="0" dirty="0">
                <a:solidFill>
                  <a:schemeClr val="tx1"/>
                </a:solidFill>
                <a:ea typeface="华文中宋" panose="02010600040101010101" pitchFamily="2" charset="-122"/>
              </a:rPr>
              <a:t>C </a:t>
            </a:r>
            <a:r>
              <a:rPr lang="zh-CN" altLang="en-US" sz="1800" b="0" dirty="0">
                <a:solidFill>
                  <a:schemeClr val="tx1"/>
                </a:solidFill>
                <a:ea typeface="华文中宋" panose="02010600040101010101" pitchFamily="2" charset="-122"/>
              </a:rPr>
              <a:t>类处理</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就这样象一个链条</a:t>
            </a:r>
            <a:r>
              <a:rPr lang="en-US" altLang="zh-CN" sz="1800" b="0" dirty="0">
                <a:solidFill>
                  <a:schemeClr val="tx1"/>
                </a:solidFill>
                <a:ea typeface="华文中宋" panose="02010600040101010101" pitchFamily="2" charset="-122"/>
              </a:rPr>
              <a:t>(chain)</a:t>
            </a:r>
            <a:r>
              <a:rPr lang="zh-CN" altLang="en-US" sz="1800" b="0" dirty="0">
                <a:solidFill>
                  <a:schemeClr val="tx1"/>
                </a:solidFill>
                <a:ea typeface="华文中宋" panose="02010600040101010101" pitchFamily="2" charset="-122"/>
              </a:rPr>
              <a:t>一样传递下去。</a:t>
            </a:r>
            <a:endParaRPr lang="en-US" altLang="zh-CN" sz="1800" b="0" dirty="0">
              <a:solidFill>
                <a:schemeClr val="tx1"/>
              </a:solidFill>
              <a:ea typeface="华文中宋" panose="02010600040101010101" pitchFamily="2" charset="-122"/>
            </a:endParaRPr>
          </a:p>
          <a:p>
            <a:pPr lvl="1" eaLnBrk="1" hangingPunct="1">
              <a:lnSpc>
                <a:spcPct val="150000"/>
              </a:lnSpc>
            </a:pPr>
            <a:r>
              <a:rPr lang="en-US" altLang="zh-CN" sz="1800" dirty="0" err="1">
                <a:solidFill>
                  <a:srgbClr val="A61D38"/>
                </a:solidFill>
              </a:rPr>
              <a:t>CoR</a:t>
            </a:r>
            <a:r>
              <a:rPr lang="zh-CN" altLang="en-US" sz="1800" dirty="0">
                <a:solidFill>
                  <a:srgbClr val="A61D38"/>
                </a:solidFill>
              </a:rPr>
              <a:t>（</a:t>
            </a:r>
            <a:r>
              <a:rPr lang="en-US" altLang="zh-CN" sz="1800" dirty="0">
                <a:solidFill>
                  <a:srgbClr val="A61D38"/>
                </a:solidFill>
                <a:latin typeface="Bauhaus 93" pitchFamily="82" charset="0"/>
              </a:rPr>
              <a:t>Chain of Responsibility</a:t>
            </a:r>
            <a:r>
              <a:rPr lang="zh-CN" altLang="en-US" sz="1800" dirty="0">
                <a:solidFill>
                  <a:srgbClr val="A61D38"/>
                </a:solidFill>
              </a:rPr>
              <a:t>）：</a:t>
            </a:r>
            <a:r>
              <a:rPr lang="en-US" altLang="zh-CN" sz="1800" dirty="0">
                <a:solidFill>
                  <a:srgbClr val="A61D38"/>
                </a:solidFill>
              </a:rPr>
              <a:t>Avoid coupling </a:t>
            </a:r>
            <a:r>
              <a:rPr lang="en-US" altLang="zh-CN" sz="1800" dirty="0">
                <a:solidFill>
                  <a:srgbClr val="324A7A"/>
                </a:solidFill>
              </a:rPr>
              <a:t>the sender of a request to its receiver by giving more than one object a chance to handle the request. </a:t>
            </a:r>
            <a:r>
              <a:rPr lang="en-US" altLang="zh-CN" sz="1800" dirty="0">
                <a:solidFill>
                  <a:srgbClr val="A61D38"/>
                </a:solidFill>
              </a:rPr>
              <a:t>Chain the receiving objects </a:t>
            </a:r>
            <a:r>
              <a:rPr lang="en-US" altLang="zh-CN" sz="1800" dirty="0">
                <a:solidFill>
                  <a:srgbClr val="324A7A"/>
                </a:solidFill>
              </a:rPr>
              <a:t>and</a:t>
            </a:r>
            <a:r>
              <a:rPr lang="en-US" altLang="zh-CN" sz="1800" dirty="0"/>
              <a:t> </a:t>
            </a:r>
            <a:r>
              <a:rPr lang="en-US" altLang="zh-CN" sz="1800" dirty="0">
                <a:solidFill>
                  <a:srgbClr val="A61D38"/>
                </a:solidFill>
              </a:rPr>
              <a:t>pass the request along the chain </a:t>
            </a:r>
            <a:r>
              <a:rPr lang="en-US" altLang="zh-CN" sz="1800" dirty="0">
                <a:solidFill>
                  <a:srgbClr val="324A7A"/>
                </a:solidFill>
              </a:rPr>
              <a:t>until an object </a:t>
            </a:r>
            <a:r>
              <a:rPr lang="en-US" altLang="zh-CN" sz="1800" dirty="0">
                <a:solidFill>
                  <a:srgbClr val="FF0000"/>
                </a:solidFill>
                <a:highlight>
                  <a:srgbClr val="FFFF00"/>
                </a:highlight>
              </a:rPr>
              <a:t>handles</a:t>
            </a:r>
            <a:r>
              <a:rPr lang="en-US" altLang="zh-CN" sz="1800" dirty="0">
                <a:solidFill>
                  <a:srgbClr val="324A7A"/>
                </a:solidFill>
              </a:rPr>
              <a:t> it</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（事实上，不一定）。</a:t>
            </a:r>
            <a:endParaRPr lang="en-US" altLang="zh-CN" sz="1800" dirty="0">
              <a:solidFill>
                <a:srgbClr val="324A7A"/>
              </a:solidFill>
            </a:endParaRPr>
          </a:p>
          <a:p>
            <a:pPr lvl="1" eaLnBrk="1" hangingPunct="1">
              <a:lnSpc>
                <a:spcPct val="150000"/>
              </a:lnSpc>
            </a:pPr>
            <a:r>
              <a:rPr lang="zh-CN" altLang="en-US" sz="1800" b="0" dirty="0">
                <a:solidFill>
                  <a:schemeClr val="tx1"/>
                </a:solidFill>
                <a:ea typeface="华文中宋" panose="02010600040101010101" pitchFamily="2" charset="-122"/>
              </a:rPr>
              <a:t>责任链模式属于行为模式，涉及到算法和职责的分配问题。</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别名：职责链</a:t>
            </a:r>
            <a:endParaRPr lang="en-US" altLang="zh-CN" sz="2200" dirty="0">
              <a:solidFill>
                <a:srgbClr val="324A7A"/>
              </a:solidFill>
              <a:ea typeface="华文中宋" panose="02010600040101010101" pitchFamily="2" charset="-122"/>
            </a:endParaRPr>
          </a:p>
          <a:p>
            <a:pPr eaLnBrk="1" hangingPunct="1">
              <a:lnSpc>
                <a:spcPct val="150000"/>
              </a:lnSpc>
            </a:pPr>
            <a:endParaRPr lang="en-US" altLang="zh-CN" sz="2200" dirty="0">
              <a:solidFill>
                <a:srgbClr val="324A7A"/>
              </a:solidFill>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418362698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DD2BF187-E67A-49AC-9D58-8A8DA642E6B7}"/>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Chain of Responsibility</a:t>
            </a:r>
            <a:endParaRPr lang="zh-CN" altLang="en-US" dirty="0">
              <a:solidFill>
                <a:srgbClr val="A61D38"/>
              </a:solidFill>
              <a:latin typeface="Bauhaus 93" pitchFamily="82" charset="0"/>
            </a:endParaRPr>
          </a:p>
        </p:txBody>
      </p:sp>
      <p:sp>
        <p:nvSpPr>
          <p:cNvPr id="185347" name="Rectangle 3">
            <a:extLst>
              <a:ext uri="{FF2B5EF4-FFF2-40B4-BE49-F238E27FC236}">
                <a16:creationId xmlns:a16="http://schemas.microsoft.com/office/drawing/2014/main" id="{1B399CB0-6D20-4ABB-A816-DBEC46BC4534}"/>
              </a:ext>
            </a:extLst>
          </p:cNvPr>
          <p:cNvSpPr>
            <a:spLocks noGrp="1" noChangeArrowheads="1"/>
          </p:cNvSpPr>
          <p:nvPr>
            <p:ph type="body" idx="1"/>
          </p:nvPr>
        </p:nvSpPr>
        <p:spPr>
          <a:xfrm>
            <a:off x="624418" y="949625"/>
            <a:ext cx="11016199" cy="5647727"/>
          </a:xfrm>
        </p:spPr>
        <p:txBody>
          <a:bodyPr/>
          <a:lstStyle/>
          <a:p>
            <a:pPr eaLnBrk="1" hangingPunct="1">
              <a:lnSpc>
                <a:spcPct val="150000"/>
              </a:lnSpc>
            </a:pPr>
            <a:r>
              <a:rPr lang="zh-CN" altLang="en-US" sz="2200" dirty="0">
                <a:solidFill>
                  <a:srgbClr val="324A7A"/>
                </a:solidFill>
                <a:ea typeface="华文中宋" panose="02010600040101010101" pitchFamily="2" charset="-122"/>
              </a:rPr>
              <a:t>效果</a:t>
            </a:r>
          </a:p>
          <a:p>
            <a:pPr lvl="1" eaLnBrk="1" hangingPunct="1">
              <a:lnSpc>
                <a:spcPct val="100000"/>
              </a:lnSpc>
            </a:pPr>
            <a:r>
              <a:rPr lang="zh-CN" altLang="en-US" sz="1800" b="0" dirty="0">
                <a:solidFill>
                  <a:schemeClr val="tx1"/>
                </a:solidFill>
                <a:ea typeface="华文中宋" panose="02010600040101010101" pitchFamily="2" charset="-122"/>
              </a:rPr>
              <a:t>降低耦合度；</a:t>
            </a:r>
          </a:p>
          <a:p>
            <a:pPr lvl="1" eaLnBrk="1" hangingPunct="1">
              <a:lnSpc>
                <a:spcPct val="100000"/>
              </a:lnSpc>
            </a:pPr>
            <a:r>
              <a:rPr lang="zh-CN" altLang="en-US" sz="1800" b="0" dirty="0">
                <a:solidFill>
                  <a:schemeClr val="tx1"/>
                </a:solidFill>
                <a:latin typeface="华文中宋" panose="02010600040101010101" pitchFamily="2" charset="-122"/>
                <a:ea typeface="华文中宋" panose="02010600040101010101" pitchFamily="2" charset="-122"/>
              </a:rPr>
              <a:t>增加新的请求处理类很方便；</a:t>
            </a:r>
            <a:endParaRPr lang="en-US" altLang="zh-CN" sz="1800" b="0" dirty="0">
              <a:solidFill>
                <a:schemeClr val="tx1"/>
              </a:solidFill>
              <a:ea typeface="华文中宋" panose="02010600040101010101" pitchFamily="2" charset="-122"/>
            </a:endParaRPr>
          </a:p>
          <a:p>
            <a:pPr lvl="1" eaLnBrk="1" hangingPunct="1">
              <a:lnSpc>
                <a:spcPct val="100000"/>
              </a:lnSpc>
            </a:pPr>
            <a:r>
              <a:rPr lang="zh-CN" altLang="en-US" sz="1800" b="0" dirty="0">
                <a:solidFill>
                  <a:schemeClr val="tx1"/>
                </a:solidFill>
                <a:ea typeface="华文中宋" panose="02010600040101010101" pitchFamily="2" charset="-122"/>
              </a:rPr>
              <a:t>不保证被处理</a:t>
            </a:r>
            <a:r>
              <a:rPr lang="zh-CN" altLang="en-US" sz="1800" b="0" dirty="0">
                <a:solidFill>
                  <a:srgbClr val="A61D38"/>
                </a:solidFill>
                <a:highlight>
                  <a:srgbClr val="FFFF00"/>
                </a:highlight>
                <a:ea typeface="华文中宋" panose="02010600040101010101" pitchFamily="2" charset="-122"/>
              </a:rPr>
              <a:t>（</a:t>
            </a:r>
            <a:r>
              <a:rPr lang="en-US" altLang="zh-CN" sz="1800" b="0" dirty="0">
                <a:solidFill>
                  <a:srgbClr val="A61D38"/>
                </a:solidFill>
                <a:highlight>
                  <a:srgbClr val="FFFF00"/>
                </a:highlight>
                <a:ea typeface="华文中宋" panose="02010600040101010101" pitchFamily="2" charset="-122"/>
              </a:rPr>
              <a:t>No Help</a:t>
            </a:r>
            <a:r>
              <a:rPr lang="zh-CN" altLang="en-US" sz="1800" b="0" dirty="0">
                <a:solidFill>
                  <a:srgbClr val="A61D38"/>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a:t>
            </a:r>
          </a:p>
          <a:p>
            <a:pPr eaLnBrk="1" hangingPunct="1">
              <a:lnSpc>
                <a:spcPct val="150000"/>
              </a:lnSpc>
            </a:pPr>
            <a:r>
              <a:rPr lang="zh-CN" altLang="en-US" sz="2200" dirty="0">
                <a:solidFill>
                  <a:srgbClr val="324A7A"/>
                </a:solidFill>
                <a:ea typeface="华文中宋" panose="02010600040101010101" pitchFamily="2" charset="-122"/>
              </a:rPr>
              <a:t>结构、参与者</a:t>
            </a:r>
          </a:p>
          <a:p>
            <a:pPr lvl="1" eaLnBrk="1" hangingPunct="1">
              <a:lnSpc>
                <a:spcPct val="100000"/>
              </a:lnSpc>
            </a:pPr>
            <a:r>
              <a:rPr lang="en-US" altLang="zh-CN" sz="1800" b="0" dirty="0">
                <a:solidFill>
                  <a:schemeClr val="tx1"/>
                </a:solidFill>
                <a:ea typeface="华文中宋" panose="02010600040101010101" pitchFamily="2" charset="-122"/>
              </a:rPr>
              <a:t>Handler</a:t>
            </a:r>
          </a:p>
          <a:p>
            <a:pPr lvl="2" eaLnBrk="1" hangingPunct="1"/>
            <a:r>
              <a:rPr lang="zh-CN" altLang="en-US" sz="1800" b="0" dirty="0">
                <a:solidFill>
                  <a:schemeClr val="tx1"/>
                </a:solidFill>
                <a:ea typeface="华文中宋" panose="02010600040101010101" pitchFamily="2" charset="-122"/>
              </a:rPr>
              <a:t>抽象处理者；</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定义一个处理请求的接口。</a:t>
            </a:r>
          </a:p>
          <a:p>
            <a:pPr lvl="1" eaLnBrk="1" hangingPunct="1">
              <a:lnSpc>
                <a:spcPct val="100000"/>
              </a:lnSpc>
            </a:pPr>
            <a:r>
              <a:rPr lang="en-US" altLang="zh-CN" sz="1800" b="0" dirty="0" err="1">
                <a:solidFill>
                  <a:schemeClr val="tx1"/>
                </a:solidFill>
                <a:ea typeface="华文中宋" panose="02010600040101010101" pitchFamily="2" charset="-122"/>
              </a:rPr>
              <a:t>ConcreteHandler</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具体处理者；</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处理它所负责的请求；</a:t>
            </a:r>
          </a:p>
          <a:p>
            <a:pPr lvl="2" eaLnBrk="1" hangingPunct="1"/>
            <a:r>
              <a:rPr lang="zh-CN" altLang="en-US" sz="1800" b="0" dirty="0">
                <a:solidFill>
                  <a:schemeClr val="tx1"/>
                </a:solidFill>
                <a:ea typeface="华文中宋" panose="02010600040101010101" pitchFamily="2" charset="-122"/>
              </a:rPr>
              <a:t>可访问后继者（如果可处理该请求则处理，否则将该请求转发给它的后继者）。</a:t>
            </a:r>
          </a:p>
          <a:p>
            <a:pPr lvl="1" eaLnBrk="1" hangingPunct="1">
              <a:lnSpc>
                <a:spcPct val="100000"/>
              </a:lnSpc>
            </a:pPr>
            <a:r>
              <a:rPr lang="en-US" altLang="zh-CN" sz="1800" b="0" dirty="0">
                <a:solidFill>
                  <a:schemeClr val="tx1"/>
                </a:solidFill>
                <a:ea typeface="华文中宋" panose="02010600040101010101" pitchFamily="2" charset="-122"/>
              </a:rPr>
              <a:t>Client</a:t>
            </a:r>
          </a:p>
          <a:p>
            <a:pPr lvl="2" eaLnBrk="1" hangingPunct="1"/>
            <a:r>
              <a:rPr lang="zh-CN" altLang="en-US" sz="1800" b="0" dirty="0">
                <a:solidFill>
                  <a:schemeClr val="tx1"/>
                </a:solidFill>
                <a:ea typeface="华文中宋" panose="02010600040101010101" pitchFamily="2" charset="-122"/>
              </a:rPr>
              <a:t>客户类；</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向链上的具体处理者（</a:t>
            </a:r>
            <a:r>
              <a:rPr lang="en-US" altLang="zh-CN" sz="1800" b="0" dirty="0" err="1">
                <a:solidFill>
                  <a:schemeClr val="tx1"/>
                </a:solidFill>
                <a:ea typeface="华文中宋" panose="02010600040101010101" pitchFamily="2" charset="-122"/>
              </a:rPr>
              <a:t>ConcreteHandler</a:t>
            </a:r>
            <a:r>
              <a:rPr lang="zh-CN" altLang="en-US" sz="1800" b="0" dirty="0">
                <a:solidFill>
                  <a:schemeClr val="tx1"/>
                </a:solidFill>
                <a:ea typeface="华文中宋" panose="02010600040101010101" pitchFamily="2" charset="-122"/>
              </a:rPr>
              <a:t>）对象提交请求。</a:t>
            </a:r>
            <a:endParaRPr lang="en-US" altLang="zh-CN" sz="1800" b="0" dirty="0">
              <a:solidFill>
                <a:schemeClr val="tx1"/>
              </a:solidFill>
              <a:ea typeface="华文中宋" panose="02010600040101010101" pitchFamily="2" charset="-122"/>
            </a:endParaRPr>
          </a:p>
          <a:p>
            <a:pPr lvl="1" eaLnBrk="1" hangingPunct="1">
              <a:lnSpc>
                <a:spcPct val="90000"/>
              </a:lnSpc>
            </a:pPr>
            <a:endParaRPr lang="zh-CN" altLang="en-US" b="0" dirty="0">
              <a:solidFill>
                <a:schemeClr val="tx1"/>
              </a:solidFill>
              <a:ea typeface="华文中宋" panose="02010600040101010101" pitchFamily="2" charset="-122"/>
            </a:endParaRPr>
          </a:p>
          <a:p>
            <a:pPr lvl="2" eaLnBrk="1" hangingPunct="1"/>
            <a:endParaRPr lang="zh-CN" altLang="en-US" sz="1600" dirty="0">
              <a:ea typeface="华文中宋" panose="02010600040101010101" pitchFamily="2" charset="-122"/>
            </a:endParaRPr>
          </a:p>
        </p:txBody>
      </p:sp>
      <p:pic>
        <p:nvPicPr>
          <p:cNvPr id="4" name="Picture 16">
            <a:extLst>
              <a:ext uri="{FF2B5EF4-FFF2-40B4-BE49-F238E27FC236}">
                <a16:creationId xmlns:a16="http://schemas.microsoft.com/office/drawing/2014/main" id="{8411F13C-D24B-4C70-8BE4-65FAAD33C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856" y="1196752"/>
            <a:ext cx="6696744" cy="370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69674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2">
            <a:extLst>
              <a:ext uri="{FF2B5EF4-FFF2-40B4-BE49-F238E27FC236}">
                <a16:creationId xmlns:a16="http://schemas.microsoft.com/office/drawing/2014/main" id="{33EB56F5-E8DD-4818-8401-1BF07E226C0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51785" y="3068960"/>
            <a:ext cx="7992888" cy="3789042"/>
          </a:xfrm>
          <a:noFill/>
        </p:spPr>
      </p:pic>
      <p:sp>
        <p:nvSpPr>
          <p:cNvPr id="187394" name="Rectangle 2">
            <a:extLst>
              <a:ext uri="{FF2B5EF4-FFF2-40B4-BE49-F238E27FC236}">
                <a16:creationId xmlns:a16="http://schemas.microsoft.com/office/drawing/2014/main" id="{314E93DF-1421-41B3-B233-1EB4CB02AF44}"/>
              </a:ext>
            </a:extLst>
          </p:cNvPr>
          <p:cNvSpPr>
            <a:spLocks noGrp="1" noChangeArrowheads="1"/>
          </p:cNvSpPr>
          <p:nvPr>
            <p:ph type="title"/>
          </p:nvPr>
        </p:nvSpPr>
        <p:spPr>
          <a:xfrm>
            <a:off x="1" y="180646"/>
            <a:ext cx="8109348" cy="719137"/>
          </a:xfrm>
        </p:spPr>
        <p:txBody>
          <a:bodyPr/>
          <a:lstStyle/>
          <a:p>
            <a:pPr eaLnBrk="1" hangingPunct="1"/>
            <a:r>
              <a:rPr lang="en-US" altLang="zh-CN" sz="34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Chain of Responsibility</a:t>
            </a:r>
            <a:endParaRPr lang="zh-CN" altLang="en-US" sz="34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422915" name="Group 3">
            <a:extLst>
              <a:ext uri="{FF2B5EF4-FFF2-40B4-BE49-F238E27FC236}">
                <a16:creationId xmlns:a16="http://schemas.microsoft.com/office/drawing/2014/main" id="{1EE592BB-44A0-4E47-8A59-C85C9335FC1B}"/>
              </a:ext>
            </a:extLst>
          </p:cNvPr>
          <p:cNvGraphicFramePr>
            <a:graphicFrameLocks noGrp="1"/>
          </p:cNvGraphicFramePr>
          <p:nvPr>
            <p:ph sz="half" idx="1"/>
            <p:extLst>
              <p:ext uri="{D42A27DB-BD31-4B8C-83A1-F6EECF244321}">
                <p14:modId xmlns:p14="http://schemas.microsoft.com/office/powerpoint/2010/main" val="754811807"/>
              </p:ext>
            </p:extLst>
          </p:nvPr>
        </p:nvGraphicFramePr>
        <p:xfrm>
          <a:off x="695400" y="1412776"/>
          <a:ext cx="7054031" cy="2840012"/>
        </p:xfrm>
        <a:graphic>
          <a:graphicData uri="http://schemas.openxmlformats.org/drawingml/2006/table">
            <a:tbl>
              <a:tblPr/>
              <a:tblGrid>
                <a:gridCol w="1929080">
                  <a:extLst>
                    <a:ext uri="{9D8B030D-6E8A-4147-A177-3AD203B41FA5}">
                      <a16:colId xmlns:a16="http://schemas.microsoft.com/office/drawing/2014/main" val="20000"/>
                    </a:ext>
                  </a:extLst>
                </a:gridCol>
                <a:gridCol w="5124951">
                  <a:extLst>
                    <a:ext uri="{9D8B030D-6E8A-4147-A177-3AD203B41FA5}">
                      <a16:colId xmlns:a16="http://schemas.microsoft.com/office/drawing/2014/main" val="20001"/>
                    </a:ext>
                  </a:extLst>
                </a:gridCol>
              </a:tblGrid>
              <a:tr h="599732">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Trouble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表示发生问题的类，类内有问题编号</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3" action="ppaction://hlinkfile"/>
                        </a:rPr>
                        <a:t>Trouble.java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Support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解决问题的抽象类</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4" action="ppaction://hlinkfile"/>
                        </a:rPr>
                        <a:t>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Nosuppoet</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 </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解决问题的具体类（不处理） </a:t>
                      </a: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NoSupport</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 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LimitSupport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解决小于特定号码的问题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6" action="ppaction://hlinkfile"/>
                        </a:rPr>
                        <a:t>LimitSupport.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OddSupport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解决奇数号码的问题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7" action="ppaction://hlinkfile"/>
                        </a:rPr>
                        <a:t>OddSupport.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SpecialSupport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解决特殊号码的问题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8" action="ppaction://hlinkfile"/>
                        </a:rPr>
                        <a:t>SpecialSupport.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测试用类</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9" action="ppaction://hlinkfile"/>
                        </a:rPr>
                        <a:t>Main. 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87423" name="AutoShape 47">
            <a:extLst>
              <a:ext uri="{FF2B5EF4-FFF2-40B4-BE49-F238E27FC236}">
                <a16:creationId xmlns:a16="http://schemas.microsoft.com/office/drawing/2014/main" id="{3494F676-D10C-4101-8A9E-F587FE79579A}"/>
              </a:ext>
            </a:extLst>
          </p:cNvPr>
          <p:cNvSpPr>
            <a:spLocks noChangeArrowheads="1"/>
          </p:cNvSpPr>
          <p:nvPr/>
        </p:nvSpPr>
        <p:spPr bwMode="auto">
          <a:xfrm>
            <a:off x="5015880" y="298278"/>
            <a:ext cx="2232248" cy="947160"/>
          </a:xfrm>
          <a:prstGeom prst="wedgeEllipseCallout">
            <a:avLst>
              <a:gd name="adj1" fmla="val -159701"/>
              <a:gd name="adj2" fmla="val 139335"/>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Trouble</a:t>
            </a: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en-US" altLang="zh-CN"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330</a:t>
            </a: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）是谁解决的？</a:t>
            </a:r>
          </a:p>
        </p:txBody>
      </p:sp>
      <p:sp>
        <p:nvSpPr>
          <p:cNvPr id="2" name="矩形 1">
            <a:extLst>
              <a:ext uri="{FF2B5EF4-FFF2-40B4-BE49-F238E27FC236}">
                <a16:creationId xmlns:a16="http://schemas.microsoft.com/office/drawing/2014/main" id="{A2B4A423-43BD-4E3E-A17F-AEF7272A112B}"/>
              </a:ext>
            </a:extLst>
          </p:cNvPr>
          <p:cNvSpPr/>
          <p:nvPr/>
        </p:nvSpPr>
        <p:spPr>
          <a:xfrm>
            <a:off x="551384" y="771858"/>
            <a:ext cx="1402948" cy="458074"/>
          </a:xfrm>
          <a:prstGeom prst="rect">
            <a:avLst/>
          </a:prstGeom>
        </p:spPr>
        <p:txBody>
          <a:bodyPr wrap="none">
            <a:spAutoFit/>
          </a:bodyPr>
          <a:lstStyle/>
          <a:p>
            <a:pPr marL="342891" indent="-342891" eaLnBrk="1" hangingPunct="1">
              <a:lnSpc>
                <a:spcPct val="150000"/>
              </a:lnSpc>
              <a:buFont typeface="Wingdings" panose="05000000000000000000" pitchFamily="2" charset="2"/>
              <a:buChar char="p"/>
            </a:pPr>
            <a:r>
              <a:rPr lang="en-US" altLang="zh-CN" sz="1800" b="1" dirty="0">
                <a:solidFill>
                  <a:srgbClr val="324A7A"/>
                </a:solidFill>
                <a:ea typeface="华文中宋" panose="02010600040101010101" pitchFamily="2" charset="-122"/>
              </a:rPr>
              <a:t>Example</a:t>
            </a:r>
            <a:endParaRPr lang="zh-CN" altLang="en-US" sz="1800" b="1" dirty="0">
              <a:solidFill>
                <a:srgbClr val="324A7A"/>
              </a:solidFill>
              <a:ea typeface="华文中宋" panose="02010600040101010101" pitchFamily="2" charset="-122"/>
            </a:endParaRPr>
          </a:p>
        </p:txBody>
      </p:sp>
    </p:spTree>
    <p:extLst>
      <p:ext uri="{BB962C8B-B14F-4D97-AF65-F5344CB8AC3E}">
        <p14:creationId xmlns:p14="http://schemas.microsoft.com/office/powerpoint/2010/main" val="38905987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C0ACD5B5-102F-4839-990D-215B5C3EC736}"/>
              </a:ext>
            </a:extLst>
          </p:cNvPr>
          <p:cNvSpPr>
            <a:spLocks noGrp="1" noChangeArrowheads="1"/>
          </p:cNvSpPr>
          <p:nvPr>
            <p:ph type="title"/>
          </p:nvPr>
        </p:nvSpPr>
        <p:spPr>
          <a:noFill/>
        </p:spPr>
        <p:txBody>
          <a:bodyPr vert="horz" wrap="square" lIns="92075" tIns="46039" rIns="92075" bIns="46039" numCol="1" anchor="t" anchorCtr="0" compatLnSpc="1">
            <a:prstTxWarp prst="textNoShape">
              <a:avLst/>
            </a:prstTxWarp>
          </a:bodyPr>
          <a:lstStyle/>
          <a:p>
            <a:pPr eaLnBrk="1" hangingPunct="1"/>
            <a:r>
              <a:rPr lang="en-US" altLang="zh-CN" sz="3600" dirty="0">
                <a:latin typeface="Bauhaus 93" pitchFamily="82" charset="0"/>
                <a:ea typeface="华文中宋" panose="02010600040101010101" pitchFamily="2" charset="-122"/>
              </a:rPr>
              <a:t>Chapter Seven</a:t>
            </a:r>
            <a:r>
              <a:rPr lang="en-US" altLang="zh-CN" sz="3600" dirty="0">
                <a:latin typeface="华文中宋" panose="02010600040101010101" pitchFamily="2" charset="-122"/>
                <a:ea typeface="华文中宋" panose="02010600040101010101" pitchFamily="2" charset="-122"/>
              </a:rPr>
              <a:t> </a:t>
            </a:r>
            <a:r>
              <a:rPr lang="zh-CN" altLang="en-US" sz="3600" dirty="0">
                <a:latin typeface="华文中宋" panose="02010600040101010101" pitchFamily="2" charset="-122"/>
                <a:ea typeface="华文中宋" panose="02010600040101010101" pitchFamily="2" charset="-122"/>
              </a:rPr>
              <a:t>设计模式</a:t>
            </a:r>
            <a:endParaRPr lang="en-US" altLang="zh-CN" sz="3600" dirty="0">
              <a:latin typeface="华文中宋" panose="02010600040101010101" pitchFamily="2" charset="-122"/>
              <a:ea typeface="华文中宋" panose="02010600040101010101" pitchFamily="2" charset="-122"/>
            </a:endParaRPr>
          </a:p>
        </p:txBody>
      </p:sp>
      <p:sp>
        <p:nvSpPr>
          <p:cNvPr id="28675" name="Rectangle 7">
            <a:extLst>
              <a:ext uri="{FF2B5EF4-FFF2-40B4-BE49-F238E27FC236}">
                <a16:creationId xmlns:a16="http://schemas.microsoft.com/office/drawing/2014/main" id="{708DE6DE-19E8-4740-831F-D7B1EBEBC50B}"/>
              </a:ext>
            </a:extLst>
          </p:cNvPr>
          <p:cNvSpPr>
            <a:spLocks noGrp="1" noChangeArrowheads="1"/>
          </p:cNvSpPr>
          <p:nvPr>
            <p:ph type="body" idx="1"/>
          </p:nvPr>
        </p:nvSpPr>
        <p:spPr>
          <a:noFill/>
        </p:spPr>
        <p:txBody>
          <a:bodyPr vert="horz" wrap="square" lIns="92075" tIns="46039" rIns="92075" bIns="46039" numCol="1" anchor="t" anchorCtr="0" compatLnSpc="1">
            <a:prstTxWarp prst="textNoShape">
              <a:avLst/>
            </a:prstTxWarp>
          </a:bodyPr>
          <a:lstStyle/>
          <a:p>
            <a:pPr eaLnBrk="1" hangingPunct="1"/>
            <a:r>
              <a:rPr lang="zh-CN" altLang="en-US" sz="3200" dirty="0">
                <a:solidFill>
                  <a:srgbClr val="324A7A"/>
                </a:solidFill>
                <a:latin typeface="华文中宋" panose="02010600040101010101" pitchFamily="2" charset="-122"/>
                <a:ea typeface="华文中宋" panose="02010600040101010101" pitchFamily="2" charset="-122"/>
              </a:rPr>
              <a:t>概述</a:t>
            </a:r>
          </a:p>
          <a:p>
            <a:pPr eaLnBrk="1" hangingPunct="1"/>
            <a:r>
              <a:rPr lang="zh-CN" altLang="en-US" sz="32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320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3200" dirty="0">
                <a:solidFill>
                  <a:srgbClr val="324A7A"/>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BBC090-0057-425B-A712-701594E6BCF3}"/>
              </a:ext>
            </a:extLst>
          </p:cNvPr>
          <p:cNvPicPr>
            <a:picLocks noChangeAspect="1"/>
          </p:cNvPicPr>
          <p:nvPr/>
        </p:nvPicPr>
        <p:blipFill>
          <a:blip r:embed="rId2"/>
          <a:stretch>
            <a:fillRect/>
          </a:stretch>
        </p:blipFill>
        <p:spPr>
          <a:xfrm>
            <a:off x="0" y="764704"/>
            <a:ext cx="5085715" cy="4285715"/>
          </a:xfrm>
          <a:prstGeom prst="rect">
            <a:avLst/>
          </a:prstGeom>
        </p:spPr>
      </p:pic>
      <p:pic>
        <p:nvPicPr>
          <p:cNvPr id="9" name="图片 8">
            <a:extLst>
              <a:ext uri="{FF2B5EF4-FFF2-40B4-BE49-F238E27FC236}">
                <a16:creationId xmlns:a16="http://schemas.microsoft.com/office/drawing/2014/main" id="{FF80E3EA-9A7D-446D-93BA-3EA5EAB93B97}"/>
              </a:ext>
            </a:extLst>
          </p:cNvPr>
          <p:cNvPicPr>
            <a:picLocks noChangeAspect="1"/>
          </p:cNvPicPr>
          <p:nvPr/>
        </p:nvPicPr>
        <p:blipFill>
          <a:blip r:embed="rId3"/>
          <a:stretch>
            <a:fillRect/>
          </a:stretch>
        </p:blipFill>
        <p:spPr>
          <a:xfrm>
            <a:off x="3639" y="5229200"/>
            <a:ext cx="4600000" cy="1171429"/>
          </a:xfrm>
          <a:prstGeom prst="rect">
            <a:avLst/>
          </a:prstGeom>
        </p:spPr>
      </p:pic>
      <p:pic>
        <p:nvPicPr>
          <p:cNvPr id="10" name="图片 9">
            <a:extLst>
              <a:ext uri="{FF2B5EF4-FFF2-40B4-BE49-F238E27FC236}">
                <a16:creationId xmlns:a16="http://schemas.microsoft.com/office/drawing/2014/main" id="{4350B69B-21DE-4F43-A612-B19F0DCD24D8}"/>
              </a:ext>
            </a:extLst>
          </p:cNvPr>
          <p:cNvPicPr>
            <a:picLocks noChangeAspect="1"/>
          </p:cNvPicPr>
          <p:nvPr/>
        </p:nvPicPr>
        <p:blipFill>
          <a:blip r:embed="rId4"/>
          <a:stretch>
            <a:fillRect/>
          </a:stretch>
        </p:blipFill>
        <p:spPr>
          <a:xfrm>
            <a:off x="5113719" y="758798"/>
            <a:ext cx="4514287" cy="1752381"/>
          </a:xfrm>
          <a:prstGeom prst="rect">
            <a:avLst/>
          </a:prstGeom>
        </p:spPr>
      </p:pic>
      <p:pic>
        <p:nvPicPr>
          <p:cNvPr id="13" name="图片 12">
            <a:extLst>
              <a:ext uri="{FF2B5EF4-FFF2-40B4-BE49-F238E27FC236}">
                <a16:creationId xmlns:a16="http://schemas.microsoft.com/office/drawing/2014/main" id="{DD14481F-2495-4C63-980D-0E57053BEDBF}"/>
              </a:ext>
            </a:extLst>
          </p:cNvPr>
          <p:cNvPicPr>
            <a:picLocks noChangeAspect="1"/>
          </p:cNvPicPr>
          <p:nvPr/>
        </p:nvPicPr>
        <p:blipFill>
          <a:blip r:embed="rId5"/>
          <a:stretch>
            <a:fillRect/>
          </a:stretch>
        </p:blipFill>
        <p:spPr>
          <a:xfrm>
            <a:off x="5113721" y="2550241"/>
            <a:ext cx="3638095" cy="1742857"/>
          </a:xfrm>
          <a:prstGeom prst="rect">
            <a:avLst/>
          </a:prstGeom>
        </p:spPr>
      </p:pic>
      <p:sp>
        <p:nvSpPr>
          <p:cNvPr id="14" name="Rectangle 2">
            <a:extLst>
              <a:ext uri="{FF2B5EF4-FFF2-40B4-BE49-F238E27FC236}">
                <a16:creationId xmlns:a16="http://schemas.microsoft.com/office/drawing/2014/main" id="{AB9699AD-A936-40E4-B936-CD883A4AB264}"/>
              </a:ext>
            </a:extLst>
          </p:cNvPr>
          <p:cNvSpPr>
            <a:spLocks noGrp="1" noChangeArrowheads="1"/>
          </p:cNvSpPr>
          <p:nvPr>
            <p:ph type="title"/>
          </p:nvPr>
        </p:nvSpPr>
        <p:spPr>
          <a:xfrm>
            <a:off x="1" y="45569"/>
            <a:ext cx="8109348" cy="719137"/>
          </a:xfrm>
        </p:spPr>
        <p:txBody>
          <a:bodyPr/>
          <a:lstStyle/>
          <a:p>
            <a:pPr eaLnBrk="1" hangingPunct="1"/>
            <a:r>
              <a:rPr lang="en-US" altLang="zh-CN" sz="3400" dirty="0">
                <a:solidFill>
                  <a:srgbClr val="A61D38"/>
                </a:solidFill>
                <a:latin typeface="Bauhaus 93" pitchFamily="82" charset="0"/>
              </a:rPr>
              <a:t>Chain of Responsibility</a:t>
            </a:r>
            <a:endParaRPr lang="zh-CN" altLang="en-US" sz="3400" dirty="0">
              <a:solidFill>
                <a:srgbClr val="A61D38"/>
              </a:solidFill>
              <a:latin typeface="Bauhaus 93" pitchFamily="82" charset="0"/>
            </a:endParaRPr>
          </a:p>
        </p:txBody>
      </p:sp>
      <p:pic>
        <p:nvPicPr>
          <p:cNvPr id="19" name="图片 18">
            <a:extLst>
              <a:ext uri="{FF2B5EF4-FFF2-40B4-BE49-F238E27FC236}">
                <a16:creationId xmlns:a16="http://schemas.microsoft.com/office/drawing/2014/main" id="{65CD38F2-9970-4ABC-B14E-6BC2A758EBD3}"/>
              </a:ext>
            </a:extLst>
          </p:cNvPr>
          <p:cNvPicPr>
            <a:picLocks noChangeAspect="1"/>
          </p:cNvPicPr>
          <p:nvPr/>
        </p:nvPicPr>
        <p:blipFill>
          <a:blip r:embed="rId6"/>
          <a:stretch>
            <a:fillRect/>
          </a:stretch>
        </p:blipFill>
        <p:spPr>
          <a:xfrm>
            <a:off x="5113719" y="4332157"/>
            <a:ext cx="6104763" cy="2447619"/>
          </a:xfrm>
          <a:prstGeom prst="rect">
            <a:avLst/>
          </a:prstGeom>
        </p:spPr>
      </p:pic>
      <p:cxnSp>
        <p:nvCxnSpPr>
          <p:cNvPr id="21" name="直接连接符 20">
            <a:extLst>
              <a:ext uri="{FF2B5EF4-FFF2-40B4-BE49-F238E27FC236}">
                <a16:creationId xmlns:a16="http://schemas.microsoft.com/office/drawing/2014/main" id="{ABB8E4AA-C4C8-4F3C-A14E-03FDA34CCF38}"/>
              </a:ext>
            </a:extLst>
          </p:cNvPr>
          <p:cNvCxnSpPr/>
          <p:nvPr/>
        </p:nvCxnSpPr>
        <p:spPr bwMode="auto">
          <a:xfrm>
            <a:off x="5087888" y="758798"/>
            <a:ext cx="0" cy="605363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3" name="直接连接符 22">
            <a:extLst>
              <a:ext uri="{FF2B5EF4-FFF2-40B4-BE49-F238E27FC236}">
                <a16:creationId xmlns:a16="http://schemas.microsoft.com/office/drawing/2014/main" id="{2AECA5A4-5B93-4711-879C-D1E2F6C9039B}"/>
              </a:ext>
            </a:extLst>
          </p:cNvPr>
          <p:cNvCxnSpPr>
            <a:cxnSpLocks/>
          </p:cNvCxnSpPr>
          <p:nvPr/>
        </p:nvCxnSpPr>
        <p:spPr bwMode="auto">
          <a:xfrm>
            <a:off x="0" y="5373216"/>
            <a:ext cx="5085715"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4" name="直接连接符 23">
            <a:extLst>
              <a:ext uri="{FF2B5EF4-FFF2-40B4-BE49-F238E27FC236}">
                <a16:creationId xmlns:a16="http://schemas.microsoft.com/office/drawing/2014/main" id="{5F5D7191-827D-4F99-9AA5-7DF3D8447CD3}"/>
              </a:ext>
            </a:extLst>
          </p:cNvPr>
          <p:cNvCxnSpPr>
            <a:cxnSpLocks/>
          </p:cNvCxnSpPr>
          <p:nvPr/>
        </p:nvCxnSpPr>
        <p:spPr bwMode="auto">
          <a:xfrm>
            <a:off x="5113719" y="2550239"/>
            <a:ext cx="6104763"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7" name="直接连接符 26">
            <a:extLst>
              <a:ext uri="{FF2B5EF4-FFF2-40B4-BE49-F238E27FC236}">
                <a16:creationId xmlns:a16="http://schemas.microsoft.com/office/drawing/2014/main" id="{8A09B8F6-CFD7-4DC8-8893-4EBD07DF1718}"/>
              </a:ext>
            </a:extLst>
          </p:cNvPr>
          <p:cNvCxnSpPr>
            <a:cxnSpLocks/>
          </p:cNvCxnSpPr>
          <p:nvPr/>
        </p:nvCxnSpPr>
        <p:spPr bwMode="auto">
          <a:xfrm>
            <a:off x="5085713" y="4332157"/>
            <a:ext cx="6104763"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523639329"/>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502B2-6E84-4359-B613-D1B79DEF3AE1}"/>
              </a:ext>
            </a:extLst>
          </p:cNvPr>
          <p:cNvSpPr>
            <a:spLocks noGrp="1"/>
          </p:cNvSpPr>
          <p:nvPr>
            <p:ph type="title"/>
          </p:nvPr>
        </p:nvSpPr>
        <p:spPr>
          <a:xfrm>
            <a:off x="0" y="179390"/>
            <a:ext cx="10839323" cy="688975"/>
          </a:xfrm>
        </p:spPr>
        <p:txBody>
          <a:bodyPr/>
          <a:lstStyle/>
          <a:p>
            <a:r>
              <a:rPr lang="en-US" altLang="zh-CN" sz="32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Chain of Responsibility</a:t>
            </a:r>
            <a:endParaRPr lang="zh-CN" altLang="en-US" dirty="0">
              <a:solidFill>
                <a:srgbClr val="A61D38"/>
              </a:solidFill>
            </a:endParaRPr>
          </a:p>
        </p:txBody>
      </p:sp>
      <p:sp>
        <p:nvSpPr>
          <p:cNvPr id="6" name="Rectangle 3">
            <a:extLst>
              <a:ext uri="{FF2B5EF4-FFF2-40B4-BE49-F238E27FC236}">
                <a16:creationId xmlns:a16="http://schemas.microsoft.com/office/drawing/2014/main" id="{1F579C2F-43FB-4A50-A68D-C405F0E3D21C}"/>
              </a:ext>
            </a:extLst>
          </p:cNvPr>
          <p:cNvSpPr txBox="1">
            <a:spLocks noChangeArrowheads="1"/>
          </p:cNvSpPr>
          <p:nvPr/>
        </p:nvSpPr>
        <p:spPr bwMode="auto">
          <a:xfrm>
            <a:off x="407368" y="694057"/>
            <a:ext cx="6336704" cy="591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8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4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0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18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18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18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18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18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1800">
                <a:solidFill>
                  <a:schemeClr val="tx1"/>
                </a:solidFill>
                <a:latin typeface="+mn-lt"/>
                <a:ea typeface="宋体" pitchFamily="2" charset="-122"/>
              </a:defRPr>
            </a:lvl9pPr>
          </a:lstStyle>
          <a:p>
            <a:pPr eaLnBrk="1" hangingPunct="1">
              <a:lnSpc>
                <a:spcPct val="150000"/>
              </a:lnSpc>
            </a:pPr>
            <a:r>
              <a:rPr lang="zh-CN" altLang="en-US" sz="2200" dirty="0">
                <a:solidFill>
                  <a:srgbClr val="324A7A"/>
                </a:solidFill>
                <a:ea typeface="华文中宋" panose="02010600040101010101" pitchFamily="2" charset="-122"/>
              </a:rPr>
              <a:t>典型的抽象处理者代码：</a:t>
            </a:r>
            <a:endParaRPr lang="en-US" altLang="zh-CN" sz="2200" dirty="0">
              <a:solidFill>
                <a:srgbClr val="324A7A"/>
              </a:solidFill>
              <a:ea typeface="华文中宋" panose="02010600040101010101" pitchFamily="2" charset="-122"/>
            </a:endParaRP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lnSpc>
                <a:spcPct val="150000"/>
              </a:lnSpc>
            </a:pPr>
            <a:r>
              <a:rPr lang="zh-CN" altLang="en-US" sz="2200" dirty="0">
                <a:solidFill>
                  <a:srgbClr val="324A7A"/>
                </a:solidFill>
                <a:ea typeface="华文中宋" panose="02010600040101010101" pitchFamily="2" charset="-122"/>
              </a:rPr>
              <a:t>典型的具体处理者代码：</a:t>
            </a:r>
          </a:p>
          <a:p>
            <a:pPr eaLnBrk="1" hangingPunct="1"/>
            <a:endParaRPr lang="zh-CN" altLang="en-US" sz="2400" kern="0" dirty="0"/>
          </a:p>
          <a:p>
            <a:pPr lvl="1" eaLnBrk="1" hangingPunct="1">
              <a:buFont typeface="Wingdings" pitchFamily="2" charset="2"/>
              <a:buNone/>
            </a:pPr>
            <a:endParaRPr lang="en-US" altLang="zh-CN" kern="0" dirty="0"/>
          </a:p>
        </p:txBody>
      </p:sp>
      <p:pic>
        <p:nvPicPr>
          <p:cNvPr id="8" name="图片 7">
            <a:extLst>
              <a:ext uri="{FF2B5EF4-FFF2-40B4-BE49-F238E27FC236}">
                <a16:creationId xmlns:a16="http://schemas.microsoft.com/office/drawing/2014/main" id="{0A0D17CB-6EA9-42A6-8682-EA14EAFF15E5}"/>
              </a:ext>
            </a:extLst>
          </p:cNvPr>
          <p:cNvPicPr>
            <a:picLocks noChangeAspect="1"/>
          </p:cNvPicPr>
          <p:nvPr/>
        </p:nvPicPr>
        <p:blipFill>
          <a:blip r:embed="rId2"/>
          <a:stretch>
            <a:fillRect/>
          </a:stretch>
        </p:blipFill>
        <p:spPr>
          <a:xfrm>
            <a:off x="683962" y="1311023"/>
            <a:ext cx="6924206" cy="2514067"/>
          </a:xfrm>
          <a:prstGeom prst="rect">
            <a:avLst/>
          </a:prstGeom>
        </p:spPr>
      </p:pic>
      <p:pic>
        <p:nvPicPr>
          <p:cNvPr id="9" name="图片 8">
            <a:extLst>
              <a:ext uri="{FF2B5EF4-FFF2-40B4-BE49-F238E27FC236}">
                <a16:creationId xmlns:a16="http://schemas.microsoft.com/office/drawing/2014/main" id="{64536E59-B782-48BA-8D91-5991A3A65E96}"/>
              </a:ext>
            </a:extLst>
          </p:cNvPr>
          <p:cNvPicPr>
            <a:picLocks noChangeAspect="1"/>
          </p:cNvPicPr>
          <p:nvPr/>
        </p:nvPicPr>
        <p:blipFill>
          <a:blip r:embed="rId3"/>
          <a:stretch>
            <a:fillRect/>
          </a:stretch>
        </p:blipFill>
        <p:spPr>
          <a:xfrm>
            <a:off x="683962" y="4236904"/>
            <a:ext cx="6924206" cy="2371061"/>
          </a:xfrm>
          <a:prstGeom prst="rect">
            <a:avLst/>
          </a:prstGeom>
        </p:spPr>
      </p:pic>
      <p:pic>
        <p:nvPicPr>
          <p:cNvPr id="5" name="Picture 16">
            <a:extLst>
              <a:ext uri="{FF2B5EF4-FFF2-40B4-BE49-F238E27FC236}">
                <a16:creationId xmlns:a16="http://schemas.microsoft.com/office/drawing/2014/main" id="{F0E97C86-1158-49CB-943B-1F675E932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176" y="1340768"/>
            <a:ext cx="4432818" cy="521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3411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CA78E-2B03-485E-AFA3-08C0C78CB9E0}"/>
              </a:ext>
            </a:extLst>
          </p:cNvPr>
          <p:cNvSpPr>
            <a:spLocks noGrp="1"/>
          </p:cNvSpPr>
          <p:nvPr>
            <p:ph type="title"/>
          </p:nvPr>
        </p:nvSpPr>
        <p:spPr/>
        <p:txBody>
          <a:bodyPr/>
          <a:lstStyle/>
          <a:p>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endParaRPr>
          </a:p>
        </p:txBody>
      </p:sp>
      <p:sp>
        <p:nvSpPr>
          <p:cNvPr id="3" name="内容占位符 2">
            <a:extLst>
              <a:ext uri="{FF2B5EF4-FFF2-40B4-BE49-F238E27FC236}">
                <a16:creationId xmlns:a16="http://schemas.microsoft.com/office/drawing/2014/main" id="{EA6FC27C-90BC-41AC-A6C0-3DA527ACD002}"/>
              </a:ext>
            </a:extLst>
          </p:cNvPr>
          <p:cNvSpPr>
            <a:spLocks noGrp="1"/>
          </p:cNvSpPr>
          <p:nvPr>
            <p:ph sz="half" idx="1"/>
          </p:nvPr>
        </p:nvSpPr>
        <p:spPr>
          <a:xfrm>
            <a:off x="119337" y="868365"/>
            <a:ext cx="5688632" cy="5322887"/>
          </a:xfrm>
        </p:spPr>
        <p:txBody>
          <a:bodyPr/>
          <a:lstStyle/>
          <a:p>
            <a:r>
              <a:rPr lang="en-US" altLang="zh-CN" sz="2400" dirty="0">
                <a:solidFill>
                  <a:srgbClr val="324A7A"/>
                </a:solidFill>
              </a:rPr>
              <a:t>EG Again:</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某</a:t>
            </a:r>
            <a:r>
              <a:rPr lang="en-US" altLang="zh-CN" sz="1800" b="0" dirty="0">
                <a:solidFill>
                  <a:schemeClr val="tx1"/>
                </a:solidFill>
                <a:ea typeface="华文中宋" panose="02010600040101010101" pitchFamily="2" charset="-122"/>
              </a:rPr>
              <a:t>OA</a:t>
            </a:r>
            <a:r>
              <a:rPr lang="zh-CN" altLang="en-US" sz="1800" b="0" dirty="0">
                <a:solidFill>
                  <a:schemeClr val="tx1"/>
                </a:solidFill>
                <a:ea typeface="华文中宋" panose="02010600040101010101" pitchFamily="2" charset="-122"/>
              </a:rPr>
              <a:t>系统需要提供一个假条审批的模块。如果员工请假天数小于</a:t>
            </a:r>
            <a:r>
              <a:rPr lang="en-US" altLang="zh-CN" sz="1800" b="0" dirty="0">
                <a:solidFill>
                  <a:schemeClr val="tx1"/>
                </a:solidFill>
                <a:ea typeface="华文中宋" panose="02010600040101010101" pitchFamily="2" charset="-122"/>
              </a:rPr>
              <a:t>3</a:t>
            </a:r>
            <a:r>
              <a:rPr lang="zh-CN" altLang="en-US" sz="1800" b="0" dirty="0">
                <a:solidFill>
                  <a:schemeClr val="tx1"/>
                </a:solidFill>
                <a:ea typeface="华文中宋" panose="02010600040101010101" pitchFamily="2" charset="-122"/>
              </a:rPr>
              <a:t>天，主任可以审批该假条；如果员工请假天数大于等于</a:t>
            </a:r>
            <a:r>
              <a:rPr lang="en-US" altLang="zh-CN" sz="1800" b="0" dirty="0">
                <a:solidFill>
                  <a:schemeClr val="tx1"/>
                </a:solidFill>
                <a:ea typeface="华文中宋" panose="02010600040101010101" pitchFamily="2" charset="-122"/>
              </a:rPr>
              <a:t>3</a:t>
            </a:r>
            <a:r>
              <a:rPr lang="zh-CN" altLang="en-US" sz="1800" b="0" dirty="0">
                <a:solidFill>
                  <a:schemeClr val="tx1"/>
                </a:solidFill>
                <a:ea typeface="华文中宋" panose="02010600040101010101" pitchFamily="2" charset="-122"/>
              </a:rPr>
              <a:t>天，小于</a:t>
            </a:r>
            <a:r>
              <a:rPr lang="en-US" altLang="zh-CN" sz="1800" b="0" dirty="0">
                <a:solidFill>
                  <a:schemeClr val="tx1"/>
                </a:solidFill>
                <a:ea typeface="华文中宋" panose="02010600040101010101" pitchFamily="2" charset="-122"/>
              </a:rPr>
              <a:t>10</a:t>
            </a:r>
            <a:r>
              <a:rPr lang="zh-CN" altLang="en-US" sz="1800" b="0" dirty="0">
                <a:solidFill>
                  <a:schemeClr val="tx1"/>
                </a:solidFill>
                <a:ea typeface="华文中宋" panose="02010600040101010101" pitchFamily="2" charset="-122"/>
              </a:rPr>
              <a:t>天，经理可以审批；如果员工请假天数大于等于</a:t>
            </a:r>
            <a:r>
              <a:rPr lang="en-US" altLang="zh-CN" sz="1800" b="0" dirty="0">
                <a:solidFill>
                  <a:schemeClr val="tx1"/>
                </a:solidFill>
                <a:ea typeface="华文中宋" panose="02010600040101010101" pitchFamily="2" charset="-122"/>
              </a:rPr>
              <a:t>10</a:t>
            </a:r>
            <a:r>
              <a:rPr lang="zh-CN" altLang="en-US" sz="1800" b="0" dirty="0">
                <a:solidFill>
                  <a:schemeClr val="tx1"/>
                </a:solidFill>
                <a:ea typeface="华文中宋" panose="02010600040101010101" pitchFamily="2" charset="-122"/>
              </a:rPr>
              <a:t>天，小于</a:t>
            </a:r>
            <a:r>
              <a:rPr lang="en-US" altLang="zh-CN" sz="1800" b="0" dirty="0">
                <a:solidFill>
                  <a:schemeClr val="tx1"/>
                </a:solidFill>
                <a:ea typeface="华文中宋" panose="02010600040101010101" pitchFamily="2" charset="-122"/>
              </a:rPr>
              <a:t>30</a:t>
            </a:r>
            <a:r>
              <a:rPr lang="zh-CN" altLang="en-US" sz="1800" b="0" dirty="0">
                <a:solidFill>
                  <a:schemeClr val="tx1"/>
                </a:solidFill>
                <a:ea typeface="华文中宋" panose="02010600040101010101" pitchFamily="2" charset="-122"/>
              </a:rPr>
              <a:t>天，总经理可以审批；如果超过</a:t>
            </a:r>
            <a:r>
              <a:rPr lang="en-US" altLang="zh-CN" sz="1800" b="0" dirty="0">
                <a:solidFill>
                  <a:schemeClr val="tx1"/>
                </a:solidFill>
                <a:ea typeface="华文中宋" panose="02010600040101010101" pitchFamily="2" charset="-122"/>
              </a:rPr>
              <a:t>30</a:t>
            </a:r>
            <a:r>
              <a:rPr lang="zh-CN" altLang="en-US" sz="1800" b="0" dirty="0">
                <a:solidFill>
                  <a:schemeClr val="tx1"/>
                </a:solidFill>
                <a:ea typeface="华文中宋" panose="02010600040101010101" pitchFamily="2" charset="-122"/>
              </a:rPr>
              <a:t>天，总经理也不能审批，提示相应的拒绝信息。</a:t>
            </a:r>
            <a:endParaRPr lang="en-US" altLang="zh-CN" sz="1800" b="0" dirty="0">
              <a:solidFill>
                <a:schemeClr val="tx1"/>
              </a:solidFill>
              <a:ea typeface="华文中宋" panose="02010600040101010101" pitchFamily="2" charset="-122"/>
            </a:endParaRPr>
          </a:p>
          <a:p>
            <a:pPr eaLnBrk="1" hangingPunct="1">
              <a:buFont typeface="Arial" panose="020B0604020202020204" pitchFamily="34" charset="0"/>
              <a:buChar char="•"/>
            </a:pPr>
            <a:r>
              <a:rPr lang="en-US" altLang="zh-CN" sz="1800" b="0" dirty="0">
                <a:solidFill>
                  <a:schemeClr val="tx1"/>
                </a:solidFill>
                <a:ea typeface="华文中宋" panose="02010600040101010101" pitchFamily="2" charset="-122"/>
              </a:rPr>
              <a:t>Java</a:t>
            </a:r>
            <a:r>
              <a:rPr lang="zh-CN" altLang="en-US" sz="1800" b="0" dirty="0">
                <a:solidFill>
                  <a:schemeClr val="tx1"/>
                </a:solidFill>
                <a:ea typeface="华文中宋" panose="02010600040101010101" pitchFamily="2" charset="-122"/>
              </a:rPr>
              <a:t>中的异常处理机制</a:t>
            </a:r>
            <a:endParaRPr lang="en-US" altLang="zh-CN" sz="1800" b="0" dirty="0">
              <a:solidFill>
                <a:schemeClr val="tx1"/>
              </a:solidFill>
              <a:ea typeface="华文中宋" panose="02010600040101010101" pitchFamily="2" charset="-122"/>
            </a:endParaRPr>
          </a:p>
          <a:p>
            <a:pPr eaLnBrk="1" hangingPunct="1">
              <a:buFont typeface="Arial" panose="020B0604020202020204" pitchFamily="34" charset="0"/>
              <a:buChar char="•"/>
            </a:pPr>
            <a:endParaRPr lang="zh-CN" altLang="en-US" sz="2200" b="0" dirty="0">
              <a:solidFill>
                <a:schemeClr val="tx1"/>
              </a:solidFill>
              <a:ea typeface="华文中宋" panose="02010600040101010101" pitchFamily="2" charset="-122"/>
            </a:endParaRPr>
          </a:p>
          <a:p>
            <a:endParaRPr lang="zh-CN" altLang="en-US" dirty="0"/>
          </a:p>
        </p:txBody>
      </p:sp>
      <p:pic>
        <p:nvPicPr>
          <p:cNvPr id="5" name="Picture 13">
            <a:extLst>
              <a:ext uri="{FF2B5EF4-FFF2-40B4-BE49-F238E27FC236}">
                <a16:creationId xmlns:a16="http://schemas.microsoft.com/office/drawing/2014/main" id="{7F46DC7A-82B2-458D-85AE-3E246B147FB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07970" y="1412776"/>
            <a:ext cx="6264695" cy="51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33F164D-6B5A-4999-96FA-0A1CEC39A2B0}"/>
              </a:ext>
            </a:extLst>
          </p:cNvPr>
          <p:cNvPicPr>
            <a:picLocks noChangeAspect="1"/>
          </p:cNvPicPr>
          <p:nvPr/>
        </p:nvPicPr>
        <p:blipFill>
          <a:blip r:embed="rId3"/>
          <a:stretch>
            <a:fillRect/>
          </a:stretch>
        </p:blipFill>
        <p:spPr>
          <a:xfrm>
            <a:off x="695401" y="3589946"/>
            <a:ext cx="6264695" cy="2935399"/>
          </a:xfrm>
          <a:prstGeom prst="rect">
            <a:avLst/>
          </a:prstGeom>
        </p:spPr>
      </p:pic>
    </p:spTree>
    <p:extLst>
      <p:ext uri="{BB962C8B-B14F-4D97-AF65-F5344CB8AC3E}">
        <p14:creationId xmlns:p14="http://schemas.microsoft.com/office/powerpoint/2010/main" val="7514373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DBE9B405-B0E7-4716-B9C1-D754FA2A57D9}"/>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latin typeface="Bauhaus 93" pitchFamily="82" charset="0"/>
              <a:ea typeface="华文中宋" panose="02010600040101010101" pitchFamily="2" charset="-122"/>
            </a:endParaRPr>
          </a:p>
        </p:txBody>
      </p:sp>
      <p:sp>
        <p:nvSpPr>
          <p:cNvPr id="188419" name="Rectangle 3">
            <a:extLst>
              <a:ext uri="{FF2B5EF4-FFF2-40B4-BE49-F238E27FC236}">
                <a16:creationId xmlns:a16="http://schemas.microsoft.com/office/drawing/2014/main" id="{C51474E0-3B32-4E6D-A69B-0D93A6941025}"/>
              </a:ext>
            </a:extLst>
          </p:cNvPr>
          <p:cNvSpPr>
            <a:spLocks noGrp="1" noChangeArrowheads="1"/>
          </p:cNvSpPr>
          <p:nvPr>
            <p:ph type="body" idx="1"/>
          </p:nvPr>
        </p:nvSpPr>
        <p:spPr>
          <a:xfrm>
            <a:off x="479890" y="836714"/>
            <a:ext cx="11232223" cy="5647727"/>
          </a:xfrm>
        </p:spPr>
        <p:txBody>
          <a:bodyPr/>
          <a:lstStyle/>
          <a:p>
            <a:pPr eaLnBrk="1" hangingPunct="1"/>
            <a:r>
              <a:rPr lang="zh-CN" altLang="en-US" dirty="0">
                <a:solidFill>
                  <a:srgbClr val="324A7A"/>
                </a:solidFill>
                <a:ea typeface="华文中宋" panose="02010600040101010101" pitchFamily="2" charset="-122"/>
              </a:rPr>
              <a:t>启示</a:t>
            </a:r>
          </a:p>
          <a:p>
            <a:pPr lvl="1" eaLnBrk="1" hangingPunct="1">
              <a:lnSpc>
                <a:spcPct val="150000"/>
              </a:lnSpc>
            </a:pPr>
            <a:r>
              <a:rPr lang="zh-CN" altLang="en-US" b="0" dirty="0">
                <a:solidFill>
                  <a:schemeClr val="tx1"/>
                </a:solidFill>
                <a:ea typeface="华文中宋" panose="02010600040101010101" pitchFamily="2" charset="-122"/>
              </a:rPr>
              <a:t>请求在链上传递，让要求跟处理两者之间的耦合度降低。</a:t>
            </a:r>
          </a:p>
          <a:p>
            <a:pPr lvl="2" eaLnBrk="1" hangingPunct="1">
              <a:lnSpc>
                <a:spcPct val="150000"/>
              </a:lnSpc>
            </a:pPr>
            <a:r>
              <a:rPr lang="en-US" altLang="zh-CN" sz="2000" b="0" dirty="0">
                <a:solidFill>
                  <a:schemeClr val="tx1"/>
                </a:solidFill>
                <a:latin typeface="华文楷体" panose="02010600040101010101" pitchFamily="2" charset="-122"/>
                <a:ea typeface="华文楷体" panose="02010600040101010101" pitchFamily="2" charset="-122"/>
              </a:rPr>
              <a:t>Client</a:t>
            </a:r>
            <a:r>
              <a:rPr lang="zh-CN" altLang="en-US" sz="2000" b="0" dirty="0">
                <a:solidFill>
                  <a:schemeClr val="tx1"/>
                </a:solidFill>
                <a:latin typeface="华文楷体" panose="02010600040101010101" pitchFamily="2" charset="-122"/>
                <a:ea typeface="华文楷体" panose="02010600040101010101" pitchFamily="2" charset="-122"/>
              </a:rPr>
              <a:t>参与者直接把要求丢给第一个处理者，接下来这个要求会被连锁处理，由合适的处理者来处理要求</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（也许不被处理）</a:t>
            </a:r>
            <a:r>
              <a:rPr lang="zh-CN" altLang="en-US" sz="2000" b="0" dirty="0">
                <a:solidFill>
                  <a:schemeClr val="tx1"/>
                </a:solidFill>
                <a:latin typeface="华文楷体" panose="02010600040101010101" pitchFamily="2" charset="-122"/>
                <a:ea typeface="华文楷体" panose="02010600040101010101" pitchFamily="2" charset="-122"/>
              </a:rPr>
              <a:t>。</a:t>
            </a:r>
          </a:p>
          <a:p>
            <a:pPr lvl="1" eaLnBrk="1" hangingPunct="1">
              <a:lnSpc>
                <a:spcPct val="150000"/>
              </a:lnSpc>
            </a:pPr>
            <a:r>
              <a:rPr lang="zh-CN" altLang="en-US" b="0" dirty="0">
                <a:solidFill>
                  <a:schemeClr val="tx1"/>
                </a:solidFill>
                <a:ea typeface="华文中宋" panose="02010600040101010101" pitchFamily="2" charset="-122"/>
              </a:rPr>
              <a:t>机动性改变链的形态，可重新组织链和分配责任。</a:t>
            </a:r>
          </a:p>
          <a:p>
            <a:pPr lvl="1" eaLnBrk="1" hangingPunct="1">
              <a:lnSpc>
                <a:spcPct val="150000"/>
              </a:lnSpc>
            </a:pPr>
            <a:r>
              <a:rPr lang="zh-CN" altLang="en-US" b="0" dirty="0">
                <a:solidFill>
                  <a:schemeClr val="tx1"/>
                </a:solidFill>
                <a:ea typeface="华文中宋" panose="02010600040101010101" pitchFamily="2" charset="-122"/>
              </a:rPr>
              <a:t>每个</a:t>
            </a:r>
            <a:r>
              <a:rPr lang="en-US" altLang="zh-CN" b="0" dirty="0" err="1">
                <a:solidFill>
                  <a:schemeClr val="tx1"/>
                </a:solidFill>
                <a:ea typeface="华文中宋" panose="02010600040101010101" pitchFamily="2" charset="-122"/>
              </a:rPr>
              <a:t>ConcreteHandler</a:t>
            </a:r>
            <a:r>
              <a:rPr lang="zh-CN" altLang="en-US" b="0" dirty="0">
                <a:solidFill>
                  <a:schemeClr val="tx1"/>
                </a:solidFill>
                <a:ea typeface="华文中宋" panose="02010600040101010101" pitchFamily="2" charset="-122"/>
              </a:rPr>
              <a:t>更能专心在自己的工作岗位上做好该做的事情，如果做不了就往下传。</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发出这个请求的客户端并不知道链上的哪一个对象最终处理这个请求；</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专业的人做专业的事。</a:t>
            </a:r>
          </a:p>
          <a:p>
            <a:pPr lvl="1" eaLnBrk="1" hangingPunct="1">
              <a:lnSpc>
                <a:spcPct val="150000"/>
              </a:lnSpc>
            </a:pPr>
            <a:r>
              <a:rPr lang="zh-CN" altLang="en-US" b="0" dirty="0">
                <a:solidFill>
                  <a:schemeClr val="tx1"/>
                </a:solidFill>
                <a:ea typeface="华文中宋" panose="02010600040101010101" pitchFamily="2" charset="-122"/>
              </a:rPr>
              <a:t>转送会否降低处理的速度？</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因为推诿，可能会降低处理的速度；</a:t>
            </a: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灵活性总是要付出代价的。</a:t>
            </a:r>
            <a:endParaRPr lang="en-US" altLang="zh-CN" sz="2000" b="0" dirty="0">
              <a:solidFill>
                <a:schemeClr val="tx1"/>
              </a:solidFill>
              <a:latin typeface="华文楷体" panose="02010600040101010101" pitchFamily="2" charset="-122"/>
              <a:ea typeface="华文楷体" panose="02010600040101010101" pitchFamily="2" charset="-122"/>
            </a:endParaRPr>
          </a:p>
          <a:p>
            <a:pPr marL="1093761" lvl="2" indent="0" eaLnBrk="1" hangingPunct="1">
              <a:buNone/>
            </a:pPr>
            <a:endParaRPr lang="zh-CN" altLang="en-US" sz="1600" dirty="0">
              <a:ea typeface="华文楷体" panose="02010600040101010101" pitchFamily="2" charset="-122"/>
            </a:endParaRPr>
          </a:p>
        </p:txBody>
      </p:sp>
    </p:spTree>
    <p:extLst>
      <p:ext uri="{BB962C8B-B14F-4D97-AF65-F5344CB8AC3E}">
        <p14:creationId xmlns:p14="http://schemas.microsoft.com/office/powerpoint/2010/main" val="1278190417"/>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8E564-C376-4459-BD40-77643839F09F}"/>
              </a:ext>
            </a:extLst>
          </p:cNvPr>
          <p:cNvSpPr>
            <a:spLocks noGrp="1"/>
          </p:cNvSpPr>
          <p:nvPr>
            <p:ph type="title"/>
          </p:nvPr>
        </p:nvSpPr>
        <p:spPr/>
        <p:txBody>
          <a:bodyPr/>
          <a:lstStyle/>
          <a:p>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endParaRPr>
          </a:p>
        </p:txBody>
      </p:sp>
      <p:sp>
        <p:nvSpPr>
          <p:cNvPr id="4" name="Rectangle 3">
            <a:extLst>
              <a:ext uri="{FF2B5EF4-FFF2-40B4-BE49-F238E27FC236}">
                <a16:creationId xmlns:a16="http://schemas.microsoft.com/office/drawing/2014/main" id="{BC65730E-4A83-4805-A9D5-0BC04C254171}"/>
              </a:ext>
            </a:extLst>
          </p:cNvPr>
          <p:cNvSpPr txBox="1">
            <a:spLocks noChangeArrowheads="1"/>
          </p:cNvSpPr>
          <p:nvPr/>
        </p:nvSpPr>
        <p:spPr bwMode="auto">
          <a:xfrm>
            <a:off x="260148" y="1191463"/>
            <a:ext cx="374441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适用性</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有多个对象可以处理同一个请求，具体哪个对象处理该请求由运行时刻自动确定。</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在不明确指定接收者的情况下，向多个对象中的一个提交一个请求。</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可动态指定一组对象处理请求。</a:t>
            </a:r>
          </a:p>
        </p:txBody>
      </p:sp>
      <p:sp>
        <p:nvSpPr>
          <p:cNvPr id="5" name="Rectangle 3">
            <a:extLst>
              <a:ext uri="{FF2B5EF4-FFF2-40B4-BE49-F238E27FC236}">
                <a16:creationId xmlns:a16="http://schemas.microsoft.com/office/drawing/2014/main" id="{00610E7C-E5E7-4B7E-A01F-C9B605D9B7D4}"/>
              </a:ext>
            </a:extLst>
          </p:cNvPr>
          <p:cNvSpPr txBox="1">
            <a:spLocks noChangeArrowheads="1"/>
          </p:cNvSpPr>
          <p:nvPr/>
        </p:nvSpPr>
        <p:spPr bwMode="auto">
          <a:xfrm>
            <a:off x="8155899" y="1191465"/>
            <a:ext cx="3744416" cy="566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不能保证请求一定被接收。</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系统性能将受到一定影响（因为推诿），而且在进行代码调试时不太方便，可能会造成循环调用。</a:t>
            </a:r>
          </a:p>
        </p:txBody>
      </p:sp>
      <p:sp>
        <p:nvSpPr>
          <p:cNvPr id="6" name="Rectangle 3">
            <a:extLst>
              <a:ext uri="{FF2B5EF4-FFF2-40B4-BE49-F238E27FC236}">
                <a16:creationId xmlns:a16="http://schemas.microsoft.com/office/drawing/2014/main" id="{78C74F2A-DAAD-4FA8-9091-07BE40E1348D}"/>
              </a:ext>
            </a:extLst>
          </p:cNvPr>
          <p:cNvSpPr txBox="1">
            <a:spLocks noChangeArrowheads="1"/>
          </p:cNvSpPr>
          <p:nvPr/>
        </p:nvSpPr>
        <p:spPr bwMode="auto">
          <a:xfrm>
            <a:off x="4295800" y="1191463"/>
            <a:ext cx="3744416" cy="540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sz="1800" b="0" dirty="0">
                <a:solidFill>
                  <a:schemeClr val="tx1"/>
                </a:solidFill>
                <a:ea typeface="华文中宋" panose="02010600040101010101" pitchFamily="2" charset="-122"/>
              </a:rPr>
              <a:t>因为无法预知来自外界的请求是属于哪种类型，每个类如果碰到它不能处理的请求只要往下传就可以，降低了类之间的耦合性</a:t>
            </a:r>
            <a:r>
              <a:rPr lang="zh-CN" altLang="en-US" sz="1800" b="0" kern="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增加新的请求处理类很方便。</a:t>
            </a:r>
          </a:p>
        </p:txBody>
      </p:sp>
      <p:cxnSp>
        <p:nvCxnSpPr>
          <p:cNvPr id="8" name="直接连接符 7">
            <a:extLst>
              <a:ext uri="{FF2B5EF4-FFF2-40B4-BE49-F238E27FC236}">
                <a16:creationId xmlns:a16="http://schemas.microsoft.com/office/drawing/2014/main" id="{40B51224-4E1C-4382-B030-B96784E1F5A7}"/>
              </a:ext>
            </a:extLst>
          </p:cNvPr>
          <p:cNvCxnSpPr/>
          <p:nvPr/>
        </p:nvCxnSpPr>
        <p:spPr bwMode="auto">
          <a:xfrm>
            <a:off x="4223792" y="949624"/>
            <a:ext cx="0" cy="590837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0E4F4DFB-F3A9-4505-9F3D-2EC5975B638D}"/>
              </a:ext>
            </a:extLst>
          </p:cNvPr>
          <p:cNvCxnSpPr/>
          <p:nvPr/>
        </p:nvCxnSpPr>
        <p:spPr bwMode="auto">
          <a:xfrm>
            <a:off x="8155899" y="949624"/>
            <a:ext cx="0" cy="590837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918341104"/>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EB9AFE87-4135-40C3-92F4-30E57E45BD5C}"/>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Chapter Seven </a:t>
            </a:r>
            <a:r>
              <a:rPr lang="zh-CN" altLang="en-US" dirty="0">
                <a:solidFill>
                  <a:srgbClr val="A61D38"/>
                </a:solidFill>
                <a:latin typeface="Bauhaus 93" pitchFamily="82" charset="0"/>
                <a:ea typeface="华文中宋" panose="02010600040101010101" pitchFamily="2" charset="-122"/>
              </a:rPr>
              <a:t>设计模式</a:t>
            </a:r>
          </a:p>
        </p:txBody>
      </p:sp>
      <p:sp>
        <p:nvSpPr>
          <p:cNvPr id="190467" name="Rectangle 3">
            <a:extLst>
              <a:ext uri="{FF2B5EF4-FFF2-40B4-BE49-F238E27FC236}">
                <a16:creationId xmlns:a16="http://schemas.microsoft.com/office/drawing/2014/main" id="{DE224DF7-01F4-4C39-8DA1-8D33704EC86B}"/>
              </a:ext>
            </a:extLst>
          </p:cNvPr>
          <p:cNvSpPr>
            <a:spLocks noGrp="1" noChangeArrowheads="1"/>
          </p:cNvSpPr>
          <p:nvPr>
            <p:ph type="body" idx="1"/>
          </p:nvPr>
        </p:nvSpPr>
        <p:spPr>
          <a:xfrm>
            <a:off x="479376" y="764704"/>
            <a:ext cx="11449271" cy="5832647"/>
          </a:xfrm>
        </p:spPr>
        <p:txBody>
          <a:bodyPr/>
          <a:lstStyle/>
          <a:p>
            <a:pPr eaLnBrk="1" hangingPunct="1">
              <a:lnSpc>
                <a:spcPct val="90000"/>
              </a:lnSpc>
            </a:pPr>
            <a:r>
              <a:rPr lang="en-US" altLang="zh-CN" sz="2800" dirty="0">
                <a:solidFill>
                  <a:srgbClr val="324A7A"/>
                </a:solidFill>
                <a:ea typeface="华文中宋" panose="02010600040101010101" pitchFamily="2" charset="-122"/>
              </a:rPr>
              <a:t>Facade Pattern</a:t>
            </a:r>
          </a:p>
          <a:p>
            <a:pPr lvl="1" eaLnBrk="1" hangingPunct="1">
              <a:lnSpc>
                <a:spcPct val="100000"/>
              </a:lnSpc>
            </a:pPr>
            <a:r>
              <a:rPr lang="zh-CN" altLang="en-US" sz="2400" b="0" dirty="0">
                <a:solidFill>
                  <a:srgbClr val="324A7A"/>
                </a:solidFill>
                <a:latin typeface="华文中宋" panose="02010600040101010101" pitchFamily="2" charset="-122"/>
                <a:ea typeface="华文中宋" panose="02010600040101010101" pitchFamily="2" charset="-122"/>
              </a:rPr>
              <a:t>问题的提出</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从现实生活中看到的</a:t>
            </a:r>
            <a:r>
              <a:rPr lang="en-US" altLang="zh-CN" sz="2000" b="0" dirty="0">
                <a:solidFill>
                  <a:schemeClr val="tx1"/>
                </a:solidFill>
                <a:latin typeface="华文中宋" panose="02010600040101010101" pitchFamily="2" charset="-122"/>
                <a:ea typeface="华文中宋" panose="02010600040101010101" pitchFamily="2" charset="-122"/>
              </a:rPr>
              <a:t>……</a:t>
            </a:r>
          </a:p>
          <a:p>
            <a:pPr lvl="3" eaLnBrk="1" hangingPunct="1"/>
            <a:r>
              <a:rPr lang="zh-CN" altLang="en-US" b="0" dirty="0">
                <a:solidFill>
                  <a:srgbClr val="324A7A"/>
                </a:solidFill>
                <a:latin typeface="华文楷体" panose="02010600040101010101" pitchFamily="2" charset="-122"/>
                <a:ea typeface="华文楷体" panose="02010600040101010101" pitchFamily="2" charset="-122"/>
              </a:rPr>
              <a:t>想想入校的手续，再想想离校的手续</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（都应该是</a:t>
            </a:r>
            <a:r>
              <a:rPr lang="en-US" altLang="zh-CN" b="0" dirty="0">
                <a:solidFill>
                  <a:srgbClr val="324A7A"/>
                </a:solidFill>
                <a:highlight>
                  <a:srgbClr val="FFFF00"/>
                </a:highlight>
                <a:latin typeface="华文楷体" panose="02010600040101010101" pitchFamily="2" charset="-122"/>
                <a:ea typeface="华文楷体" panose="02010600040101010101" pitchFamily="2" charset="-122"/>
              </a:rPr>
              <a:t>Façade</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的，而不仅仅欢迎的时候是）；</a:t>
            </a:r>
            <a:endParaRPr lang="en-US" altLang="zh-CN" b="0" dirty="0">
              <a:solidFill>
                <a:srgbClr val="324A7A"/>
              </a:solidFill>
              <a:highlight>
                <a:srgbClr val="FFFF00"/>
              </a:highlight>
              <a:latin typeface="华文楷体" panose="02010600040101010101" pitchFamily="2" charset="-122"/>
              <a:ea typeface="华文楷体"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程序越来越大，类间关系越来越复杂；</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如何较好地方便地控制或者调用相关的类？</a:t>
            </a:r>
          </a:p>
          <a:p>
            <a:pPr lvl="3" eaLnBrk="1" hangingPunct="1"/>
            <a:r>
              <a:rPr lang="zh-CN" altLang="en-US" dirty="0">
                <a:solidFill>
                  <a:srgbClr val="324A7A"/>
                </a:solidFill>
                <a:latin typeface="华文楷体" panose="02010600040101010101" pitchFamily="2" charset="-122"/>
                <a:ea typeface="华文楷体" panose="02010600040101010101" pitchFamily="2" charset="-122"/>
              </a:rPr>
              <a:t>设立一个窗口专门处理类间错综复杂的关系。</a:t>
            </a:r>
          </a:p>
          <a:p>
            <a:pPr lvl="1" eaLnBrk="1" hangingPunct="1">
              <a:lnSpc>
                <a:spcPct val="100000"/>
              </a:lnSpc>
            </a:pPr>
            <a:r>
              <a:rPr lang="en-US" altLang="zh-CN" sz="2400" b="0" dirty="0">
                <a:solidFill>
                  <a:srgbClr val="324A7A"/>
                </a:solidFill>
                <a:ea typeface="华文中宋" panose="02010600040101010101" pitchFamily="2" charset="-122"/>
              </a:rPr>
              <a:t>Facade Pattern</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让系统外部仅仅看到简单的</a:t>
            </a:r>
            <a:r>
              <a:rPr lang="en-US" altLang="zh-CN" sz="2000" b="0" dirty="0">
                <a:solidFill>
                  <a:schemeClr val="tx1"/>
                </a:solidFill>
                <a:latin typeface="华文中宋" panose="02010600040101010101" pitchFamily="2" charset="-122"/>
                <a:ea typeface="华文中宋" panose="02010600040101010101" pitchFamily="2" charset="-122"/>
              </a:rPr>
              <a:t>API</a:t>
            </a:r>
          </a:p>
          <a:p>
            <a:pPr lvl="3" eaLnBrk="1" hangingPunct="1"/>
            <a:r>
              <a:rPr lang="zh-CN" altLang="en-US" dirty="0">
                <a:solidFill>
                  <a:srgbClr val="324A7A"/>
                </a:solidFill>
                <a:latin typeface="华文楷体" panose="02010600040101010101" pitchFamily="2" charset="-122"/>
                <a:ea typeface="华文楷体" panose="02010600040101010101" pitchFamily="2" charset="-122"/>
              </a:rPr>
              <a:t>单一窗口。</a:t>
            </a:r>
            <a:endParaRPr lang="en-US" altLang="zh-CN" dirty="0">
              <a:solidFill>
                <a:srgbClr val="324A7A"/>
              </a:solidFill>
              <a:latin typeface="华文楷体" panose="02010600040101010101" pitchFamily="2" charset="-122"/>
              <a:ea typeface="华文楷体" panose="02010600040101010101" pitchFamily="2" charset="-122"/>
            </a:endParaRPr>
          </a:p>
          <a:p>
            <a:pPr lvl="3" eaLnBrk="1" hangingPunct="1"/>
            <a:r>
              <a:rPr lang="zh-CN" altLang="en-US" dirty="0">
                <a:solidFill>
                  <a:srgbClr val="324A7A"/>
                </a:solidFill>
                <a:latin typeface="华文楷体" panose="02010600040101010101" pitchFamily="2" charset="-122"/>
                <a:ea typeface="华文楷体" panose="02010600040101010101" pitchFamily="2" charset="-122"/>
              </a:rPr>
              <a:t>一次都不跑，最多跑一次（政务办公的口号）。</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内部的协调则交给</a:t>
            </a:r>
            <a:r>
              <a:rPr lang="en-US" altLang="zh-CN" sz="2000" b="0" dirty="0">
                <a:solidFill>
                  <a:schemeClr val="tx1"/>
                </a:solidFill>
                <a:latin typeface="华文中宋" panose="02010600040101010101" pitchFamily="2" charset="-122"/>
                <a:ea typeface="华文中宋" panose="02010600040101010101" pitchFamily="2" charset="-122"/>
              </a:rPr>
              <a:t>Façade</a:t>
            </a:r>
            <a:r>
              <a:rPr lang="zh-CN" altLang="en-US" sz="2000" b="0" dirty="0">
                <a:solidFill>
                  <a:schemeClr val="tx1"/>
                </a:solidFill>
                <a:latin typeface="华文中宋" panose="02010600040101010101" pitchFamily="2" charset="-122"/>
                <a:ea typeface="华文中宋" panose="02010600040101010101" pitchFamily="2" charset="-122"/>
              </a:rPr>
              <a:t>去处理。</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也叫：</a:t>
            </a:r>
            <a:r>
              <a:rPr lang="zh-CN" altLang="en-US" sz="2000" b="0" dirty="0">
                <a:solidFill>
                  <a:schemeClr val="tx1"/>
                </a:solidFill>
                <a:highlight>
                  <a:srgbClr val="FFFF00"/>
                </a:highlight>
                <a:latin typeface="华文中宋" panose="02010600040101010101" pitchFamily="2" charset="-122"/>
                <a:ea typeface="华文中宋" panose="02010600040101010101" pitchFamily="2" charset="-122"/>
              </a:rPr>
              <a:t>外观模式。</a:t>
            </a:r>
            <a:endParaRPr lang="en-US" altLang="zh-CN" sz="2000" b="0" dirty="0">
              <a:solidFill>
                <a:schemeClr val="tx1"/>
              </a:solidFill>
              <a:highlight>
                <a:srgbClr val="FFFF00"/>
              </a:highligh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6014010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768FC-D772-4470-B2E1-C3178BA50B35}"/>
              </a:ext>
            </a:extLst>
          </p:cNvPr>
          <p:cNvSpPr>
            <a:spLocks noGrp="1"/>
          </p:cNvSpPr>
          <p:nvPr>
            <p:ph type="title"/>
          </p:nvPr>
        </p:nvSpPr>
        <p:spPr/>
        <p:txBody>
          <a:bodyPr/>
          <a:lstStyle/>
          <a:p>
            <a:r>
              <a:rPr lang="en-US" altLang="zh-CN" dirty="0">
                <a:solidFill>
                  <a:srgbClr val="A61D38"/>
                </a:solidFill>
                <a:latin typeface="Bauhaus 93" pitchFamily="82" charset="0"/>
              </a:rPr>
              <a:t>Façade</a:t>
            </a:r>
            <a:r>
              <a:rPr lang="zh-CN" altLang="en-US" dirty="0">
                <a:solidFill>
                  <a:srgbClr val="A61D38"/>
                </a:solidFill>
                <a:latin typeface="Bauhaus 93" pitchFamily="82" charset="0"/>
              </a:rPr>
              <a:t> </a:t>
            </a:r>
            <a:r>
              <a:rPr lang="en-US" altLang="zh-CN" dirty="0">
                <a:solidFill>
                  <a:srgbClr val="A61D38"/>
                </a:solidFill>
                <a:latin typeface="Bauhaus 93" pitchFamily="82" charset="0"/>
              </a:rPr>
              <a:t>Pattern</a:t>
            </a:r>
            <a:endParaRPr lang="zh-CN" altLang="en-US" dirty="0">
              <a:solidFill>
                <a:srgbClr val="A61D38"/>
              </a:solidFill>
            </a:endParaRPr>
          </a:p>
        </p:txBody>
      </p:sp>
      <p:graphicFrame>
        <p:nvGraphicFramePr>
          <p:cNvPr id="4" name="Object 6">
            <a:extLst>
              <a:ext uri="{FF2B5EF4-FFF2-40B4-BE49-F238E27FC236}">
                <a16:creationId xmlns:a16="http://schemas.microsoft.com/office/drawing/2014/main" id="{E12AF954-D919-4DEC-B94B-02E8F787ED66}"/>
              </a:ext>
            </a:extLst>
          </p:cNvPr>
          <p:cNvGraphicFramePr>
            <a:graphicFrameLocks noGrp="1" noChangeAspect="1"/>
          </p:cNvGraphicFramePr>
          <p:nvPr>
            <p:ph idx="1"/>
            <p:extLst>
              <p:ext uri="{D42A27DB-BD31-4B8C-83A1-F6EECF244321}">
                <p14:modId xmlns:p14="http://schemas.microsoft.com/office/powerpoint/2010/main" val="582854176"/>
              </p:ext>
            </p:extLst>
          </p:nvPr>
        </p:nvGraphicFramePr>
        <p:xfrm>
          <a:off x="1703512" y="3429001"/>
          <a:ext cx="7112000" cy="2882900"/>
        </p:xfrm>
        <a:graphic>
          <a:graphicData uri="http://schemas.openxmlformats.org/presentationml/2006/ole">
            <mc:AlternateContent xmlns:mc="http://schemas.openxmlformats.org/markup-compatibility/2006">
              <mc:Choice xmlns:v="urn:schemas-microsoft-com:vml" Requires="v">
                <p:oleObj spid="_x0000_s14331" name="Visio" r:id="rId3" imgW="7112000" imgH="2882900" progId="Visio.Drawing.11">
                  <p:embed/>
                </p:oleObj>
              </mc:Choice>
              <mc:Fallback>
                <p:oleObj name="Visio" r:id="rId3" imgW="7112000" imgH="2882900" progId="Visio.Drawing.11">
                  <p:embed/>
                  <p:pic>
                    <p:nvPicPr>
                      <p:cNvPr id="17411" name="Object 6">
                        <a:extLst>
                          <a:ext uri="{FF2B5EF4-FFF2-40B4-BE49-F238E27FC236}">
                            <a16:creationId xmlns:a16="http://schemas.microsoft.com/office/drawing/2014/main" id="{CA5410A7-0029-4F18-984C-AE0D9328A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3429001"/>
                        <a:ext cx="711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 name="直接连接符 8">
            <a:extLst>
              <a:ext uri="{FF2B5EF4-FFF2-40B4-BE49-F238E27FC236}">
                <a16:creationId xmlns:a16="http://schemas.microsoft.com/office/drawing/2014/main" id="{15E31885-AC5C-4B91-A54C-FF46D55DD942}"/>
              </a:ext>
            </a:extLst>
          </p:cNvPr>
          <p:cNvCxnSpPr>
            <a:cxnSpLocks/>
          </p:cNvCxnSpPr>
          <p:nvPr/>
        </p:nvCxnSpPr>
        <p:spPr bwMode="auto">
          <a:xfrm>
            <a:off x="911424" y="4365104"/>
            <a:ext cx="3960440"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
        <p:nvSpPr>
          <p:cNvPr id="15" name="任意多边形: 形状 14">
            <a:extLst>
              <a:ext uri="{FF2B5EF4-FFF2-40B4-BE49-F238E27FC236}">
                <a16:creationId xmlns:a16="http://schemas.microsoft.com/office/drawing/2014/main" id="{AB15A13B-A6D6-4E16-8E20-16DC2163290F}"/>
              </a:ext>
            </a:extLst>
          </p:cNvPr>
          <p:cNvSpPr/>
          <p:nvPr/>
        </p:nvSpPr>
        <p:spPr bwMode="auto">
          <a:xfrm>
            <a:off x="5743076" y="4075870"/>
            <a:ext cx="3850105" cy="306351"/>
          </a:xfrm>
          <a:custGeom>
            <a:avLst/>
            <a:gdLst>
              <a:gd name="connsiteX0" fmla="*/ 0 w 3850105"/>
              <a:gd name="connsiteY0" fmla="*/ 287584 h 306350"/>
              <a:gd name="connsiteX1" fmla="*/ 1010652 w 3850105"/>
              <a:gd name="connsiteY1" fmla="*/ 287584 h 306350"/>
              <a:gd name="connsiteX2" fmla="*/ 1026694 w 3850105"/>
              <a:gd name="connsiteY2" fmla="*/ 287584 h 306350"/>
              <a:gd name="connsiteX3" fmla="*/ 1171073 w 3850105"/>
              <a:gd name="connsiteY3" fmla="*/ 46952 h 306350"/>
              <a:gd name="connsiteX4" fmla="*/ 1700463 w 3850105"/>
              <a:gd name="connsiteY4" fmla="*/ 14868 h 306350"/>
              <a:gd name="connsiteX5" fmla="*/ 1941094 w 3850105"/>
              <a:gd name="connsiteY5" fmla="*/ 223415 h 306350"/>
              <a:gd name="connsiteX6" fmla="*/ 2310063 w 3850105"/>
              <a:gd name="connsiteY6" fmla="*/ 303626 h 306350"/>
              <a:gd name="connsiteX7" fmla="*/ 3593431 w 3850105"/>
              <a:gd name="connsiteY7" fmla="*/ 287584 h 306350"/>
              <a:gd name="connsiteX8" fmla="*/ 3850105 w 3850105"/>
              <a:gd name="connsiteY8" fmla="*/ 287584 h 3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0105" h="306350">
                <a:moveTo>
                  <a:pt x="0" y="287584"/>
                </a:moveTo>
                <a:lnTo>
                  <a:pt x="1010652" y="287584"/>
                </a:lnTo>
                <a:cubicBezTo>
                  <a:pt x="1181768" y="287584"/>
                  <a:pt x="999957" y="327689"/>
                  <a:pt x="1026694" y="287584"/>
                </a:cubicBezTo>
                <a:cubicBezTo>
                  <a:pt x="1053431" y="247479"/>
                  <a:pt x="1058778" y="92405"/>
                  <a:pt x="1171073" y="46952"/>
                </a:cubicBezTo>
                <a:cubicBezTo>
                  <a:pt x="1283368" y="1499"/>
                  <a:pt x="1572126" y="-14542"/>
                  <a:pt x="1700463" y="14868"/>
                </a:cubicBezTo>
                <a:cubicBezTo>
                  <a:pt x="1828800" y="44278"/>
                  <a:pt x="1839494" y="175289"/>
                  <a:pt x="1941094" y="223415"/>
                </a:cubicBezTo>
                <a:cubicBezTo>
                  <a:pt x="2042694" y="271541"/>
                  <a:pt x="2034674" y="292931"/>
                  <a:pt x="2310063" y="303626"/>
                </a:cubicBezTo>
                <a:cubicBezTo>
                  <a:pt x="2585452" y="314321"/>
                  <a:pt x="3336757" y="290258"/>
                  <a:pt x="3593431" y="287584"/>
                </a:cubicBezTo>
                <a:cubicBezTo>
                  <a:pt x="3850105" y="284910"/>
                  <a:pt x="3850105" y="286247"/>
                  <a:pt x="3850105" y="28758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6" name="任意多边形: 形状 15">
            <a:extLst>
              <a:ext uri="{FF2B5EF4-FFF2-40B4-BE49-F238E27FC236}">
                <a16:creationId xmlns:a16="http://schemas.microsoft.com/office/drawing/2014/main" id="{ED1764D4-6A2E-43CC-B254-76B37C02F653}"/>
              </a:ext>
            </a:extLst>
          </p:cNvPr>
          <p:cNvSpPr/>
          <p:nvPr/>
        </p:nvSpPr>
        <p:spPr bwMode="auto">
          <a:xfrm>
            <a:off x="5759118" y="4436490"/>
            <a:ext cx="3834063" cy="209007"/>
          </a:xfrm>
          <a:custGeom>
            <a:avLst/>
            <a:gdLst>
              <a:gd name="connsiteX0" fmla="*/ 0 w 3834063"/>
              <a:gd name="connsiteY0" fmla="*/ 23216 h 209007"/>
              <a:gd name="connsiteX1" fmla="*/ 1042737 w 3834063"/>
              <a:gd name="connsiteY1" fmla="*/ 23216 h 209007"/>
              <a:gd name="connsiteX2" fmla="*/ 1026695 w 3834063"/>
              <a:gd name="connsiteY2" fmla="*/ 23216 h 209007"/>
              <a:gd name="connsiteX3" fmla="*/ 1058779 w 3834063"/>
              <a:gd name="connsiteY3" fmla="*/ 167595 h 209007"/>
              <a:gd name="connsiteX4" fmla="*/ 1925052 w 3834063"/>
              <a:gd name="connsiteY4" fmla="*/ 199679 h 209007"/>
              <a:gd name="connsiteX5" fmla="*/ 2021305 w 3834063"/>
              <a:gd name="connsiteY5" fmla="*/ 23216 h 209007"/>
              <a:gd name="connsiteX6" fmla="*/ 3834063 w 3834063"/>
              <a:gd name="connsiteY6" fmla="*/ 7174 h 2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4063" h="209007">
                <a:moveTo>
                  <a:pt x="0" y="23216"/>
                </a:moveTo>
                <a:lnTo>
                  <a:pt x="1042737" y="23216"/>
                </a:lnTo>
                <a:cubicBezTo>
                  <a:pt x="1213853" y="23216"/>
                  <a:pt x="1024021" y="-847"/>
                  <a:pt x="1026695" y="23216"/>
                </a:cubicBezTo>
                <a:cubicBezTo>
                  <a:pt x="1029369" y="47279"/>
                  <a:pt x="909053" y="138185"/>
                  <a:pt x="1058779" y="167595"/>
                </a:cubicBezTo>
                <a:cubicBezTo>
                  <a:pt x="1208505" y="197005"/>
                  <a:pt x="1764631" y="223742"/>
                  <a:pt x="1925052" y="199679"/>
                </a:cubicBezTo>
                <a:cubicBezTo>
                  <a:pt x="2085473" y="175616"/>
                  <a:pt x="1703137" y="55300"/>
                  <a:pt x="2021305" y="23216"/>
                </a:cubicBezTo>
                <a:cubicBezTo>
                  <a:pt x="2339473" y="-8868"/>
                  <a:pt x="3086768" y="-847"/>
                  <a:pt x="3834063" y="717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7" name="Rectangle 3">
            <a:extLst>
              <a:ext uri="{FF2B5EF4-FFF2-40B4-BE49-F238E27FC236}">
                <a16:creationId xmlns:a16="http://schemas.microsoft.com/office/drawing/2014/main" id="{77136073-48C8-40EA-9251-52D5E57844AE}"/>
              </a:ext>
            </a:extLst>
          </p:cNvPr>
          <p:cNvSpPr txBox="1">
            <a:spLocks noChangeArrowheads="1"/>
          </p:cNvSpPr>
          <p:nvPr/>
        </p:nvSpPr>
        <p:spPr bwMode="auto">
          <a:xfrm>
            <a:off x="609600" y="952765"/>
            <a:ext cx="10972800" cy="226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solidFill>
                  <a:srgbClr val="324A7A"/>
                </a:solidFill>
                <a:latin typeface="华文中宋" panose="02010600040101010101" pitchFamily="2" charset="-122"/>
                <a:ea typeface="华文中宋" panose="02010600040101010101" pitchFamily="2" charset="-122"/>
              </a:rPr>
              <a:t>意图</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为子系统中的一组接口（</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分别属于很多</a:t>
            </a:r>
            <a:r>
              <a:rPr lang="en-US" altLang="zh-CN" b="0" kern="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的</a:t>
            </a:r>
            <a:r>
              <a:rPr lang="zh-CN" altLang="en-US" b="0" kern="0" dirty="0">
                <a:solidFill>
                  <a:schemeClr val="tx1"/>
                </a:solidFill>
                <a:latin typeface="华文中宋" panose="02010600040101010101" pitchFamily="2" charset="-122"/>
                <a:ea typeface="华文中宋" panose="02010600040101010101" pitchFamily="2" charset="-122"/>
              </a:rPr>
              <a:t>）提供一个一致的界面。</a:t>
            </a:r>
            <a:r>
              <a:rPr lang="en-US" altLang="zh-CN" b="0" kern="0" dirty="0">
                <a:solidFill>
                  <a:schemeClr val="tx1"/>
                </a:solidFill>
                <a:latin typeface="华文中宋" panose="02010600040101010101" pitchFamily="2" charset="-122"/>
                <a:ea typeface="华文中宋" panose="02010600040101010101" pitchFamily="2" charset="-122"/>
              </a:rPr>
              <a:t>Façade</a:t>
            </a:r>
            <a:r>
              <a:rPr lang="zh-CN" altLang="en-US" b="0" kern="0" dirty="0">
                <a:solidFill>
                  <a:schemeClr val="tx1"/>
                </a:solidFill>
                <a:latin typeface="华文中宋" panose="02010600040101010101" pitchFamily="2" charset="-122"/>
                <a:ea typeface="华文中宋" panose="02010600040101010101" pitchFamily="2" charset="-122"/>
              </a:rPr>
              <a:t>模式定义了一个高层接口，这个接口使得这一子系统更加容易使用。</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引入外观角色之后，用户只需要直接与外观角色交互。</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用户与子系统之间的复杂关系由外观角色来实现，从而降低了系统的耦合度。</a:t>
            </a:r>
          </a:p>
        </p:txBody>
      </p:sp>
      <p:sp>
        <p:nvSpPr>
          <p:cNvPr id="8" name="AutoShape 47">
            <a:extLst>
              <a:ext uri="{FF2B5EF4-FFF2-40B4-BE49-F238E27FC236}">
                <a16:creationId xmlns:a16="http://schemas.microsoft.com/office/drawing/2014/main" id="{CCBADDBD-3032-4F4C-A7DE-1C78D46F07A7}"/>
              </a:ext>
            </a:extLst>
          </p:cNvPr>
          <p:cNvSpPr>
            <a:spLocks noChangeArrowheads="1"/>
          </p:cNvSpPr>
          <p:nvPr/>
        </p:nvSpPr>
        <p:spPr bwMode="auto">
          <a:xfrm>
            <a:off x="9480376" y="4725580"/>
            <a:ext cx="2232248" cy="947160"/>
          </a:xfrm>
          <a:prstGeom prst="wedgeEllipseCallout">
            <a:avLst>
              <a:gd name="adj1" fmla="val -10896"/>
              <a:gd name="adj2" fmla="val 50675"/>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你喜欢那种解决方案？</a:t>
            </a:r>
          </a:p>
        </p:txBody>
      </p:sp>
    </p:spTree>
    <p:extLst>
      <p:ext uri="{BB962C8B-B14F-4D97-AF65-F5344CB8AC3E}">
        <p14:creationId xmlns:p14="http://schemas.microsoft.com/office/powerpoint/2010/main" val="107185951"/>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6C756-36E7-42A8-B64A-CE52610D1346}"/>
              </a:ext>
            </a:extLst>
          </p:cNvPr>
          <p:cNvSpPr>
            <a:spLocks noGrp="1"/>
          </p:cNvSpPr>
          <p:nvPr>
            <p:ph type="title"/>
          </p:nvPr>
        </p:nvSpPr>
        <p:spPr/>
        <p:txBody>
          <a:bodyPr/>
          <a:lstStyle/>
          <a:p>
            <a:r>
              <a:rPr lang="en-US" altLang="zh-CN" dirty="0">
                <a:solidFill>
                  <a:srgbClr val="A61D38"/>
                </a:solidFill>
                <a:latin typeface="Bauhaus 93" pitchFamily="82" charset="0"/>
              </a:rPr>
              <a:t>Façade</a:t>
            </a:r>
            <a:r>
              <a:rPr lang="zh-CN" altLang="en-US" dirty="0">
                <a:solidFill>
                  <a:srgbClr val="A61D38"/>
                </a:solidFill>
                <a:latin typeface="Bauhaus 93" pitchFamily="82" charset="0"/>
              </a:rPr>
              <a:t> </a:t>
            </a:r>
            <a:r>
              <a:rPr lang="en-US" altLang="zh-CN" dirty="0">
                <a:solidFill>
                  <a:srgbClr val="A61D38"/>
                </a:solidFill>
                <a:latin typeface="Bauhaus 93" pitchFamily="82" charset="0"/>
              </a:rPr>
              <a:t>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6618EBCC-BF66-4E25-A129-9C789980A1CC}"/>
              </a:ext>
            </a:extLst>
          </p:cNvPr>
          <p:cNvSpPr>
            <a:spLocks noGrp="1"/>
          </p:cNvSpPr>
          <p:nvPr>
            <p:ph idx="1"/>
          </p:nvPr>
        </p:nvSpPr>
        <p:spPr/>
        <p:txBody>
          <a:bodyPr/>
          <a:lstStyle/>
          <a:p>
            <a:pPr eaLnBrk="1" hangingPunct="1"/>
            <a:r>
              <a:rPr lang="zh-CN" altLang="en-US" sz="2800" dirty="0">
                <a:solidFill>
                  <a:srgbClr val="324A7A"/>
                </a:solidFill>
                <a:ea typeface="华文中宋" panose="02010600040101010101" pitchFamily="2" charset="-122"/>
              </a:rPr>
              <a:t>定义</a:t>
            </a:r>
            <a:endParaRPr lang="en-US" altLang="zh-CN" sz="2800" dirty="0">
              <a:solidFill>
                <a:srgbClr val="324A7A"/>
              </a:solidFill>
              <a:ea typeface="华文中宋" panose="02010600040101010101" pitchFamily="2" charset="-122"/>
            </a:endParaRPr>
          </a:p>
          <a:p>
            <a:pPr lvl="1" eaLnBrk="1" hangingPunct="1"/>
            <a:r>
              <a:rPr lang="zh-CN" altLang="en-US" sz="2400" b="0" dirty="0">
                <a:solidFill>
                  <a:srgbClr val="C00000"/>
                </a:solidFill>
                <a:ea typeface="华文中宋" panose="02010600040101010101" pitchFamily="2" charset="-122"/>
              </a:rPr>
              <a:t>外观模式</a:t>
            </a:r>
            <a:r>
              <a:rPr lang="en-US" altLang="zh-CN" sz="2400" b="0" dirty="0">
                <a:solidFill>
                  <a:srgbClr val="C00000"/>
                </a:solidFill>
                <a:ea typeface="华文中宋" panose="02010600040101010101" pitchFamily="2" charset="-122"/>
              </a:rPr>
              <a:t>(Facade Pattern)</a:t>
            </a:r>
            <a:r>
              <a:rPr lang="zh-CN" altLang="en-US" sz="2400" b="0" dirty="0">
                <a:solidFill>
                  <a:schemeClr val="tx1"/>
                </a:solidFill>
                <a:ea typeface="华文中宋" panose="02010600040101010101" pitchFamily="2" charset="-122"/>
              </a:rPr>
              <a:t>：外部与一个子系统的通信必须通过一个统一的外观对象进行，该对象为子系统</a:t>
            </a:r>
            <a:r>
              <a:rPr lang="zh-CN" altLang="en-US" sz="2400" b="0" dirty="0">
                <a:solidFill>
                  <a:schemeClr val="tx1"/>
                </a:solidFill>
                <a:highlight>
                  <a:srgbClr val="FFFF00"/>
                </a:highlight>
                <a:ea typeface="华文中宋" panose="02010600040101010101" pitchFamily="2" charset="-122"/>
              </a:rPr>
              <a:t>（那些类们）</a:t>
            </a:r>
            <a:r>
              <a:rPr lang="zh-CN" altLang="en-US" sz="2400" b="0" dirty="0">
                <a:solidFill>
                  <a:schemeClr val="tx1"/>
                </a:solidFill>
                <a:ea typeface="华文中宋" panose="02010600040101010101" pitchFamily="2" charset="-122"/>
              </a:rPr>
              <a:t>中的一组接口提供一个一致的界面。外观模式定义了一个高层接口，这个接口使得这一（</a:t>
            </a:r>
            <a:r>
              <a:rPr lang="zh-CN" altLang="en-US" sz="2400" b="0" dirty="0">
                <a:solidFill>
                  <a:schemeClr val="tx1"/>
                </a:solidFill>
                <a:highlight>
                  <a:srgbClr val="FFFF00"/>
                </a:highlight>
                <a:ea typeface="华文中宋" panose="02010600040101010101" pitchFamily="2" charset="-122"/>
              </a:rPr>
              <a:t>那些类们）</a:t>
            </a:r>
            <a:r>
              <a:rPr lang="zh-CN" altLang="en-US" sz="2400" b="0" dirty="0">
                <a:solidFill>
                  <a:schemeClr val="tx1"/>
                </a:solidFill>
                <a:ea typeface="华文中宋" panose="02010600040101010101" pitchFamily="2" charset="-122"/>
              </a:rPr>
              <a:t>子系统更加容易使用。</a:t>
            </a:r>
            <a:endParaRPr lang="en-US" altLang="zh-CN" sz="2400" b="0" dirty="0">
              <a:solidFill>
                <a:schemeClr val="tx1"/>
              </a:solidFill>
              <a:ea typeface="华文中宋" panose="02010600040101010101" pitchFamily="2" charset="-122"/>
            </a:endParaRPr>
          </a:p>
          <a:p>
            <a:pPr lvl="1" eaLnBrk="1" hangingPunct="1"/>
            <a:r>
              <a:rPr lang="en-US" altLang="zh-CN" sz="2400" dirty="0">
                <a:solidFill>
                  <a:srgbClr val="C00000"/>
                </a:solidFill>
              </a:rPr>
              <a:t>Facade Pattern: </a:t>
            </a:r>
            <a:r>
              <a:rPr lang="en-US" altLang="zh-CN" sz="2400" dirty="0">
                <a:solidFill>
                  <a:schemeClr val="tx1"/>
                </a:solidFill>
              </a:rPr>
              <a:t>Provide a unified interface to a set of interfaces in a subsystem. Facade defines a higher-level interface that makes the subsystem easier to use.</a:t>
            </a:r>
            <a:endParaRPr lang="en-US" altLang="zh-CN" sz="2400" b="0" dirty="0">
              <a:solidFill>
                <a:schemeClr val="tx1"/>
              </a:solidFill>
              <a:ea typeface="华文中宋" panose="02010600040101010101" pitchFamily="2" charset="-122"/>
            </a:endParaRPr>
          </a:p>
          <a:p>
            <a:pPr lvl="1" eaLnBrk="1" hangingPunct="1"/>
            <a:r>
              <a:rPr lang="zh-CN" altLang="en-US" sz="2400" b="0" dirty="0">
                <a:solidFill>
                  <a:schemeClr val="tx1"/>
                </a:solidFill>
                <a:ea typeface="华文中宋" panose="02010600040101010101" pitchFamily="2" charset="-122"/>
              </a:rPr>
              <a:t>外观模式又称为：</a:t>
            </a:r>
            <a:r>
              <a:rPr lang="zh-CN" altLang="en-US" sz="2400" b="0" dirty="0">
                <a:solidFill>
                  <a:srgbClr val="A61D38"/>
                </a:solidFill>
                <a:ea typeface="华文中宋" panose="02010600040101010101" pitchFamily="2" charset="-122"/>
              </a:rPr>
              <a:t>门面模式、界面模式</a:t>
            </a:r>
            <a:r>
              <a:rPr lang="zh-CN" altLang="en-US" sz="2400" b="0" dirty="0">
                <a:solidFill>
                  <a:schemeClr val="tx1"/>
                </a:solidFill>
                <a:ea typeface="华文中宋" panose="02010600040101010101" pitchFamily="2" charset="-122"/>
              </a:rPr>
              <a:t>（</a:t>
            </a:r>
            <a:r>
              <a:rPr lang="en-US" altLang="zh-CN" sz="2400" dirty="0">
                <a:solidFill>
                  <a:srgbClr val="A61D38"/>
                </a:solidFill>
                <a:ea typeface="华文中宋" panose="02010600040101010101" pitchFamily="2" charset="-122"/>
              </a:rPr>
              <a:t>Façade</a:t>
            </a:r>
            <a:r>
              <a:rPr lang="en-US" altLang="zh-CN" sz="2400" b="0" dirty="0">
                <a:solidFill>
                  <a:schemeClr val="tx1"/>
                </a:solidFill>
                <a:ea typeface="华文中宋" panose="02010600040101010101" pitchFamily="2" charset="-122"/>
              </a:rPr>
              <a:t> / Facade</a:t>
            </a:r>
            <a:r>
              <a:rPr lang="zh-CN" altLang="en-US" sz="2400" b="0" dirty="0">
                <a:solidFill>
                  <a:schemeClr val="tx1"/>
                </a:solidFill>
                <a:ea typeface="华文中宋" panose="02010600040101010101" pitchFamily="2" charset="-122"/>
              </a:rPr>
              <a:t>）。</a:t>
            </a:r>
            <a:endParaRPr lang="en-US" altLang="en-US" sz="2400" b="0" dirty="0">
              <a:solidFill>
                <a:schemeClr val="tx1"/>
              </a:solidFill>
              <a:ea typeface="华文中宋" panose="02010600040101010101" pitchFamily="2" charset="-122"/>
            </a:endParaRPr>
          </a:p>
          <a:p>
            <a:pPr eaLnBrk="1" hangingPunct="1"/>
            <a:endParaRPr lang="zh-CN" altLang="en-US" dirty="0"/>
          </a:p>
        </p:txBody>
      </p:sp>
    </p:spTree>
    <p:extLst>
      <p:ext uri="{BB962C8B-B14F-4D97-AF65-F5344CB8AC3E}">
        <p14:creationId xmlns:p14="http://schemas.microsoft.com/office/powerpoint/2010/main" val="694220296"/>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90184D1E-6C70-4F48-BE60-547F0CE6CDCC}"/>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Facade Pattern</a:t>
            </a:r>
            <a:endParaRPr lang="zh-CN" altLang="en-US" dirty="0">
              <a:solidFill>
                <a:srgbClr val="A61D38"/>
              </a:solidFill>
              <a:latin typeface="Bauhaus 93" pitchFamily="82" charset="0"/>
              <a:ea typeface="华文中宋" panose="02010600040101010101" pitchFamily="2" charset="-122"/>
            </a:endParaRPr>
          </a:p>
        </p:txBody>
      </p:sp>
      <p:sp>
        <p:nvSpPr>
          <p:cNvPr id="192515" name="Rectangle 3">
            <a:extLst>
              <a:ext uri="{FF2B5EF4-FFF2-40B4-BE49-F238E27FC236}">
                <a16:creationId xmlns:a16="http://schemas.microsoft.com/office/drawing/2014/main" id="{DB4C9276-BE4D-4B80-8DB0-B9DE4EFCF4D1}"/>
              </a:ext>
            </a:extLst>
          </p:cNvPr>
          <p:cNvSpPr>
            <a:spLocks noGrp="1" noChangeArrowheads="1"/>
          </p:cNvSpPr>
          <p:nvPr>
            <p:ph type="body" idx="1"/>
          </p:nvPr>
        </p:nvSpPr>
        <p:spPr>
          <a:xfrm>
            <a:off x="479376" y="896144"/>
            <a:ext cx="11233248" cy="5701206"/>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动机</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当你要为一个复杂子系统提供一个简单接口时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（复杂的子系统使得用户在使用上存在困难，</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Façade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使得大多数用户可以通过</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Façade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提供的那个个统一的</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API</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访问子系统，对那些高级的用户而言，他们可以越过</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Facade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层访问底层）</a:t>
            </a:r>
            <a:r>
              <a:rPr lang="zh-CN" altLang="en-US" b="0" dirty="0">
                <a:solidFill>
                  <a:schemeClr val="tx1"/>
                </a:solidFill>
                <a:latin typeface="华文中宋" panose="02010600040101010101" pitchFamily="2" charset="-122"/>
                <a:ea typeface="华文中宋" panose="02010600040101010101" pitchFamily="2" charset="-122"/>
              </a:rPr>
              <a:t> 。</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Example </a:t>
            </a:r>
            <a:r>
              <a:rPr lang="zh-CN" altLang="en-US" sz="1800" b="0" dirty="0">
                <a:solidFill>
                  <a:srgbClr val="324A7A"/>
                </a:solidFill>
                <a:latin typeface="华文楷体" panose="02010600040101010101" pitchFamily="2" charset="-122"/>
                <a:ea typeface="华文楷体" panose="02010600040101010101" pitchFamily="2" charset="-122"/>
              </a:rPr>
              <a:t>：访问数据库的不同方式</a:t>
            </a:r>
            <a:r>
              <a:rPr lang="en-US" altLang="zh-CN" sz="1800" b="0" dirty="0">
                <a:solidFill>
                  <a:srgbClr val="324A7A"/>
                </a:solidFill>
                <a:latin typeface="华文楷体" panose="02010600040101010101" pitchFamily="2" charset="-122"/>
                <a:ea typeface="华文楷体" panose="02010600040101010101" pitchFamily="2" charset="-122"/>
              </a:rPr>
              <a:t>OLE DB</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ADO</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ODBC</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JDBC……</a:t>
            </a:r>
            <a:r>
              <a:rPr lang="zh-CN" altLang="en-US" sz="1800" b="0" dirty="0">
                <a:solidFill>
                  <a:srgbClr val="324A7A"/>
                </a:solidFill>
                <a:latin typeface="华文楷体" panose="02010600040101010101" pitchFamily="2" charset="-122"/>
                <a:ea typeface="华文楷体" panose="02010600040101010101" pitchFamily="2" charset="-122"/>
              </a:rPr>
              <a:t>。</a:t>
            </a:r>
            <a:endParaRPr lang="en-US" altLang="zh-CN" sz="1800" b="0" dirty="0">
              <a:solidFill>
                <a:srgbClr val="324A7A"/>
              </a:solidFill>
              <a:latin typeface="华文楷体" panose="02010600040101010101" pitchFamily="2" charset="-122"/>
              <a:ea typeface="华文楷体"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提高了子系统的独立性和可移植性。</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r>
              <a:rPr lang="en-US" altLang="zh-CN" b="0" dirty="0">
                <a:solidFill>
                  <a:schemeClr val="tx1"/>
                </a:solidFill>
                <a:latin typeface="华文中宋" panose="02010600040101010101" pitchFamily="2" charset="-122"/>
                <a:ea typeface="华文中宋" panose="02010600040101010101" pitchFamily="2" charset="-122"/>
              </a:rPr>
              <a:t>Façade</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知道哪些子系统类能负责的处理；</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将客户的请求代理给适当的子系统中的对象们。</a:t>
            </a:r>
          </a:p>
          <a:p>
            <a:pPr lvl="1" eaLnBrk="1" hangingPunct="1"/>
            <a:r>
              <a:rPr lang="en-US" altLang="zh-CN" b="0" dirty="0">
                <a:solidFill>
                  <a:schemeClr val="tx1"/>
                </a:solidFill>
                <a:latin typeface="华文中宋" panose="02010600040101010101" pitchFamily="2" charset="-122"/>
                <a:ea typeface="华文中宋" panose="02010600040101010101" pitchFamily="2" charset="-122"/>
              </a:rPr>
              <a:t>Subsystem Classes</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Class A</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B</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C</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D</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E</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实现子系统的功能（</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子系统的组件做他该做的</a:t>
            </a:r>
            <a:r>
              <a:rPr lang="zh-CN" altLang="en-US" sz="1800" b="0" dirty="0">
                <a:solidFill>
                  <a:srgbClr val="324A7A"/>
                </a:solidFill>
                <a:latin typeface="华文楷体" panose="02010600040101010101" pitchFamily="2" charset="-122"/>
                <a:ea typeface="华文楷体" panose="02010600040101010101" pitchFamily="2" charset="-122"/>
              </a:rPr>
              <a:t>）；</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处理由</a:t>
            </a:r>
            <a:r>
              <a:rPr lang="en-US" altLang="zh-CN" sz="1800" b="0" dirty="0">
                <a:solidFill>
                  <a:srgbClr val="324A7A"/>
                </a:solidFill>
                <a:latin typeface="华文楷体" panose="02010600040101010101" pitchFamily="2" charset="-122"/>
                <a:ea typeface="华文楷体" panose="02010600040101010101" pitchFamily="2" charset="-122"/>
              </a:rPr>
              <a:t>Façade</a:t>
            </a:r>
            <a:r>
              <a:rPr lang="zh-CN" altLang="en-US" sz="1800" b="0" dirty="0">
                <a:solidFill>
                  <a:srgbClr val="324A7A"/>
                </a:solidFill>
                <a:latin typeface="华文楷体" panose="02010600040101010101" pitchFamily="2" charset="-122"/>
                <a:ea typeface="华文楷体" panose="02010600040101010101" pitchFamily="2" charset="-122"/>
              </a:rPr>
              <a:t>对象指派的任务。</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46222793"/>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2">
            <a:extLst>
              <a:ext uri="{FF2B5EF4-FFF2-40B4-BE49-F238E27FC236}">
                <a16:creationId xmlns:a16="http://schemas.microsoft.com/office/drawing/2014/main" id="{78D4CA32-7639-4704-86BD-C2BF1BAD6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03914" y="2420890"/>
            <a:ext cx="6872047" cy="4425439"/>
          </a:xfrm>
          <a:prstGeom prst="rect">
            <a:avLst/>
          </a:prstGeom>
          <a:noFill/>
        </p:spPr>
      </p:pic>
      <p:graphicFrame>
        <p:nvGraphicFramePr>
          <p:cNvPr id="4" name="Group 35">
            <a:extLst>
              <a:ext uri="{FF2B5EF4-FFF2-40B4-BE49-F238E27FC236}">
                <a16:creationId xmlns:a16="http://schemas.microsoft.com/office/drawing/2014/main" id="{56EBE389-68F8-47DA-837D-55616A95D002}"/>
              </a:ext>
            </a:extLst>
          </p:cNvPr>
          <p:cNvGraphicFramePr>
            <a:graphicFrameLocks/>
          </p:cNvGraphicFramePr>
          <p:nvPr>
            <p:extLst>
              <p:ext uri="{D42A27DB-BD31-4B8C-83A1-F6EECF244321}">
                <p14:modId xmlns:p14="http://schemas.microsoft.com/office/powerpoint/2010/main" val="3907451231"/>
              </p:ext>
            </p:extLst>
          </p:nvPr>
        </p:nvGraphicFramePr>
        <p:xfrm>
          <a:off x="761519" y="2126859"/>
          <a:ext cx="5992176" cy="1846293"/>
        </p:xfrm>
        <a:graphic>
          <a:graphicData uri="http://schemas.openxmlformats.org/drawingml/2006/table">
            <a:tbl>
              <a:tblPr/>
              <a:tblGrid>
                <a:gridCol w="1388883">
                  <a:extLst>
                    <a:ext uri="{9D8B030D-6E8A-4147-A177-3AD203B41FA5}">
                      <a16:colId xmlns:a16="http://schemas.microsoft.com/office/drawing/2014/main" val="20000"/>
                    </a:ext>
                  </a:extLst>
                </a:gridCol>
                <a:gridCol w="4603293">
                  <a:extLst>
                    <a:ext uri="{9D8B030D-6E8A-4147-A177-3AD203B41FA5}">
                      <a16:colId xmlns:a16="http://schemas.microsoft.com/office/drawing/2014/main" val="20001"/>
                    </a:ext>
                  </a:extLst>
                </a:gridCol>
              </a:tblGrid>
              <a:tr h="32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程序包</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名称</a:t>
                      </a:r>
                      <a:endParaRPr kumimoji="1" lang="en-US" altLang="zh-CN"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Database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从数据库取得用户邮件信箱称的类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华文中宋" pitchFamily="2" charset="-122"/>
                          <a:ea typeface="华文中宋" pitchFamily="2" charset="-122"/>
                        </a:rPr>
                        <a:t>HtmlWriter</a:t>
                      </a: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产生</a:t>
                      </a: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HTML</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文件的类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     </a:t>
                      </a: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根据邮件信箱产生用户网页的类</a:t>
                      </a:r>
                      <a:endParaRPr kumimoji="1" lang="en-US" altLang="zh-CN"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Main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测试用类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4562" name="Rectangle 2">
            <a:extLst>
              <a:ext uri="{FF2B5EF4-FFF2-40B4-BE49-F238E27FC236}">
                <a16:creationId xmlns:a16="http://schemas.microsoft.com/office/drawing/2014/main" id="{EDF59AD7-6B11-4EB9-8B1B-25F139D3EF8A}"/>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Facade Pattern</a:t>
            </a:r>
            <a:endParaRPr lang="zh-CN" altLang="en-US" dirty="0">
              <a:solidFill>
                <a:srgbClr val="A61D38"/>
              </a:solidFill>
              <a:latin typeface="Bauhaus 93" pitchFamily="82" charset="0"/>
            </a:endParaRPr>
          </a:p>
        </p:txBody>
      </p:sp>
      <p:sp>
        <p:nvSpPr>
          <p:cNvPr id="194563" name="Rectangle 3">
            <a:extLst>
              <a:ext uri="{FF2B5EF4-FFF2-40B4-BE49-F238E27FC236}">
                <a16:creationId xmlns:a16="http://schemas.microsoft.com/office/drawing/2014/main" id="{51AE0D50-934E-47A5-A506-6DB35AD6F1A5}"/>
              </a:ext>
            </a:extLst>
          </p:cNvPr>
          <p:cNvSpPr>
            <a:spLocks noGrp="1" noChangeArrowheads="1"/>
          </p:cNvSpPr>
          <p:nvPr>
            <p:ph type="body" idx="1"/>
          </p:nvPr>
        </p:nvSpPr>
        <p:spPr>
          <a:xfrm>
            <a:off x="407369" y="949626"/>
            <a:ext cx="11449272" cy="5647727"/>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结构：</a:t>
            </a:r>
            <a:r>
              <a:rPr lang="en-US" altLang="zh-CN" dirty="0">
                <a:solidFill>
                  <a:srgbClr val="324A7A"/>
                </a:solidFill>
                <a:latin typeface="华文中宋" panose="02010600040101010101" pitchFamily="2" charset="-122"/>
                <a:ea typeface="华文中宋" panose="02010600040101010101" pitchFamily="2" charset="-122"/>
              </a:rPr>
              <a:t>Example</a:t>
            </a: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pPr>
            <a:endParaRPr lang="en-US" altLang="zh-CN" sz="2100"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latin typeface="华文中宋" panose="02010600040101010101" pitchFamily="2" charset="-122"/>
              <a:ea typeface="华文中宋" panose="02010600040101010101" pitchFamily="2" charset="-122"/>
            </a:endParaRPr>
          </a:p>
        </p:txBody>
      </p:sp>
      <p:sp>
        <p:nvSpPr>
          <p:cNvPr id="5" name="Rectangle 33">
            <a:extLst>
              <a:ext uri="{FF2B5EF4-FFF2-40B4-BE49-F238E27FC236}">
                <a16:creationId xmlns:a16="http://schemas.microsoft.com/office/drawing/2014/main" id="{0C1E1F9F-99A7-4A73-B4AC-CAB13DD42D94}"/>
              </a:ext>
            </a:extLst>
          </p:cNvPr>
          <p:cNvSpPr>
            <a:spLocks noChangeArrowheads="1"/>
          </p:cNvSpPr>
          <p:nvPr/>
        </p:nvSpPr>
        <p:spPr bwMode="auto">
          <a:xfrm>
            <a:off x="770101" y="4293096"/>
            <a:ext cx="3141291" cy="136123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3" action="ppaction://hlinkfile"/>
              </a:rPr>
              <a:t>Database.java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4" action="ppaction://hlinkfile"/>
              </a:rPr>
              <a:t>HtmlWriter.java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5" action="ppaction://hlinkfile"/>
              </a:rPr>
              <a:t>PageMaker.java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6" action="ppaction://hlinkfile"/>
              </a:rPr>
              <a:t>Main.java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7" action="ppaction://hlinkfile"/>
              </a:rPr>
              <a:t>maildata.txt</a:t>
            </a:r>
            <a:endParaRPr kumimoji="0" lang="zh-CN" altLang="en-US" sz="1800" dirty="0">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B16F4EAB-F2DC-47FD-AF91-69F1B71C08B5}"/>
              </a:ext>
            </a:extLst>
          </p:cNvPr>
          <p:cNvPicPr>
            <a:picLocks noChangeAspect="1"/>
          </p:cNvPicPr>
          <p:nvPr/>
        </p:nvPicPr>
        <p:blipFill>
          <a:blip r:embed="rId8"/>
          <a:stretch>
            <a:fillRect/>
          </a:stretch>
        </p:blipFill>
        <p:spPr>
          <a:xfrm>
            <a:off x="3769621" y="531843"/>
            <a:ext cx="3772427" cy="1448003"/>
          </a:xfrm>
          <a:prstGeom prst="rect">
            <a:avLst/>
          </a:prstGeom>
        </p:spPr>
      </p:pic>
      <p:pic>
        <p:nvPicPr>
          <p:cNvPr id="2" name="图片 1">
            <a:extLst>
              <a:ext uri="{FF2B5EF4-FFF2-40B4-BE49-F238E27FC236}">
                <a16:creationId xmlns:a16="http://schemas.microsoft.com/office/drawing/2014/main" id="{4EB4439D-9F05-47DE-AF7B-5232312291DC}"/>
              </a:ext>
            </a:extLst>
          </p:cNvPr>
          <p:cNvPicPr>
            <a:picLocks noChangeAspect="1"/>
          </p:cNvPicPr>
          <p:nvPr/>
        </p:nvPicPr>
        <p:blipFill>
          <a:blip r:embed="rId9"/>
          <a:stretch>
            <a:fillRect/>
          </a:stretch>
        </p:blipFill>
        <p:spPr>
          <a:xfrm>
            <a:off x="7400761" y="169888"/>
            <a:ext cx="4752528" cy="2171912"/>
          </a:xfrm>
          <a:prstGeom prst="rect">
            <a:avLst/>
          </a:prstGeom>
        </p:spPr>
      </p:pic>
    </p:spTree>
    <p:extLst>
      <p:ext uri="{BB962C8B-B14F-4D97-AF65-F5344CB8AC3E}">
        <p14:creationId xmlns:p14="http://schemas.microsoft.com/office/powerpoint/2010/main" val="170526458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D40CDDD-DE8E-4E17-8077-A6BDB502E56F}"/>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Chapter Seven</a:t>
            </a:r>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设计模式</a:t>
            </a:r>
          </a:p>
        </p:txBody>
      </p:sp>
      <p:sp>
        <p:nvSpPr>
          <p:cNvPr id="29699" name="Rectangle 3">
            <a:extLst>
              <a:ext uri="{FF2B5EF4-FFF2-40B4-BE49-F238E27FC236}">
                <a16:creationId xmlns:a16="http://schemas.microsoft.com/office/drawing/2014/main" id="{340950BB-FFAB-4F04-A6B3-255C542C1EDE}"/>
              </a:ext>
            </a:extLst>
          </p:cNvPr>
          <p:cNvSpPr>
            <a:spLocks noGrp="1" noChangeArrowheads="1"/>
          </p:cNvSpPr>
          <p:nvPr>
            <p:ph type="body" idx="1"/>
          </p:nvPr>
        </p:nvSpPr>
        <p:spPr>
          <a:xfrm>
            <a:off x="551384" y="949625"/>
            <a:ext cx="11017224" cy="5647727"/>
          </a:xfrm>
        </p:spPr>
        <p:txBody>
          <a:bodyPr/>
          <a:lstStyle/>
          <a:p>
            <a:pPr eaLnBrk="1" hangingPunct="1">
              <a:lnSpc>
                <a:spcPct val="90000"/>
              </a:lnSpc>
            </a:pPr>
            <a:r>
              <a:rPr lang="zh-CN" altLang="en-US" sz="2800" dirty="0">
                <a:solidFill>
                  <a:schemeClr val="tx1"/>
                </a:solidFill>
                <a:ea typeface="华文中宋" panose="02010600040101010101" pitchFamily="2" charset="-122"/>
              </a:rPr>
              <a:t>设计模式的特点与应用</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软件设计模式的概念得益于</a:t>
            </a:r>
            <a:r>
              <a:rPr lang="en-US" altLang="zh-CN" b="0" dirty="0">
                <a:solidFill>
                  <a:schemeClr val="tx1"/>
                </a:solidFill>
                <a:ea typeface="华文中宋" panose="02010600040101010101" pitchFamily="2" charset="-122"/>
              </a:rPr>
              <a:t>Christopher Alexander</a:t>
            </a:r>
            <a:r>
              <a:rPr lang="zh-CN" altLang="en-US" b="0" dirty="0">
                <a:solidFill>
                  <a:schemeClr val="tx1"/>
                </a:solidFill>
                <a:ea typeface="华文中宋" panose="02010600040101010101" pitchFamily="2" charset="-122"/>
              </a:rPr>
              <a:t>的工作，他将模式语言</a:t>
            </a:r>
            <a:r>
              <a:rPr lang="en-US" altLang="zh-CN" b="0" dirty="0">
                <a:solidFill>
                  <a:schemeClr val="tx1"/>
                </a:solidFill>
                <a:ea typeface="华文中宋" panose="02010600040101010101" pitchFamily="2" charset="-122"/>
              </a:rPr>
              <a:t>( Pattern Language )</a:t>
            </a:r>
            <a:r>
              <a:rPr lang="zh-CN" altLang="en-US" b="0" dirty="0">
                <a:solidFill>
                  <a:schemeClr val="tx1"/>
                </a:solidFill>
                <a:ea typeface="华文中宋" panose="02010600040101010101" pitchFamily="2" charset="-122"/>
              </a:rPr>
              <a:t>成功应用于城市建筑领域，导致了软件领域内应用模式的讨论。</a:t>
            </a:r>
          </a:p>
          <a:p>
            <a:pPr lvl="2" eaLnBrk="1" hangingPunct="1">
              <a:lnSpc>
                <a:spcPct val="150000"/>
              </a:lnSpc>
              <a:buFont typeface="Wingdings" panose="05000000000000000000" pitchFamily="2" charset="2"/>
              <a:buChar char="l"/>
            </a:pPr>
            <a:r>
              <a:rPr lang="zh-CN" altLang="en-US" dirty="0">
                <a:solidFill>
                  <a:srgbClr val="324A7A"/>
                </a:solidFill>
                <a:ea typeface="华文楷体" panose="02010600040101010101" pitchFamily="2" charset="-122"/>
              </a:rPr>
              <a:t> </a:t>
            </a:r>
            <a:r>
              <a:rPr lang="en-US" altLang="zh-CN" sz="2000" b="0" dirty="0">
                <a:solidFill>
                  <a:srgbClr val="324A7A"/>
                </a:solidFill>
                <a:ea typeface="华文楷体" panose="02010600040101010101" pitchFamily="2" charset="-122"/>
              </a:rPr>
              <a:t>Christopher Alexander</a:t>
            </a:r>
            <a:r>
              <a:rPr lang="zh-CN" altLang="en-US" sz="2000" b="0" dirty="0">
                <a:solidFill>
                  <a:srgbClr val="324A7A"/>
                </a:solidFill>
                <a:ea typeface="华文楷体" panose="02010600040101010101" pitchFamily="2" charset="-122"/>
              </a:rPr>
              <a:t>说：“每一个模式描述了一个在我们周围不断重复发生的问题，以及该问题的解决方案的核心。这样，你就能一次又一次地使用该方案而不必做重复劳动”。</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尽管</a:t>
            </a:r>
            <a:r>
              <a:rPr lang="en-US" altLang="zh-CN" b="0" dirty="0">
                <a:solidFill>
                  <a:schemeClr val="tx1"/>
                </a:solidFill>
                <a:ea typeface="华文中宋" panose="02010600040101010101" pitchFamily="2" charset="-122"/>
              </a:rPr>
              <a:t>Alexander</a:t>
            </a:r>
            <a:r>
              <a:rPr lang="zh-CN" altLang="en-US" b="0" dirty="0">
                <a:solidFill>
                  <a:schemeClr val="tx1"/>
                </a:solidFill>
                <a:ea typeface="华文中宋" panose="02010600040101010101" pitchFamily="2" charset="-122"/>
              </a:rPr>
              <a:t>所指的是城市建筑模式，但他的思想也同样适用于面向对象设计模式，只是在面向对象的解决方案里，我们用对象和接口代替了建筑中的墙壁和门窗。</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“建筑”和“软件”这两类问题的核心都在于提供相关问题的解决方案。</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“设计模式”就是：</a:t>
            </a:r>
            <a:r>
              <a:rPr lang="zh-CN" altLang="en-US" dirty="0">
                <a:solidFill>
                  <a:srgbClr val="C00000"/>
                </a:solidFill>
                <a:latin typeface="华文楷体" panose="02010600040101010101" pitchFamily="2" charset="-122"/>
                <a:ea typeface="华文楷体" panose="02010600040101010101" pitchFamily="2" charset="-122"/>
              </a:rPr>
              <a:t>在特定环境</a:t>
            </a:r>
            <a:r>
              <a:rPr lang="en-US" altLang="zh-CN" dirty="0">
                <a:solidFill>
                  <a:srgbClr val="C00000"/>
                </a:solidFill>
                <a:latin typeface="华文楷体" panose="02010600040101010101" pitchFamily="2" charset="-122"/>
                <a:ea typeface="华文楷体" panose="02010600040101010101" pitchFamily="2" charset="-122"/>
              </a:rPr>
              <a:t>(Context) </a:t>
            </a:r>
            <a:r>
              <a:rPr lang="zh-CN" altLang="en-US" dirty="0">
                <a:solidFill>
                  <a:srgbClr val="C00000"/>
                </a:solidFill>
                <a:latin typeface="华文楷体" panose="02010600040101010101" pitchFamily="2" charset="-122"/>
                <a:ea typeface="华文楷体" panose="02010600040101010101" pitchFamily="2" charset="-122"/>
              </a:rPr>
              <a:t>下</a:t>
            </a:r>
            <a:r>
              <a:rPr lang="en-US" altLang="zh-CN" dirty="0">
                <a:solidFill>
                  <a:srgbClr val="C00000"/>
                </a:solidFill>
                <a:latin typeface="华文楷体" panose="02010600040101010101" pitchFamily="2" charset="-122"/>
                <a:ea typeface="华文楷体" panose="02010600040101010101" pitchFamily="2" charset="-122"/>
              </a:rPr>
              <a:t>﹐</a:t>
            </a:r>
            <a:r>
              <a:rPr lang="zh-CN" altLang="en-US" dirty="0">
                <a:solidFill>
                  <a:srgbClr val="C00000"/>
                </a:solidFill>
                <a:latin typeface="华文楷体" panose="02010600040101010101" pitchFamily="2" charset="-122"/>
                <a:ea typeface="华文楷体" panose="02010600040101010101" pitchFamily="2" charset="-122"/>
              </a:rPr>
              <a:t>对特定问题</a:t>
            </a:r>
            <a:r>
              <a:rPr lang="en-US" altLang="zh-CN" dirty="0">
                <a:solidFill>
                  <a:srgbClr val="C00000"/>
                </a:solidFill>
                <a:latin typeface="华文楷体" panose="02010600040101010101" pitchFamily="2" charset="-122"/>
                <a:ea typeface="华文楷体" panose="02010600040101010101" pitchFamily="2" charset="-122"/>
              </a:rPr>
              <a:t>(Problem)</a:t>
            </a:r>
            <a:r>
              <a:rPr lang="zh-CN" altLang="en-US" dirty="0">
                <a:solidFill>
                  <a:srgbClr val="C00000"/>
                </a:solidFill>
                <a:latin typeface="华文楷体" panose="02010600040101010101" pitchFamily="2" charset="-122"/>
                <a:ea typeface="华文楷体" panose="02010600040101010101" pitchFamily="2" charset="-122"/>
              </a:rPr>
              <a:t>的惯用解决之道</a:t>
            </a:r>
            <a:r>
              <a:rPr lang="en-US" altLang="zh-CN" dirty="0">
                <a:solidFill>
                  <a:srgbClr val="C00000"/>
                </a:solidFill>
                <a:latin typeface="华文楷体" panose="02010600040101010101" pitchFamily="2" charset="-122"/>
                <a:ea typeface="华文楷体" panose="02010600040101010101" pitchFamily="2" charset="-122"/>
              </a:rPr>
              <a:t>(Solution)</a:t>
            </a:r>
            <a:r>
              <a:rPr lang="zh-CN" altLang="en-US" dirty="0">
                <a:solidFill>
                  <a:srgbClr val="C00000"/>
                </a:solidFill>
                <a:latin typeface="华文楷体" panose="02010600040101010101" pitchFamily="2" charset="-122"/>
                <a:ea typeface="华文楷体" panose="02010600040101010101" pitchFamily="2" charset="-122"/>
              </a:rPr>
              <a:t>。</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A07C300-F177-46A1-B27D-41E5623A0FF6}"/>
              </a:ext>
            </a:extLst>
          </p:cNvPr>
          <p:cNvPicPr>
            <a:picLocks noChangeAspect="1"/>
          </p:cNvPicPr>
          <p:nvPr/>
        </p:nvPicPr>
        <p:blipFill>
          <a:blip r:embed="rId2"/>
          <a:stretch>
            <a:fillRect/>
          </a:stretch>
        </p:blipFill>
        <p:spPr>
          <a:xfrm>
            <a:off x="0" y="1"/>
            <a:ext cx="5971429" cy="2420888"/>
          </a:xfrm>
          <a:prstGeom prst="rect">
            <a:avLst/>
          </a:prstGeom>
        </p:spPr>
      </p:pic>
      <p:pic>
        <p:nvPicPr>
          <p:cNvPr id="8" name="图片 7">
            <a:extLst>
              <a:ext uri="{FF2B5EF4-FFF2-40B4-BE49-F238E27FC236}">
                <a16:creationId xmlns:a16="http://schemas.microsoft.com/office/drawing/2014/main" id="{3C15EAF6-103B-410E-A39B-160DF066B96B}"/>
              </a:ext>
            </a:extLst>
          </p:cNvPr>
          <p:cNvPicPr>
            <a:picLocks noChangeAspect="1"/>
          </p:cNvPicPr>
          <p:nvPr/>
        </p:nvPicPr>
        <p:blipFill>
          <a:blip r:embed="rId3"/>
          <a:stretch>
            <a:fillRect/>
          </a:stretch>
        </p:blipFill>
        <p:spPr>
          <a:xfrm>
            <a:off x="5666" y="2413384"/>
            <a:ext cx="6323809" cy="4444616"/>
          </a:xfrm>
          <a:prstGeom prst="rect">
            <a:avLst/>
          </a:prstGeom>
        </p:spPr>
      </p:pic>
      <p:pic>
        <p:nvPicPr>
          <p:cNvPr id="9" name="图片 8">
            <a:extLst>
              <a:ext uri="{FF2B5EF4-FFF2-40B4-BE49-F238E27FC236}">
                <a16:creationId xmlns:a16="http://schemas.microsoft.com/office/drawing/2014/main" id="{48CE6A98-F613-4D9A-994C-DEFAE82BC0C6}"/>
              </a:ext>
            </a:extLst>
          </p:cNvPr>
          <p:cNvPicPr>
            <a:picLocks noChangeAspect="1"/>
          </p:cNvPicPr>
          <p:nvPr/>
        </p:nvPicPr>
        <p:blipFill>
          <a:blip r:embed="rId4"/>
          <a:stretch>
            <a:fillRect/>
          </a:stretch>
        </p:blipFill>
        <p:spPr>
          <a:xfrm>
            <a:off x="5464300" y="1053320"/>
            <a:ext cx="6752381" cy="3285715"/>
          </a:xfrm>
          <a:prstGeom prst="rect">
            <a:avLst/>
          </a:prstGeom>
        </p:spPr>
      </p:pic>
      <p:pic>
        <p:nvPicPr>
          <p:cNvPr id="10" name="图片 9">
            <a:extLst>
              <a:ext uri="{FF2B5EF4-FFF2-40B4-BE49-F238E27FC236}">
                <a16:creationId xmlns:a16="http://schemas.microsoft.com/office/drawing/2014/main" id="{5F60F3AF-6966-4072-881C-38B9433F8200}"/>
              </a:ext>
            </a:extLst>
          </p:cNvPr>
          <p:cNvPicPr>
            <a:picLocks noChangeAspect="1"/>
          </p:cNvPicPr>
          <p:nvPr/>
        </p:nvPicPr>
        <p:blipFill>
          <a:blip r:embed="rId5"/>
          <a:stretch>
            <a:fillRect/>
          </a:stretch>
        </p:blipFill>
        <p:spPr>
          <a:xfrm>
            <a:off x="5303912" y="4339035"/>
            <a:ext cx="5152381" cy="990476"/>
          </a:xfrm>
          <a:prstGeom prst="rect">
            <a:avLst/>
          </a:prstGeom>
        </p:spPr>
      </p:pic>
      <p:cxnSp>
        <p:nvCxnSpPr>
          <p:cNvPr id="13" name="直接连接符 12">
            <a:extLst>
              <a:ext uri="{FF2B5EF4-FFF2-40B4-BE49-F238E27FC236}">
                <a16:creationId xmlns:a16="http://schemas.microsoft.com/office/drawing/2014/main" id="{9C61122B-B9E2-471C-BD9F-9BCB50415B54}"/>
              </a:ext>
            </a:extLst>
          </p:cNvPr>
          <p:cNvCxnSpPr>
            <a:cxnSpLocks/>
          </p:cNvCxnSpPr>
          <p:nvPr/>
        </p:nvCxnSpPr>
        <p:spPr bwMode="auto">
          <a:xfrm>
            <a:off x="0" y="2420889"/>
            <a:ext cx="530391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16" name="任意多边形: 形状 15">
            <a:extLst>
              <a:ext uri="{FF2B5EF4-FFF2-40B4-BE49-F238E27FC236}">
                <a16:creationId xmlns:a16="http://schemas.microsoft.com/office/drawing/2014/main" id="{968C586B-9D39-438C-BF2E-C1CF1DF44E4B}"/>
              </a:ext>
            </a:extLst>
          </p:cNvPr>
          <p:cNvSpPr/>
          <p:nvPr/>
        </p:nvSpPr>
        <p:spPr bwMode="auto">
          <a:xfrm>
            <a:off x="5313108" y="44247"/>
            <a:ext cx="1312075" cy="6800652"/>
          </a:xfrm>
          <a:custGeom>
            <a:avLst/>
            <a:gdLst>
              <a:gd name="connsiteX0" fmla="*/ 114299 w 1312075"/>
              <a:gd name="connsiteY0" fmla="*/ 0 h 6928647"/>
              <a:gd name="connsiteX1" fmla="*/ 114299 w 1312075"/>
              <a:gd name="connsiteY1" fmla="*/ 840658 h 6928647"/>
              <a:gd name="connsiteX2" fmla="*/ 689487 w 1312075"/>
              <a:gd name="connsiteY2" fmla="*/ 855407 h 6928647"/>
              <a:gd name="connsiteX3" fmla="*/ 763228 w 1312075"/>
              <a:gd name="connsiteY3" fmla="*/ 958645 h 6928647"/>
              <a:gd name="connsiteX4" fmla="*/ 571499 w 1312075"/>
              <a:gd name="connsiteY4" fmla="*/ 1032387 h 6928647"/>
              <a:gd name="connsiteX5" fmla="*/ 261783 w 1312075"/>
              <a:gd name="connsiteY5" fmla="*/ 1047136 h 6928647"/>
              <a:gd name="connsiteX6" fmla="*/ 129048 w 1312075"/>
              <a:gd name="connsiteY6" fmla="*/ 1047136 h 6928647"/>
              <a:gd name="connsiteX7" fmla="*/ 99551 w 1312075"/>
              <a:gd name="connsiteY7" fmla="*/ 4365523 h 6928647"/>
              <a:gd name="connsiteX8" fmla="*/ 70054 w 1312075"/>
              <a:gd name="connsiteY8" fmla="*/ 5191432 h 6928647"/>
              <a:gd name="connsiteX9" fmla="*/ 822222 w 1312075"/>
              <a:gd name="connsiteY9" fmla="*/ 5250426 h 6928647"/>
              <a:gd name="connsiteX10" fmla="*/ 1308919 w 1312075"/>
              <a:gd name="connsiteY10" fmla="*/ 5648632 h 6928647"/>
              <a:gd name="connsiteX11" fmla="*/ 984454 w 1312075"/>
              <a:gd name="connsiteY11" fmla="*/ 5928852 h 6928647"/>
              <a:gd name="connsiteX12" fmla="*/ 99551 w 1312075"/>
              <a:gd name="connsiteY12" fmla="*/ 5899355 h 6928647"/>
              <a:gd name="connsiteX13" fmla="*/ 11061 w 1312075"/>
              <a:gd name="connsiteY13" fmla="*/ 6872749 h 6928647"/>
              <a:gd name="connsiteX14" fmla="*/ 11061 w 1312075"/>
              <a:gd name="connsiteY14" fmla="*/ 6725265 h 692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2075" h="6928647">
                <a:moveTo>
                  <a:pt x="114299" y="0"/>
                </a:moveTo>
                <a:cubicBezTo>
                  <a:pt x="66366" y="349045"/>
                  <a:pt x="18434" y="698090"/>
                  <a:pt x="114299" y="840658"/>
                </a:cubicBezTo>
                <a:cubicBezTo>
                  <a:pt x="210164" y="983226"/>
                  <a:pt x="581332" y="835743"/>
                  <a:pt x="689487" y="855407"/>
                </a:cubicBezTo>
                <a:cubicBezTo>
                  <a:pt x="797642" y="875071"/>
                  <a:pt x="782893" y="929148"/>
                  <a:pt x="763228" y="958645"/>
                </a:cubicBezTo>
                <a:cubicBezTo>
                  <a:pt x="743563" y="988142"/>
                  <a:pt x="655073" y="1017639"/>
                  <a:pt x="571499" y="1032387"/>
                </a:cubicBezTo>
                <a:cubicBezTo>
                  <a:pt x="487925" y="1047136"/>
                  <a:pt x="335525" y="1044678"/>
                  <a:pt x="261783" y="1047136"/>
                </a:cubicBezTo>
                <a:cubicBezTo>
                  <a:pt x="188041" y="1049594"/>
                  <a:pt x="156087" y="494072"/>
                  <a:pt x="129048" y="1047136"/>
                </a:cubicBezTo>
                <a:cubicBezTo>
                  <a:pt x="102009" y="1600201"/>
                  <a:pt x="109383" y="3674807"/>
                  <a:pt x="99551" y="4365523"/>
                </a:cubicBezTo>
                <a:cubicBezTo>
                  <a:pt x="89719" y="5056239"/>
                  <a:pt x="-50391" y="5043948"/>
                  <a:pt x="70054" y="5191432"/>
                </a:cubicBezTo>
                <a:cubicBezTo>
                  <a:pt x="190499" y="5338916"/>
                  <a:pt x="615745" y="5174226"/>
                  <a:pt x="822222" y="5250426"/>
                </a:cubicBezTo>
                <a:cubicBezTo>
                  <a:pt x="1028699" y="5326626"/>
                  <a:pt x="1281880" y="5535561"/>
                  <a:pt x="1308919" y="5648632"/>
                </a:cubicBezTo>
                <a:cubicBezTo>
                  <a:pt x="1335958" y="5761703"/>
                  <a:pt x="1186015" y="5887065"/>
                  <a:pt x="984454" y="5928852"/>
                </a:cubicBezTo>
                <a:cubicBezTo>
                  <a:pt x="782893" y="5970639"/>
                  <a:pt x="261783" y="5742039"/>
                  <a:pt x="99551" y="5899355"/>
                </a:cubicBezTo>
                <a:cubicBezTo>
                  <a:pt x="-62681" y="6056671"/>
                  <a:pt x="25809" y="6735097"/>
                  <a:pt x="11061" y="6872749"/>
                </a:cubicBezTo>
                <a:cubicBezTo>
                  <a:pt x="-3687" y="7010401"/>
                  <a:pt x="3687" y="6867833"/>
                  <a:pt x="11061" y="6725265"/>
                </a:cubicBezTo>
              </a:path>
            </a:pathLst>
          </a:custGeom>
          <a:no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cxnSp>
        <p:nvCxnSpPr>
          <p:cNvPr id="17" name="直接连接符 16">
            <a:extLst>
              <a:ext uri="{FF2B5EF4-FFF2-40B4-BE49-F238E27FC236}">
                <a16:creationId xmlns:a16="http://schemas.microsoft.com/office/drawing/2014/main" id="{393E616A-500B-4A9D-9AA9-1C9AF573C026}"/>
              </a:ext>
            </a:extLst>
          </p:cNvPr>
          <p:cNvCxnSpPr>
            <a:cxnSpLocks/>
          </p:cNvCxnSpPr>
          <p:nvPr/>
        </p:nvCxnSpPr>
        <p:spPr bwMode="auto">
          <a:xfrm>
            <a:off x="5460269" y="4339035"/>
            <a:ext cx="673173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1" name="直接连接符 10">
            <a:extLst>
              <a:ext uri="{FF2B5EF4-FFF2-40B4-BE49-F238E27FC236}">
                <a16:creationId xmlns:a16="http://schemas.microsoft.com/office/drawing/2014/main" id="{B4438985-43D6-4A49-A7F2-31322015EBBE}"/>
              </a:ext>
            </a:extLst>
          </p:cNvPr>
          <p:cNvCxnSpPr>
            <a:cxnSpLocks/>
          </p:cNvCxnSpPr>
          <p:nvPr/>
        </p:nvCxnSpPr>
        <p:spPr bwMode="auto">
          <a:xfrm>
            <a:off x="6888088" y="5180251"/>
            <a:ext cx="530391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4" name="图片 3">
            <a:extLst>
              <a:ext uri="{FF2B5EF4-FFF2-40B4-BE49-F238E27FC236}">
                <a16:creationId xmlns:a16="http://schemas.microsoft.com/office/drawing/2014/main" id="{99450F34-33A7-4549-92AB-2273F4056B56}"/>
              </a:ext>
            </a:extLst>
          </p:cNvPr>
          <p:cNvPicPr>
            <a:picLocks noChangeAspect="1"/>
          </p:cNvPicPr>
          <p:nvPr/>
        </p:nvPicPr>
        <p:blipFill>
          <a:blip r:embed="rId6"/>
          <a:stretch>
            <a:fillRect/>
          </a:stretch>
        </p:blipFill>
        <p:spPr>
          <a:xfrm>
            <a:off x="9421465" y="17022"/>
            <a:ext cx="2733695" cy="1509724"/>
          </a:xfrm>
          <a:prstGeom prst="rect">
            <a:avLst/>
          </a:prstGeom>
        </p:spPr>
      </p:pic>
      <p:pic>
        <p:nvPicPr>
          <p:cNvPr id="5" name="图片 4">
            <a:extLst>
              <a:ext uri="{FF2B5EF4-FFF2-40B4-BE49-F238E27FC236}">
                <a16:creationId xmlns:a16="http://schemas.microsoft.com/office/drawing/2014/main" id="{074EF898-C60B-4221-B52F-255820DFA42F}"/>
              </a:ext>
            </a:extLst>
          </p:cNvPr>
          <p:cNvPicPr>
            <a:picLocks noChangeAspect="1"/>
          </p:cNvPicPr>
          <p:nvPr/>
        </p:nvPicPr>
        <p:blipFill>
          <a:blip r:embed="rId7"/>
          <a:stretch>
            <a:fillRect/>
          </a:stretch>
        </p:blipFill>
        <p:spPr>
          <a:xfrm>
            <a:off x="6867458" y="5191446"/>
            <a:ext cx="5324543" cy="1649532"/>
          </a:xfrm>
          <a:prstGeom prst="rect">
            <a:avLst/>
          </a:prstGeom>
        </p:spPr>
      </p:pic>
    </p:spTree>
    <p:extLst>
      <p:ext uri="{BB962C8B-B14F-4D97-AF65-F5344CB8AC3E}">
        <p14:creationId xmlns:p14="http://schemas.microsoft.com/office/powerpoint/2010/main" val="322217767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F1D00-0E03-4487-9DD7-DF813EDF0C9C}"/>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74E74EF2-5FA5-4242-B4C9-47C1952DED34}"/>
              </a:ext>
            </a:extLst>
          </p:cNvPr>
          <p:cNvSpPr>
            <a:spLocks noGrp="1"/>
          </p:cNvSpPr>
          <p:nvPr>
            <p:ph idx="1"/>
          </p:nvPr>
        </p:nvSpPr>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效果</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它对客户屏蔽子系统组件，因而减少了客户需要知道并指导咋处理的对象的数目并使得子系统使用起来更加方便。</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它实现了子系统与客户之间的松耦合关系，松耦合的关系使得子系统的组件变化不会影响到它的客户</a:t>
            </a:r>
            <a:r>
              <a:rPr lang="zh-CN" altLang="en-US" b="0" dirty="0">
                <a:solidFill>
                  <a:srgbClr val="A61D38"/>
                </a:solidFill>
                <a:latin typeface="华文中宋" panose="02010600040101010101" pitchFamily="2" charset="-122"/>
                <a:ea typeface="华文中宋" panose="02010600040101010101" pitchFamily="2" charset="-122"/>
              </a:rPr>
              <a:t>（客户端看不见子系统，看不见心不乱）</a:t>
            </a:r>
            <a:r>
              <a:rPr lang="zh-CN" altLang="en-US" b="0" dirty="0">
                <a:solidFill>
                  <a:schemeClr val="tx1"/>
                </a:solidFill>
                <a:latin typeface="华文中宋" panose="02010600040101010101" pitchFamily="2" charset="-122"/>
                <a:ea typeface="华文中宋" panose="02010600040101010101" pitchFamily="2" charset="-122"/>
              </a:rPr>
              <a:t>。</a:t>
            </a:r>
          </a:p>
          <a:p>
            <a:pPr marL="0" indent="0" eaLnBrk="1" hangingPunct="1">
              <a:lnSpc>
                <a:spcPct val="80000"/>
              </a:lnSpc>
              <a:buNone/>
            </a:pPr>
            <a:endParaRPr lang="en-US" altLang="zh-CN" sz="2100"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pPr>
            <a:r>
              <a:rPr lang="zh-CN" altLang="en-US" sz="2100" dirty="0">
                <a:solidFill>
                  <a:srgbClr val="324A7A"/>
                </a:solidFill>
                <a:latin typeface="华文中宋" panose="02010600040101010101" pitchFamily="2" charset="-122"/>
                <a:ea typeface="华文中宋" panose="02010600040101010101" pitchFamily="2" charset="-122"/>
              </a:rPr>
              <a:t>启示</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参与者到底在做什么？</a:t>
            </a:r>
          </a:p>
          <a:p>
            <a:pPr lvl="2" eaLnBrk="1" hangingPunct="1">
              <a:lnSpc>
                <a:spcPct val="80000"/>
              </a:lnSpc>
            </a:pPr>
            <a:r>
              <a:rPr lang="zh-CN" altLang="en-US" sz="1800" b="0" dirty="0">
                <a:solidFill>
                  <a:schemeClr val="tx1"/>
                </a:solidFill>
                <a:latin typeface="华文中宋" panose="02010600040101010101" pitchFamily="2" charset="-122"/>
                <a:ea typeface="华文中宋" panose="02010600040101010101" pitchFamily="2" charset="-122"/>
              </a:rPr>
              <a:t>让复杂的内容看起来很简单（那些子系统的类）</a:t>
            </a:r>
          </a:p>
          <a:p>
            <a:pPr lvl="3" eaLnBrk="1" hangingPunct="1">
              <a:lnSpc>
                <a:spcPct val="80000"/>
              </a:lnSpc>
            </a:pPr>
            <a:r>
              <a:rPr lang="zh-CN" altLang="en-US" sz="1600" dirty="0">
                <a:solidFill>
                  <a:srgbClr val="324A7A"/>
                </a:solidFill>
                <a:latin typeface="楷体" panose="02010609060101010101" pitchFamily="49" charset="-122"/>
                <a:ea typeface="楷体" panose="02010609060101010101" pitchFamily="49" charset="-122"/>
              </a:rPr>
              <a:t>让程序员更加专注于较少的</a:t>
            </a:r>
            <a:r>
              <a:rPr lang="en-US" altLang="zh-CN" sz="1600" dirty="0">
                <a:solidFill>
                  <a:srgbClr val="324A7A"/>
                </a:solidFill>
                <a:latin typeface="楷体" panose="02010609060101010101" pitchFamily="49" charset="-122"/>
                <a:ea typeface="楷体" panose="02010609060101010101" pitchFamily="49" charset="-122"/>
              </a:rPr>
              <a:t>API</a:t>
            </a:r>
            <a:r>
              <a:rPr lang="zh-CN" altLang="en-US" sz="1600" dirty="0">
                <a:solidFill>
                  <a:srgbClr val="324A7A"/>
                </a:solidFill>
                <a:latin typeface="楷体" panose="02010609060101010101" pitchFamily="49" charset="-122"/>
                <a:ea typeface="楷体" panose="02010609060101010101" pitchFamily="49" charset="-122"/>
              </a:rPr>
              <a:t>上；</a:t>
            </a:r>
          </a:p>
          <a:p>
            <a:pPr lvl="3" eaLnBrk="1" hangingPunct="1">
              <a:lnSpc>
                <a:spcPct val="80000"/>
              </a:lnSpc>
            </a:pPr>
            <a:r>
              <a:rPr lang="zh-CN" altLang="en-US" sz="1600" dirty="0">
                <a:solidFill>
                  <a:srgbClr val="324A7A"/>
                </a:solidFill>
                <a:latin typeface="楷体" panose="02010609060101010101" pitchFamily="49" charset="-122"/>
                <a:ea typeface="楷体" panose="02010609060101010101" pitchFamily="49" charset="-122"/>
              </a:rPr>
              <a:t>注意的越多越容易出错。</a:t>
            </a:r>
          </a:p>
          <a:p>
            <a:pPr lvl="1" eaLnBrk="1" hangingPunct="1">
              <a:lnSpc>
                <a:spcPct val="80000"/>
              </a:lnSpc>
            </a:pPr>
            <a:r>
              <a:rPr lang="zh-CN" altLang="en-US" b="0" dirty="0">
                <a:solidFill>
                  <a:schemeClr val="tx1"/>
                </a:solidFill>
                <a:latin typeface="华文中宋" panose="02010600040101010101" pitchFamily="2" charset="-122"/>
                <a:ea typeface="华文中宋" panose="02010600040101010101" pitchFamily="2" charset="-122"/>
              </a:rPr>
              <a:t>程序员拒绝使用</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的理由：我很厉害（</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无法阻止程序员绕过它去使用子系统的）。</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使得程序调用清楚了许多（不用理解一大堆复杂的类中的关系就可以使用那些类）。</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Facade</a:t>
            </a:r>
            <a:r>
              <a:rPr lang="zh-CN" altLang="en-US" b="0" dirty="0">
                <a:solidFill>
                  <a:schemeClr val="tx1"/>
                </a:solidFill>
                <a:latin typeface="华文中宋" panose="02010600040101010101" pitchFamily="2" charset="-122"/>
                <a:ea typeface="华文中宋" panose="02010600040101010101" pitchFamily="2" charset="-122"/>
              </a:rPr>
              <a:t>实际上是个理顺系统间关系</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降低系统间耦合度的一个常用的办法</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也许你已经不知不觉在使用，尽管不知道它就是</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92965597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49ADD-2EAB-44B0-B30B-86B7B46E2D9A}"/>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42E7E14C-6056-444A-B3BE-67C524DC99C0}"/>
              </a:ext>
            </a:extLst>
          </p:cNvPr>
          <p:cNvSpPr>
            <a:spLocks noGrp="1"/>
          </p:cNvSpPr>
          <p:nvPr>
            <p:ph idx="1"/>
          </p:nvPr>
        </p:nvSpPr>
        <p:spPr/>
        <p:txBody>
          <a:bodyPr/>
          <a:lstStyle/>
          <a:p>
            <a:r>
              <a:rPr lang="zh-CN" altLang="en-US" dirty="0">
                <a:solidFill>
                  <a:srgbClr val="324A7A"/>
                </a:solidFill>
              </a:rPr>
              <a:t>模式结构与角色</a:t>
            </a:r>
            <a:endParaRPr lang="en-US" altLang="zh-CN" dirty="0">
              <a:solidFill>
                <a:srgbClr val="324A7A"/>
              </a:solidFill>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Facade</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外观角色</a:t>
            </a:r>
          </a:p>
          <a:p>
            <a:pPr lvl="1" eaLnBrk="1" hangingPunct="1">
              <a:buFont typeface="Arial" panose="020B0604020202020204" pitchFamily="34" charset="0"/>
              <a:buChar char="•"/>
            </a:pPr>
            <a:r>
              <a:rPr lang="en-US" altLang="en-US" b="0" dirty="0" err="1">
                <a:solidFill>
                  <a:schemeClr val="tx1"/>
                </a:solidFill>
                <a:ea typeface="华文中宋" panose="02010600040101010101" pitchFamily="2" charset="-122"/>
              </a:rPr>
              <a:t>SubSystem</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子系统角色</a:t>
            </a:r>
            <a:endParaRPr lang="en-US" altLang="zh-CN" b="0" dirty="0">
              <a:solidFill>
                <a:schemeClr val="tx1"/>
              </a:solidFill>
              <a:ea typeface="华文中宋" panose="02010600040101010101" pitchFamily="2" charset="-122"/>
            </a:endParaRPr>
          </a:p>
          <a:p>
            <a:pPr marL="628635" lvl="1" indent="0" eaLnBrk="1" hangingPunct="1">
              <a:buNone/>
            </a:pPr>
            <a:endParaRPr lang="en-US" altLang="zh-CN" b="0" dirty="0">
              <a:solidFill>
                <a:schemeClr val="tx1"/>
              </a:solidFill>
              <a:ea typeface="华文中宋" panose="02010600040101010101" pitchFamily="2" charset="-122"/>
            </a:endParaRPr>
          </a:p>
          <a:p>
            <a:pPr lvl="1" eaLnBrk="1" hangingPunct="1">
              <a:buFont typeface="Arial" panose="020B0604020202020204" pitchFamily="34" charset="0"/>
              <a:buChar char="•"/>
            </a:pP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rPr>
              <a:t>典型代码</a:t>
            </a:r>
          </a:p>
          <a:p>
            <a:endParaRPr lang="zh-CN" altLang="en-US" dirty="0"/>
          </a:p>
          <a:p>
            <a:endParaRPr lang="zh-CN" altLang="en-US" dirty="0"/>
          </a:p>
        </p:txBody>
      </p:sp>
      <p:graphicFrame>
        <p:nvGraphicFramePr>
          <p:cNvPr id="4" name="Object 10">
            <a:extLst>
              <a:ext uri="{FF2B5EF4-FFF2-40B4-BE49-F238E27FC236}">
                <a16:creationId xmlns:a16="http://schemas.microsoft.com/office/drawing/2014/main" id="{8B9EEE30-E0CE-4F2A-BA2F-F7EA91FE72EF}"/>
              </a:ext>
            </a:extLst>
          </p:cNvPr>
          <p:cNvGraphicFramePr>
            <a:graphicFrameLocks noChangeAspect="1"/>
          </p:cNvGraphicFramePr>
          <p:nvPr>
            <p:extLst>
              <p:ext uri="{D42A27DB-BD31-4B8C-83A1-F6EECF244321}">
                <p14:modId xmlns:p14="http://schemas.microsoft.com/office/powerpoint/2010/main" val="3424717340"/>
              </p:ext>
            </p:extLst>
          </p:nvPr>
        </p:nvGraphicFramePr>
        <p:xfrm>
          <a:off x="4439818" y="404665"/>
          <a:ext cx="3533775" cy="3116263"/>
        </p:xfrm>
        <a:graphic>
          <a:graphicData uri="http://schemas.openxmlformats.org/presentationml/2006/ole">
            <mc:AlternateContent xmlns:mc="http://schemas.openxmlformats.org/markup-compatibility/2006">
              <mc:Choice xmlns:v="urn:schemas-microsoft-com:vml" Requires="v">
                <p:oleObj spid="_x0000_s15307" name="Visio" r:id="rId4" imgW="3276600" imgH="2882900" progId="Visio.Drawing.11">
                  <p:embed/>
                </p:oleObj>
              </mc:Choice>
              <mc:Fallback>
                <p:oleObj name="Visio" r:id="rId4" imgW="3276600" imgH="2882900" progId="Visio.Drawing.11">
                  <p:embed/>
                  <p:pic>
                    <p:nvPicPr>
                      <p:cNvPr id="20484" name="Object 10">
                        <a:extLst>
                          <a:ext uri="{FF2B5EF4-FFF2-40B4-BE49-F238E27FC236}">
                            <a16:creationId xmlns:a16="http://schemas.microsoft.com/office/drawing/2014/main" id="{BF371510-BB9E-49AF-8232-8C4FE4DD4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9818" y="404665"/>
                        <a:ext cx="3533775"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2">
            <a:extLst>
              <a:ext uri="{FF2B5EF4-FFF2-40B4-BE49-F238E27FC236}">
                <a16:creationId xmlns:a16="http://schemas.microsoft.com/office/drawing/2014/main" id="{60AEE118-0504-420D-8E97-5B49ABE4A5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9" y="969382"/>
            <a:ext cx="4818063"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8F7BAC6-6A08-409A-99E2-CD07CD0AEEC3}"/>
              </a:ext>
            </a:extLst>
          </p:cNvPr>
          <p:cNvPicPr>
            <a:picLocks noChangeAspect="1"/>
          </p:cNvPicPr>
          <p:nvPr/>
        </p:nvPicPr>
        <p:blipFill>
          <a:blip r:embed="rId7"/>
          <a:stretch>
            <a:fillRect/>
          </a:stretch>
        </p:blipFill>
        <p:spPr>
          <a:xfrm>
            <a:off x="1235973" y="3677083"/>
            <a:ext cx="5940148" cy="2920269"/>
          </a:xfrm>
          <a:prstGeom prst="rect">
            <a:avLst/>
          </a:prstGeom>
        </p:spPr>
      </p:pic>
    </p:spTree>
    <p:extLst>
      <p:ext uri="{BB962C8B-B14F-4D97-AF65-F5344CB8AC3E}">
        <p14:creationId xmlns:p14="http://schemas.microsoft.com/office/powerpoint/2010/main" val="3142216360"/>
      </p:ext>
    </p:extLst>
  </p:cSld>
  <p:clrMapOvr>
    <a:overrideClrMapping bg1="lt1" tx1="dk1" bg2="lt2" tx2="dk2" accent1="accent1" accent2="accent2" accent3="accent3" accent4="accent4" accent5="accent5" accent6="accent6" hlink="hlink" folHlink="folHlink"/>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C6E8F-47D7-4350-A31A-F88576D37771}"/>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7F20D106-90E3-4887-8D3D-A5D6995310F0}"/>
              </a:ext>
            </a:extLst>
          </p:cNvPr>
          <p:cNvSpPr>
            <a:spLocks noGrp="1"/>
          </p:cNvSpPr>
          <p:nvPr>
            <p:ph idx="1"/>
          </p:nvPr>
        </p:nvSpPr>
        <p:spPr>
          <a:xfrm>
            <a:off x="451792" y="1099592"/>
            <a:ext cx="10972800" cy="5065712"/>
          </a:xfrm>
        </p:spPr>
        <p:txBody>
          <a:bodyPr/>
          <a:lstStyle/>
          <a:p>
            <a:pPr eaLnBrk="1" hangingPunct="1"/>
            <a:r>
              <a:rPr lang="zh-CN" altLang="en-US" dirty="0">
                <a:solidFill>
                  <a:srgbClr val="324A7A"/>
                </a:solidFill>
              </a:rPr>
              <a:t>模式分析</a:t>
            </a:r>
          </a:p>
          <a:p>
            <a:pPr lvl="1" eaLnBrk="1" hangingPunct="1"/>
            <a:r>
              <a:rPr lang="zh-CN" altLang="en-US" b="0" dirty="0">
                <a:solidFill>
                  <a:schemeClr val="tx1"/>
                </a:solidFill>
                <a:ea typeface="华文中宋" panose="02010600040101010101" pitchFamily="2" charset="-122"/>
              </a:rPr>
              <a:t>根据“</a:t>
            </a:r>
            <a:r>
              <a:rPr lang="zh-CN" altLang="en-US" dirty="0">
                <a:solidFill>
                  <a:srgbClr val="C00000"/>
                </a:solidFill>
                <a:ea typeface="华文中宋" panose="02010600040101010101" pitchFamily="2" charset="-122"/>
              </a:rPr>
              <a:t>单一职责原则</a:t>
            </a:r>
            <a:r>
              <a:rPr lang="zh-CN" altLang="en-US" b="0" dirty="0">
                <a:solidFill>
                  <a:schemeClr val="tx1"/>
                </a:solidFill>
                <a:ea typeface="华文中宋" panose="02010600040101010101" pitchFamily="2" charset="-122"/>
              </a:rPr>
              <a:t>”，在软件中将一个系统划分为若干个子系统有利于降低整个系统的复杂性，一个常见的设计目标是使子系统间的通信和相互依赖关系达到最小，而达到该目标的途径之一就是引入一个外观对象，它为子系统的访问提供了一个单一的入口。</a:t>
            </a:r>
          </a:p>
          <a:p>
            <a:pPr lvl="1" eaLnBrk="1" hangingPunct="1"/>
            <a:r>
              <a:rPr lang="zh-CN" altLang="en-US" b="0" dirty="0">
                <a:solidFill>
                  <a:schemeClr val="tx1"/>
                </a:solidFill>
                <a:ea typeface="华文中宋" panose="02010600040101010101" pitchFamily="2" charset="-122"/>
              </a:rPr>
              <a:t>外观模式</a:t>
            </a:r>
            <a:r>
              <a:rPr lang="zh-CN" altLang="en-US" b="0" dirty="0">
                <a:solidFill>
                  <a:srgbClr val="A61D38"/>
                </a:solidFill>
                <a:highlight>
                  <a:srgbClr val="99CCFF"/>
                </a:highlight>
                <a:ea typeface="华文中宋" panose="02010600040101010101" pitchFamily="2" charset="-122"/>
              </a:rPr>
              <a:t>（</a:t>
            </a:r>
            <a:r>
              <a:rPr lang="en-US" altLang="zh-CN" b="0" dirty="0">
                <a:solidFill>
                  <a:srgbClr val="A61D38"/>
                </a:solidFill>
                <a:highlight>
                  <a:srgbClr val="99CCFF"/>
                </a:highlight>
                <a:ea typeface="华文中宋" panose="02010600040101010101" pitchFamily="2" charset="-122"/>
              </a:rPr>
              <a:t>Mediator</a:t>
            </a:r>
            <a:r>
              <a:rPr lang="zh-CN" altLang="en-US" b="0" dirty="0">
                <a:solidFill>
                  <a:srgbClr val="A61D38"/>
                </a:solidFill>
                <a:highlight>
                  <a:srgbClr val="99CCFF"/>
                </a:highlight>
                <a:ea typeface="华文中宋" panose="02010600040101010101" pitchFamily="2" charset="-122"/>
              </a:rPr>
              <a:t>亦）</a:t>
            </a:r>
            <a:r>
              <a:rPr lang="zh-CN" altLang="en-US" b="0" dirty="0">
                <a:solidFill>
                  <a:schemeClr val="tx1"/>
                </a:solidFill>
                <a:ea typeface="华文中宋" panose="02010600040101010101" pitchFamily="2" charset="-122"/>
              </a:rPr>
              <a:t>也是“</a:t>
            </a:r>
            <a:r>
              <a:rPr lang="zh-CN" altLang="en-US" dirty="0">
                <a:solidFill>
                  <a:srgbClr val="C00000"/>
                </a:solidFill>
                <a:ea typeface="华文中宋" panose="02010600040101010101" pitchFamily="2" charset="-122"/>
              </a:rPr>
              <a:t>迪米特法则 </a:t>
            </a:r>
            <a:r>
              <a:rPr lang="en-US" altLang="zh-CN" b="0" dirty="0">
                <a:highlight>
                  <a:srgbClr val="FFFF00"/>
                </a:highlight>
              </a:rPr>
              <a:t>Law of Demeter</a:t>
            </a:r>
            <a:r>
              <a:rPr lang="zh-CN" altLang="en-US" b="0" dirty="0">
                <a:solidFill>
                  <a:schemeClr val="tx1"/>
                </a:solidFill>
                <a:ea typeface="华文中宋" panose="02010600040101010101" pitchFamily="2" charset="-122"/>
              </a:rPr>
              <a:t>”的体现，通过引入一个新的外观类可以降低原有系统的复杂度，同时降低客户类与子系统类的耦合度。</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外观模式要求一个子系统的外部与其内部的通信通过一个统一的外观对象进行，外观类将客户端与子系统的内部复杂性分隔开，使得客户端只需要与外观对象打交道，而不需要与子系统内部的很多对象打交道。</a:t>
            </a:r>
          </a:p>
          <a:p>
            <a:pPr lvl="1" eaLnBrk="1" hangingPunct="1"/>
            <a:r>
              <a:rPr lang="zh-CN" altLang="en-US" b="0" dirty="0">
                <a:solidFill>
                  <a:schemeClr val="tx1"/>
                </a:solidFill>
                <a:ea typeface="华文中宋" panose="02010600040101010101" pitchFamily="2" charset="-122"/>
              </a:rPr>
              <a:t>外观模式的目的在于降低系统的复杂程度</a:t>
            </a:r>
            <a:r>
              <a:rPr lang="zh-CN" altLang="en-US" b="0" dirty="0">
                <a:solidFill>
                  <a:srgbClr val="A61D38"/>
                </a:solidFill>
                <a:ea typeface="华文中宋" panose="02010600040101010101" pitchFamily="2" charset="-122"/>
              </a:rPr>
              <a:t>（啥复杂度？）</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外观模式从很大程度上提高了客户端使用的便捷性，使得客户端无须关心子系统的工作细节，通过外观角色即可调用各子系统的功能。 </a:t>
            </a:r>
          </a:p>
          <a:p>
            <a:pPr lvl="1" eaLnBrk="1" hangingPunct="1"/>
            <a:endParaRPr lang="zh-CN" altLang="en-US" dirty="0"/>
          </a:p>
          <a:p>
            <a:endParaRPr lang="zh-CN" altLang="en-US" dirty="0"/>
          </a:p>
        </p:txBody>
      </p:sp>
    </p:spTree>
    <p:extLst>
      <p:ext uri="{BB962C8B-B14F-4D97-AF65-F5344CB8AC3E}">
        <p14:creationId xmlns:p14="http://schemas.microsoft.com/office/powerpoint/2010/main" val="134525183"/>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F67D-488D-4475-8487-D436A7329BF6}"/>
              </a:ext>
            </a:extLst>
          </p:cNvPr>
          <p:cNvSpPr>
            <a:spLocks noGrp="1"/>
          </p:cNvSpPr>
          <p:nvPr>
            <p:ph type="title"/>
          </p:nvPr>
        </p:nvSpPr>
        <p:spPr>
          <a:xfrm>
            <a:off x="23787" y="142330"/>
            <a:ext cx="12192000" cy="688975"/>
          </a:xfrm>
        </p:spPr>
        <p:txBody>
          <a:bodyPr/>
          <a:lstStyle/>
          <a:p>
            <a:r>
              <a:rPr lang="en-US" altLang="zh-CN" dirty="0">
                <a:latin typeface="Bauhaus 93" pitchFamily="82" charset="0"/>
              </a:rPr>
              <a:t>Facade Pattern</a:t>
            </a:r>
            <a:r>
              <a:rPr lang="zh-CN" altLang="en-US" dirty="0">
                <a:latin typeface="Bauhaus 93" pitchFamily="82" charset="0"/>
              </a:rPr>
              <a:t>：</a:t>
            </a:r>
            <a:r>
              <a:rPr lang="en-US" altLang="zh-CN" dirty="0">
                <a:solidFill>
                  <a:srgbClr val="324A7A"/>
                </a:solidFill>
                <a:latin typeface="华文中宋" panose="02010600040101010101" pitchFamily="2" charset="-122"/>
                <a:ea typeface="华文中宋" panose="02010600040101010101" pitchFamily="2" charset="-122"/>
              </a:rPr>
              <a:t>EG  Again</a:t>
            </a:r>
            <a:br>
              <a:rPr lang="en-US" altLang="zh-CN" dirty="0"/>
            </a:br>
            <a:endParaRPr lang="zh-CN" altLang="en-US" dirty="0"/>
          </a:p>
        </p:txBody>
      </p:sp>
      <p:sp>
        <p:nvSpPr>
          <p:cNvPr id="5" name="内容占位符 4">
            <a:extLst>
              <a:ext uri="{FF2B5EF4-FFF2-40B4-BE49-F238E27FC236}">
                <a16:creationId xmlns:a16="http://schemas.microsoft.com/office/drawing/2014/main" id="{39566CD4-0AE9-4851-921B-44220E17A86C}"/>
              </a:ext>
            </a:extLst>
          </p:cNvPr>
          <p:cNvSpPr>
            <a:spLocks noGrp="1"/>
          </p:cNvSpPr>
          <p:nvPr>
            <p:ph idx="1"/>
          </p:nvPr>
        </p:nvSpPr>
        <p:spPr>
          <a:xfrm>
            <a:off x="407368" y="764704"/>
            <a:ext cx="3888432" cy="5950968"/>
          </a:xfrm>
        </p:spPr>
        <p:txBody>
          <a:bodyPr/>
          <a:lstStyle/>
          <a:p>
            <a:pPr eaLnBrk="1" hangingPunct="1"/>
            <a:r>
              <a:rPr lang="zh-CN" altLang="en-US" dirty="0">
                <a:solidFill>
                  <a:srgbClr val="324A7A"/>
                </a:solidFill>
                <a:ea typeface="华文中宋" panose="02010600040101010101" pitchFamily="2" charset="-122"/>
              </a:rPr>
              <a:t>文件加密</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加密流程包括三个操作，分别是读取源文件、加密、保存加密之后的文件。读取文件和保存文件使用流来实现，这三个操作相对独立。现在需要提供一个统一的加密类，用户可以直接使用该加密类完成文件的读取、加密和保存三个操作，而不需要与每一个类进行交互，则可使用外观模式设计该加密模块。</a:t>
            </a:r>
          </a:p>
          <a:p>
            <a:pPr eaLnBrk="1" hangingPunct="1"/>
            <a:endParaRPr lang="zh-CN" altLang="en-US" dirty="0"/>
          </a:p>
          <a:p>
            <a:endParaRPr lang="zh-CN" altLang="en-US" dirty="0"/>
          </a:p>
        </p:txBody>
      </p:sp>
      <p:pic>
        <p:nvPicPr>
          <p:cNvPr id="7" name="Picture 10">
            <a:extLst>
              <a:ext uri="{FF2B5EF4-FFF2-40B4-BE49-F238E27FC236}">
                <a16:creationId xmlns:a16="http://schemas.microsoft.com/office/drawing/2014/main" id="{68860435-3926-4D97-97C0-DC40798A4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223" y="1340769"/>
            <a:ext cx="7621141" cy="537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604234"/>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35">
            <a:extLst>
              <a:ext uri="{FF2B5EF4-FFF2-40B4-BE49-F238E27FC236}">
                <a16:creationId xmlns:a16="http://schemas.microsoft.com/office/drawing/2014/main" id="{535E3240-2B9D-4493-84DD-796164C07465}"/>
              </a:ext>
            </a:extLst>
          </p:cNvPr>
          <p:cNvGraphicFramePr>
            <a:graphicFrameLocks/>
          </p:cNvGraphicFramePr>
          <p:nvPr>
            <p:extLst>
              <p:ext uri="{D42A27DB-BD31-4B8C-83A1-F6EECF244321}">
                <p14:modId xmlns:p14="http://schemas.microsoft.com/office/powerpoint/2010/main" val="2425920403"/>
              </p:ext>
            </p:extLst>
          </p:nvPr>
        </p:nvGraphicFramePr>
        <p:xfrm>
          <a:off x="911424" y="2593485"/>
          <a:ext cx="5184576" cy="4274802"/>
        </p:xfrm>
        <a:graphic>
          <a:graphicData uri="http://schemas.openxmlformats.org/drawingml/2006/table">
            <a:tbl>
              <a:tblPr/>
              <a:tblGrid>
                <a:gridCol w="5184576">
                  <a:extLst>
                    <a:ext uri="{9D8B030D-6E8A-4147-A177-3AD203B41FA5}">
                      <a16:colId xmlns:a16="http://schemas.microsoft.com/office/drawing/2014/main" val="20000"/>
                    </a:ext>
                  </a:extLst>
                </a:gridCol>
              </a:tblGrid>
              <a:tr h="4181837">
                <a:tc>
                  <a:txBody>
                    <a:bodyPr/>
                    <a:lstStyle/>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JDBCFacade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Connection conn=null;</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Statement statement=null;</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open(String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driver,String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jdbcUrl,String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userName,String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userPwd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int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executeUpdate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sql</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ResultSet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executeQuery</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sql</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close()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标题 1">
            <a:extLst>
              <a:ext uri="{FF2B5EF4-FFF2-40B4-BE49-F238E27FC236}">
                <a16:creationId xmlns:a16="http://schemas.microsoft.com/office/drawing/2014/main" id="{9537F8ED-A2CF-48FC-9CB0-193125E8322E}"/>
              </a:ext>
            </a:extLst>
          </p:cNvPr>
          <p:cNvSpPr>
            <a:spLocks noGrp="1"/>
          </p:cNvSpPr>
          <p:nvPr>
            <p:ph type="title"/>
          </p:nvPr>
        </p:nvSpPr>
        <p:spPr/>
        <p:txBody>
          <a:bodyPr/>
          <a:lstStyle/>
          <a:p>
            <a:r>
              <a:rPr lang="en-US" altLang="zh-CN" dirty="0">
                <a:latin typeface="Bauhaus 93" pitchFamily="82" charset="0"/>
              </a:rPr>
              <a:t>Facade Pattern</a:t>
            </a:r>
            <a:r>
              <a:rPr lang="zh-CN" altLang="en-US" dirty="0">
                <a:latin typeface="Bauhaus 93" pitchFamily="82" charset="0"/>
              </a:rPr>
              <a:t>：</a:t>
            </a:r>
            <a:r>
              <a:rPr lang="en-US" altLang="zh-CN" dirty="0">
                <a:solidFill>
                  <a:srgbClr val="324A7A"/>
                </a:solidFill>
                <a:latin typeface="华文中宋" panose="02010600040101010101" pitchFamily="2" charset="-122"/>
                <a:ea typeface="华文中宋" panose="02010600040101010101" pitchFamily="2" charset="-122"/>
              </a:rPr>
              <a:t>EG  Again</a:t>
            </a:r>
            <a:endParaRPr lang="zh-CN" altLang="en-US" dirty="0"/>
          </a:p>
        </p:txBody>
      </p:sp>
      <p:pic>
        <p:nvPicPr>
          <p:cNvPr id="4" name="Picture 9">
            <a:extLst>
              <a:ext uri="{FF2B5EF4-FFF2-40B4-BE49-F238E27FC236}">
                <a16:creationId xmlns:a16="http://schemas.microsoft.com/office/drawing/2014/main" id="{609675D2-13F9-4034-83E6-E003B132E8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44045" y="2132858"/>
            <a:ext cx="5947955" cy="446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4">
            <a:extLst>
              <a:ext uri="{FF2B5EF4-FFF2-40B4-BE49-F238E27FC236}">
                <a16:creationId xmlns:a16="http://schemas.microsoft.com/office/drawing/2014/main" id="{B99442BB-D852-4522-A41C-828C1FBB53F1}"/>
              </a:ext>
            </a:extLst>
          </p:cNvPr>
          <p:cNvSpPr txBox="1">
            <a:spLocks/>
          </p:cNvSpPr>
          <p:nvPr/>
        </p:nvSpPr>
        <p:spPr bwMode="auto">
          <a:xfrm>
            <a:off x="443372" y="949625"/>
            <a:ext cx="11593288" cy="416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285744" lvl="1" eaLnBrk="1" hangingPunct="1">
              <a:buSzPct val="100000"/>
              <a:buFont typeface="Wingdings" panose="05000000000000000000" pitchFamily="2" charset="2"/>
              <a:buChar char="p"/>
            </a:pPr>
            <a:r>
              <a:rPr lang="zh-CN" altLang="en-US" sz="2400" dirty="0">
                <a:solidFill>
                  <a:srgbClr val="324A7A"/>
                </a:solidFill>
                <a:ea typeface="华文中宋" panose="02010600040101010101" pitchFamily="2" charset="-122"/>
              </a:rPr>
              <a:t>电源总开关</a:t>
            </a:r>
            <a:endParaRPr lang="en-US" altLang="zh-CN" sz="2400" dirty="0">
              <a:solidFill>
                <a:srgbClr val="324A7A"/>
              </a:solidFill>
              <a:ea typeface="华文中宋" panose="02010600040101010101" pitchFamily="2" charset="-122"/>
            </a:endParaRPr>
          </a:p>
          <a:p>
            <a:pPr marL="808018" lvl="2" indent="-342891" eaLnBrk="1" hangingPunct="1">
              <a:buSzPct val="100000"/>
              <a:buFont typeface="Wingdings" panose="05000000000000000000" pitchFamily="2" charset="2"/>
              <a:buChar char="Ø"/>
            </a:pPr>
            <a:r>
              <a:rPr lang="zh-CN" altLang="en-US" sz="2000" b="0" dirty="0">
                <a:solidFill>
                  <a:schemeClr val="tx1"/>
                </a:solidFill>
                <a:ea typeface="华文中宋" panose="02010600040101010101" pitchFamily="2" charset="-122"/>
              </a:rPr>
              <a:t>为了使用方便，一个电源总开关可以控制四盏灯、一个风扇、一台空调和一台电视机的启动和关闭。通过该电源总开关可以同时控制上述所有电器设备，则可使用外观模式设计该系统。</a:t>
            </a:r>
            <a:endParaRPr lang="en-US" altLang="zh-CN" sz="2000" b="0" dirty="0">
              <a:solidFill>
                <a:schemeClr val="tx1"/>
              </a:solidFill>
              <a:ea typeface="华文中宋" panose="02010600040101010101" pitchFamily="2" charset="-122"/>
            </a:endParaRPr>
          </a:p>
          <a:p>
            <a:pPr marL="285744" lvl="1" eaLnBrk="1" hangingPunct="1">
              <a:buSzPct val="100000"/>
              <a:buFont typeface="Wingdings" panose="05000000000000000000" pitchFamily="2" charset="2"/>
              <a:buChar char="p"/>
            </a:pPr>
            <a:r>
              <a:rPr lang="en-US" altLang="zh-CN" sz="2400" dirty="0">
                <a:solidFill>
                  <a:srgbClr val="324A7A"/>
                </a:solidFill>
                <a:ea typeface="华文中宋" panose="02010600040101010101" pitchFamily="2" charset="-122"/>
              </a:rPr>
              <a:t>JDBC</a:t>
            </a:r>
            <a:r>
              <a:rPr lang="zh-CN" altLang="en-US" sz="2400" dirty="0">
                <a:solidFill>
                  <a:srgbClr val="324A7A"/>
                </a:solidFill>
                <a:ea typeface="华文中宋" panose="02010600040101010101" pitchFamily="2" charset="-122"/>
              </a:rPr>
              <a:t>数据库操作</a:t>
            </a:r>
          </a:p>
          <a:p>
            <a:pPr eaLnBrk="1" hangingPunct="1"/>
            <a:endParaRPr lang="zh-CN" altLang="en-US" kern="0" dirty="0"/>
          </a:p>
          <a:p>
            <a:endParaRPr lang="zh-CN" altLang="en-US" kern="0" dirty="0"/>
          </a:p>
        </p:txBody>
      </p:sp>
    </p:spTree>
    <p:extLst>
      <p:ext uri="{BB962C8B-B14F-4D97-AF65-F5344CB8AC3E}">
        <p14:creationId xmlns:p14="http://schemas.microsoft.com/office/powerpoint/2010/main" val="3392829075"/>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DA2E-8B2B-4E4B-BFEB-9B2FA8EC6394}"/>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4" name="内容占位符 3">
            <a:extLst>
              <a:ext uri="{FF2B5EF4-FFF2-40B4-BE49-F238E27FC236}">
                <a16:creationId xmlns:a16="http://schemas.microsoft.com/office/drawing/2014/main" id="{9E8A6F38-33CF-479A-BA14-A8E21395026D}"/>
              </a:ext>
            </a:extLst>
          </p:cNvPr>
          <p:cNvSpPr>
            <a:spLocks noGrp="1"/>
          </p:cNvSpPr>
          <p:nvPr>
            <p:ph idx="1"/>
          </p:nvPr>
        </p:nvSpPr>
        <p:spPr>
          <a:xfrm>
            <a:off x="191344" y="949624"/>
            <a:ext cx="11449272" cy="5275355"/>
          </a:xfrm>
          <a:prstGeom prst="rect">
            <a:avLst/>
          </a:prstGeom>
        </p:spPr>
        <p:txBody>
          <a:bodyPr wrap="square">
            <a:spAutoFit/>
          </a:bodyPr>
          <a:lstStyle/>
          <a:p>
            <a:pPr marL="800059" lvl="1" indent="-342891" eaLnBrk="1" hangingPunct="1">
              <a:buFont typeface="Wingdings" panose="05000000000000000000" pitchFamily="2" charset="2"/>
              <a:buChar char="p"/>
            </a:pPr>
            <a:r>
              <a:rPr lang="zh-CN" altLang="en-US" sz="2400"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当要为一个复杂子系统提供一个简单接口时可以使用外观模式。该接口可以满足大多数用户的需求。</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其他少数的，也可以越过外观类直接访问子系统。</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客户程序与多个子系统之间存在很大的依赖性。引入外观类将子系统与客户以及其他子系统解耦，可以提高子系统的独立性和可移植性。</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在层次化结构中，可以使用外观模式定义系统中每一层的入口，层与层之间不直接产生联系，而通过外观类建立联系，降低层之间的耦合度</a:t>
            </a:r>
            <a:r>
              <a:rPr lang="zh-CN" altLang="en-US" b="0" dirty="0">
                <a:solidFill>
                  <a:srgbClr val="A61D38"/>
                </a:solidFill>
                <a:latin typeface="华文中宋" panose="02010600040101010101" pitchFamily="2" charset="-122"/>
                <a:ea typeface="华文中宋" panose="02010600040101010101" pitchFamily="2" charset="-122"/>
              </a:rPr>
              <a:t>（层次模型间应该设立统一的调用接口）</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A61D38"/>
                </a:solidFill>
                <a:highlight>
                  <a:srgbClr val="FFFF00"/>
                </a:highlight>
                <a:latin typeface="华文中宋" panose="02010600040101010101" pitchFamily="2" charset="-122"/>
                <a:ea typeface="华文中宋" panose="02010600040101010101" pitchFamily="2" charset="-122"/>
              </a:rPr>
              <a:t>不要通过继承一个外观类去加入新的行为</a:t>
            </a:r>
            <a:r>
              <a:rPr lang="zh-CN" altLang="en-US" b="0" dirty="0">
                <a:solidFill>
                  <a:schemeClr val="tx1"/>
                </a:solidFill>
                <a:latin typeface="华文中宋" panose="02010600040101010101" pitchFamily="2" charset="-122"/>
                <a:ea typeface="华文中宋" panose="02010600040101010101" pitchFamily="2" charset="-122"/>
              </a:rPr>
              <a:t>，这种做法是错误的。外观模式的用意是为子系统提供一个集中化和简化的沟通渠道，而不是向子系统加入新的行为，新的行为的增加应该通过修改原有子系统类或增加新的子系统类来实现，不能通过外观类来实现。</a:t>
            </a:r>
          </a:p>
          <a:p>
            <a:pPr lvl="1" eaLnBrk="1" hangingPunct="1">
              <a:buFont typeface="Arial" panose="020B0604020202020204" pitchFamily="34" charset="0"/>
              <a:buChar char="•"/>
            </a:pPr>
            <a:endParaRPr lang="zh-CN" altLang="en-US" dirty="0">
              <a:ea typeface="华文中宋" panose="02010600040101010101" pitchFamily="2" charset="-122"/>
            </a:endParaRPr>
          </a:p>
        </p:txBody>
      </p:sp>
    </p:spTree>
    <p:extLst>
      <p:ext uri="{BB962C8B-B14F-4D97-AF65-F5344CB8AC3E}">
        <p14:creationId xmlns:p14="http://schemas.microsoft.com/office/powerpoint/2010/main" val="3013589732"/>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C1B33-9F7B-46AA-A174-1A2F2078800A}"/>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7" name="Rectangle 3">
            <a:extLst>
              <a:ext uri="{FF2B5EF4-FFF2-40B4-BE49-F238E27FC236}">
                <a16:creationId xmlns:a16="http://schemas.microsoft.com/office/drawing/2014/main" id="{1E54BB05-0BC2-4F0E-8B6F-5DD4D4623768}"/>
              </a:ext>
            </a:extLst>
          </p:cNvPr>
          <p:cNvSpPr txBox="1">
            <a:spLocks noChangeArrowheads="1"/>
          </p:cNvSpPr>
          <p:nvPr/>
        </p:nvSpPr>
        <p:spPr bwMode="auto">
          <a:xfrm>
            <a:off x="228506" y="836713"/>
            <a:ext cx="4067292" cy="576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334933" indent="-342891" algn="l" eaLnBrk="1" hangingPunct="1">
              <a:spcBef>
                <a:spcPct val="0"/>
              </a:spcBef>
            </a:pPr>
            <a:r>
              <a:rPr lang="zh-CN" altLang="en-US" dirty="0">
                <a:solidFill>
                  <a:srgbClr val="324A7A"/>
                </a:solidFill>
                <a:latin typeface="华文中宋" panose="02010600040101010101" pitchFamily="2" charset="-122"/>
                <a:ea typeface="华文中宋" panose="02010600040101010101" pitchFamily="2" charset="-122"/>
                <a:cs typeface="+mn-cs"/>
              </a:rPr>
              <a:t>优点</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对客户屏蔽子系统组件，减少了客户处理</a:t>
            </a:r>
            <a:r>
              <a:rPr lang="zh-CN" altLang="en-US" sz="1800" b="0" kern="0" dirty="0">
                <a:solidFill>
                  <a:schemeClr val="tx1"/>
                </a:solidFill>
                <a:highlight>
                  <a:srgbClr val="FFFF00"/>
                </a:highlight>
                <a:latin typeface="华文中宋" panose="02010600040101010101" pitchFamily="2" charset="-122"/>
                <a:ea typeface="华文中宋" panose="02010600040101010101" pitchFamily="2" charset="-122"/>
              </a:rPr>
              <a:t>（或者需要知道）</a:t>
            </a:r>
            <a:r>
              <a:rPr lang="zh-CN" altLang="en-US" sz="1800" b="0" kern="0" dirty="0">
                <a:solidFill>
                  <a:schemeClr val="tx1"/>
                </a:solidFill>
                <a:latin typeface="华文中宋" panose="02010600040101010101" pitchFamily="2" charset="-122"/>
                <a:ea typeface="华文中宋" panose="02010600040101010101" pitchFamily="2" charset="-122"/>
              </a:rPr>
              <a:t>的对象数目并使得子系统使用起来更加容易。通过引入外观模式，客户代码将变得很简单，与之关联的对象也很少。</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实现了子系统与客户之间的松耦合关系，这使得子系统的组件变化不会影响到调用它的客户类，只需要调整外观类即可。</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提供了一个访问子系统的统一入口，不影响用户直接使用子系统类。</a:t>
            </a:r>
          </a:p>
        </p:txBody>
      </p:sp>
      <p:cxnSp>
        <p:nvCxnSpPr>
          <p:cNvPr id="8" name="直接连接符 7">
            <a:extLst>
              <a:ext uri="{FF2B5EF4-FFF2-40B4-BE49-F238E27FC236}">
                <a16:creationId xmlns:a16="http://schemas.microsoft.com/office/drawing/2014/main" id="{FBD487CE-D96B-4990-8581-E635441D2217}"/>
              </a:ext>
            </a:extLst>
          </p:cNvPr>
          <p:cNvCxnSpPr>
            <a:cxnSpLocks/>
          </p:cNvCxnSpPr>
          <p:nvPr/>
        </p:nvCxnSpPr>
        <p:spPr bwMode="auto">
          <a:xfrm>
            <a:off x="4439816" y="737320"/>
            <a:ext cx="0" cy="612068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9" name="Rectangle 3">
            <a:extLst>
              <a:ext uri="{FF2B5EF4-FFF2-40B4-BE49-F238E27FC236}">
                <a16:creationId xmlns:a16="http://schemas.microsoft.com/office/drawing/2014/main" id="{BD39D610-9896-4521-9DBA-756FCF9D7D4B}"/>
              </a:ext>
            </a:extLst>
          </p:cNvPr>
          <p:cNvSpPr txBox="1">
            <a:spLocks noChangeArrowheads="1"/>
          </p:cNvSpPr>
          <p:nvPr/>
        </p:nvSpPr>
        <p:spPr bwMode="auto">
          <a:xfrm>
            <a:off x="4370117" y="836713"/>
            <a:ext cx="7630536" cy="574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334933" indent="-342891" algn="l" eaLnBrk="1" hangingPunct="1">
              <a:spcBef>
                <a:spcPct val="0"/>
              </a:spcBef>
            </a:pPr>
            <a:r>
              <a:rPr lang="zh-CN" altLang="en-US" dirty="0">
                <a:solidFill>
                  <a:srgbClr val="324A7A"/>
                </a:solidFill>
                <a:latin typeface="华文中宋" panose="02010600040101010101" pitchFamily="2" charset="-122"/>
                <a:ea typeface="华文中宋" panose="02010600040101010101" pitchFamily="2" charset="-122"/>
                <a:cs typeface="+mn-cs"/>
              </a:rPr>
              <a:t>缺点</a:t>
            </a:r>
          </a:p>
          <a:p>
            <a:pPr eaLnBrk="1" hangingPunct="1">
              <a:buFont typeface="Arial" panose="020B0604020202020204" pitchFamily="34" charset="0"/>
              <a:buChar char="•"/>
            </a:pPr>
            <a:r>
              <a:rPr lang="zh-CN" altLang="en-US" sz="2000" b="0" kern="0" dirty="0">
                <a:solidFill>
                  <a:schemeClr val="tx1"/>
                </a:solidFill>
                <a:latin typeface="华文中宋" panose="02010600040101010101" pitchFamily="2" charset="-122"/>
                <a:ea typeface="华文中宋" panose="02010600040101010101" pitchFamily="2" charset="-122"/>
              </a:rPr>
              <a:t>在不引入抽象外观类的情况下，增加新的子系统可能需要修改外观类或客户端的源代码，</a:t>
            </a:r>
            <a:r>
              <a:rPr lang="zh-CN" altLang="en-US" sz="2000" b="0" kern="0" dirty="0">
                <a:solidFill>
                  <a:srgbClr val="A61D38"/>
                </a:solidFill>
                <a:highlight>
                  <a:srgbClr val="FFFF00"/>
                </a:highlight>
                <a:latin typeface="华文中宋" panose="02010600040101010101" pitchFamily="2" charset="-122"/>
                <a:ea typeface="华文中宋" panose="02010600040101010101" pitchFamily="2" charset="-122"/>
              </a:rPr>
              <a:t>违背了“开闭原则”</a:t>
            </a:r>
            <a:r>
              <a:rPr lang="zh-CN" altLang="en-US" b="0" kern="0" dirty="0">
                <a:solidFill>
                  <a:schemeClr val="tx1"/>
                </a:solidFill>
                <a:latin typeface="华文中宋" panose="02010600040101010101" pitchFamily="2" charset="-122"/>
                <a:ea typeface="华文中宋" panose="02010600040101010101" pitchFamily="2" charset="-122"/>
              </a:rPr>
              <a:t>。</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sz="1600" b="0" dirty="0">
                <a:solidFill>
                  <a:srgbClr val="324A7A"/>
                </a:solidFill>
                <a:highlight>
                  <a:srgbClr val="FFFF00"/>
                </a:highlight>
                <a:latin typeface="华文中宋" panose="02010600040101010101" pitchFamily="2" charset="-122"/>
                <a:ea typeface="华文中宋" panose="02010600040101010101" pitchFamily="2" charset="-122"/>
              </a:rPr>
              <a:t>变通的方法：</a:t>
            </a:r>
            <a:r>
              <a:rPr lang="zh-CN" altLang="en-US" sz="1600" b="0" dirty="0">
                <a:solidFill>
                  <a:srgbClr val="324A7A"/>
                </a:solidFill>
                <a:latin typeface="华文中宋" panose="02010600040101010101" pitchFamily="2" charset="-122"/>
                <a:ea typeface="华文中宋" panose="02010600040101010101" pitchFamily="2" charset="-122"/>
              </a:rPr>
              <a:t>可以通过引入抽象外观类在一定程度上解决该问题，客户端针对抽象外观类进行编程。对于新的业务需求，不修改原有外观类，而对应增加一个新的具体外观类，由新的具体外观类来关联新的子系统对象。</a:t>
            </a:r>
            <a:endParaRPr lang="zh-CN" altLang="en-US" sz="1600" b="0" kern="0" dirty="0">
              <a:solidFill>
                <a:srgbClr val="324A7A"/>
              </a:solidFill>
              <a:latin typeface="华文中宋" panose="02010600040101010101" pitchFamily="2" charset="-122"/>
              <a:ea typeface="华文中宋" panose="02010600040101010101" pitchFamily="2" charset="-122"/>
            </a:endParaRPr>
          </a:p>
        </p:txBody>
      </p:sp>
      <p:pic>
        <p:nvPicPr>
          <p:cNvPr id="10" name="Picture 5">
            <a:extLst>
              <a:ext uri="{FF2B5EF4-FFF2-40B4-BE49-F238E27FC236}">
                <a16:creationId xmlns:a16="http://schemas.microsoft.com/office/drawing/2014/main" id="{38CEE4B2-69AC-4C91-B9E9-9F4C49A90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2996954"/>
            <a:ext cx="7544542" cy="352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9101837"/>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8"/>
            <a:ext cx="11233248" cy="4913140"/>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、阅读：</a:t>
            </a:r>
            <a:r>
              <a:rPr lang="en-US" altLang="zh-CN" dirty="0">
                <a:solidFill>
                  <a:schemeClr val="bg1"/>
                </a:solidFill>
              </a:rPr>
              <a:t>Java SE Application Design With MVC</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ea typeface="微软雅黑" panose="020B0503020204020204" pitchFamily="34" charset="-122"/>
                <a:hlinkClick r:id="rId3"/>
              </a:rPr>
              <a:t>https://www.oracle.com/technical-resources/articles/javase/application-design-with-mvc.html</a:t>
            </a:r>
            <a:endParaRPr lang="en-US" altLang="zh-CN" sz="2000" dirty="0">
              <a:solidFill>
                <a:schemeClr val="bg1"/>
              </a:solidFill>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LoD</a:t>
            </a:r>
            <a:r>
              <a:rPr lang="zh-CN" altLang="en-US" sz="2000" dirty="0">
                <a:solidFill>
                  <a:schemeClr val="bg1"/>
                </a:solidFill>
                <a:latin typeface="微软雅黑" panose="020B0503020204020204" pitchFamily="34" charset="-122"/>
                <a:ea typeface="微软雅黑" panose="020B0503020204020204" pitchFamily="34" charset="-122"/>
              </a:rPr>
              <a:t>原则强调“只和朋友通信，不和陌生人说话”。请举例说明 “朋友圈” 认定依据是啥？</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文档：能够举证你阅读了、知道了。</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17</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19465015"/>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E12AF954-D919-4DEC-B94B-02E8F787ED66}"/>
              </a:ext>
            </a:extLst>
          </p:cNvPr>
          <p:cNvGraphicFramePr>
            <a:graphicFrameLocks noGrp="1" noChangeAspect="1"/>
          </p:cNvGraphicFramePr>
          <p:nvPr>
            <p:ph idx="1"/>
          </p:nvPr>
        </p:nvGraphicFramePr>
        <p:xfrm>
          <a:off x="72280" y="3571727"/>
          <a:ext cx="7112000" cy="2882900"/>
        </p:xfrm>
        <a:graphic>
          <a:graphicData uri="http://schemas.openxmlformats.org/presentationml/2006/ole">
            <mc:AlternateContent xmlns:mc="http://schemas.openxmlformats.org/markup-compatibility/2006">
              <mc:Choice xmlns:v="urn:schemas-microsoft-com:vml" Requires="v">
                <p:oleObj spid="_x0000_s22256" name="Visio" r:id="rId4" imgW="7112000" imgH="2882900" progId="Visio.Drawing.11">
                  <p:embed/>
                </p:oleObj>
              </mc:Choice>
              <mc:Fallback>
                <p:oleObj name="Visio" r:id="rId4" imgW="7112000" imgH="2882900" progId="Visio.Drawing.11">
                  <p:embed/>
                  <p:pic>
                    <p:nvPicPr>
                      <p:cNvPr id="4" name="Object 6">
                        <a:extLst>
                          <a:ext uri="{FF2B5EF4-FFF2-40B4-BE49-F238E27FC236}">
                            <a16:creationId xmlns:a16="http://schemas.microsoft.com/office/drawing/2014/main" id="{E12AF954-D919-4DEC-B94B-02E8F787E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0" y="3571727"/>
                        <a:ext cx="711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 name="直接连接符 8">
            <a:extLst>
              <a:ext uri="{FF2B5EF4-FFF2-40B4-BE49-F238E27FC236}">
                <a16:creationId xmlns:a16="http://schemas.microsoft.com/office/drawing/2014/main" id="{15E31885-AC5C-4B91-A54C-FF46D55DD942}"/>
              </a:ext>
            </a:extLst>
          </p:cNvPr>
          <p:cNvCxnSpPr>
            <a:cxnSpLocks/>
          </p:cNvCxnSpPr>
          <p:nvPr/>
        </p:nvCxnSpPr>
        <p:spPr bwMode="auto">
          <a:xfrm>
            <a:off x="36416" y="4543103"/>
            <a:ext cx="2891232"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
        <p:nvSpPr>
          <p:cNvPr id="15" name="任意多边形: 形状 14">
            <a:extLst>
              <a:ext uri="{FF2B5EF4-FFF2-40B4-BE49-F238E27FC236}">
                <a16:creationId xmlns:a16="http://schemas.microsoft.com/office/drawing/2014/main" id="{AB15A13B-A6D6-4E16-8E20-16DC2163290F}"/>
              </a:ext>
            </a:extLst>
          </p:cNvPr>
          <p:cNvSpPr/>
          <p:nvPr/>
        </p:nvSpPr>
        <p:spPr bwMode="auto">
          <a:xfrm>
            <a:off x="4045190" y="4190030"/>
            <a:ext cx="3850105" cy="306351"/>
          </a:xfrm>
          <a:custGeom>
            <a:avLst/>
            <a:gdLst>
              <a:gd name="connsiteX0" fmla="*/ 0 w 3850105"/>
              <a:gd name="connsiteY0" fmla="*/ 287584 h 306350"/>
              <a:gd name="connsiteX1" fmla="*/ 1010652 w 3850105"/>
              <a:gd name="connsiteY1" fmla="*/ 287584 h 306350"/>
              <a:gd name="connsiteX2" fmla="*/ 1026694 w 3850105"/>
              <a:gd name="connsiteY2" fmla="*/ 287584 h 306350"/>
              <a:gd name="connsiteX3" fmla="*/ 1171073 w 3850105"/>
              <a:gd name="connsiteY3" fmla="*/ 46952 h 306350"/>
              <a:gd name="connsiteX4" fmla="*/ 1700463 w 3850105"/>
              <a:gd name="connsiteY4" fmla="*/ 14868 h 306350"/>
              <a:gd name="connsiteX5" fmla="*/ 1941094 w 3850105"/>
              <a:gd name="connsiteY5" fmla="*/ 223415 h 306350"/>
              <a:gd name="connsiteX6" fmla="*/ 2310063 w 3850105"/>
              <a:gd name="connsiteY6" fmla="*/ 303626 h 306350"/>
              <a:gd name="connsiteX7" fmla="*/ 3593431 w 3850105"/>
              <a:gd name="connsiteY7" fmla="*/ 287584 h 306350"/>
              <a:gd name="connsiteX8" fmla="*/ 3850105 w 3850105"/>
              <a:gd name="connsiteY8" fmla="*/ 287584 h 3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0105" h="306350">
                <a:moveTo>
                  <a:pt x="0" y="287584"/>
                </a:moveTo>
                <a:lnTo>
                  <a:pt x="1010652" y="287584"/>
                </a:lnTo>
                <a:cubicBezTo>
                  <a:pt x="1181768" y="287584"/>
                  <a:pt x="999957" y="327689"/>
                  <a:pt x="1026694" y="287584"/>
                </a:cubicBezTo>
                <a:cubicBezTo>
                  <a:pt x="1053431" y="247479"/>
                  <a:pt x="1058778" y="92405"/>
                  <a:pt x="1171073" y="46952"/>
                </a:cubicBezTo>
                <a:cubicBezTo>
                  <a:pt x="1283368" y="1499"/>
                  <a:pt x="1572126" y="-14542"/>
                  <a:pt x="1700463" y="14868"/>
                </a:cubicBezTo>
                <a:cubicBezTo>
                  <a:pt x="1828800" y="44278"/>
                  <a:pt x="1839494" y="175289"/>
                  <a:pt x="1941094" y="223415"/>
                </a:cubicBezTo>
                <a:cubicBezTo>
                  <a:pt x="2042694" y="271541"/>
                  <a:pt x="2034674" y="292931"/>
                  <a:pt x="2310063" y="303626"/>
                </a:cubicBezTo>
                <a:cubicBezTo>
                  <a:pt x="2585452" y="314321"/>
                  <a:pt x="3336757" y="290258"/>
                  <a:pt x="3593431" y="287584"/>
                </a:cubicBezTo>
                <a:cubicBezTo>
                  <a:pt x="3850105" y="284910"/>
                  <a:pt x="3850105" y="286247"/>
                  <a:pt x="3850105" y="28758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6" name="任意多边形: 形状 15">
            <a:extLst>
              <a:ext uri="{FF2B5EF4-FFF2-40B4-BE49-F238E27FC236}">
                <a16:creationId xmlns:a16="http://schemas.microsoft.com/office/drawing/2014/main" id="{ED1764D4-6A2E-43CC-B254-76B37C02F653}"/>
              </a:ext>
            </a:extLst>
          </p:cNvPr>
          <p:cNvSpPr/>
          <p:nvPr/>
        </p:nvSpPr>
        <p:spPr bwMode="auto">
          <a:xfrm>
            <a:off x="4070347" y="4506359"/>
            <a:ext cx="3834063" cy="209007"/>
          </a:xfrm>
          <a:custGeom>
            <a:avLst/>
            <a:gdLst>
              <a:gd name="connsiteX0" fmla="*/ 0 w 3834063"/>
              <a:gd name="connsiteY0" fmla="*/ 23216 h 209007"/>
              <a:gd name="connsiteX1" fmla="*/ 1042737 w 3834063"/>
              <a:gd name="connsiteY1" fmla="*/ 23216 h 209007"/>
              <a:gd name="connsiteX2" fmla="*/ 1026695 w 3834063"/>
              <a:gd name="connsiteY2" fmla="*/ 23216 h 209007"/>
              <a:gd name="connsiteX3" fmla="*/ 1058779 w 3834063"/>
              <a:gd name="connsiteY3" fmla="*/ 167595 h 209007"/>
              <a:gd name="connsiteX4" fmla="*/ 1925052 w 3834063"/>
              <a:gd name="connsiteY4" fmla="*/ 199679 h 209007"/>
              <a:gd name="connsiteX5" fmla="*/ 2021305 w 3834063"/>
              <a:gd name="connsiteY5" fmla="*/ 23216 h 209007"/>
              <a:gd name="connsiteX6" fmla="*/ 3834063 w 3834063"/>
              <a:gd name="connsiteY6" fmla="*/ 7174 h 2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4063" h="209007">
                <a:moveTo>
                  <a:pt x="0" y="23216"/>
                </a:moveTo>
                <a:lnTo>
                  <a:pt x="1042737" y="23216"/>
                </a:lnTo>
                <a:cubicBezTo>
                  <a:pt x="1213853" y="23216"/>
                  <a:pt x="1024021" y="-847"/>
                  <a:pt x="1026695" y="23216"/>
                </a:cubicBezTo>
                <a:cubicBezTo>
                  <a:pt x="1029369" y="47279"/>
                  <a:pt x="909053" y="138185"/>
                  <a:pt x="1058779" y="167595"/>
                </a:cubicBezTo>
                <a:cubicBezTo>
                  <a:pt x="1208505" y="197005"/>
                  <a:pt x="1764631" y="223742"/>
                  <a:pt x="1925052" y="199679"/>
                </a:cubicBezTo>
                <a:cubicBezTo>
                  <a:pt x="2085473" y="175616"/>
                  <a:pt x="1703137" y="55300"/>
                  <a:pt x="2021305" y="23216"/>
                </a:cubicBezTo>
                <a:cubicBezTo>
                  <a:pt x="2339473" y="-8868"/>
                  <a:pt x="3086768" y="-847"/>
                  <a:pt x="3834063" y="717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8" name="Rectangle 2">
            <a:extLst>
              <a:ext uri="{FF2B5EF4-FFF2-40B4-BE49-F238E27FC236}">
                <a16:creationId xmlns:a16="http://schemas.microsoft.com/office/drawing/2014/main" id="{9CF9776F-E805-4063-A9A0-C7887841D744}"/>
              </a:ext>
            </a:extLst>
          </p:cNvPr>
          <p:cNvSpPr txBox="1">
            <a:spLocks noChangeArrowheads="1"/>
          </p:cNvSpPr>
          <p:nvPr/>
        </p:nvSpPr>
        <p:spPr bwMode="auto">
          <a:xfrm>
            <a:off x="23149" y="217165"/>
            <a:ext cx="9817267" cy="4798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2000" kern="0" dirty="0">
                <a:latin typeface="Bauhaus 93" pitchFamily="82" charset="0"/>
                <a:ea typeface="华文中宋" panose="02010600040101010101" pitchFamily="2" charset="-122"/>
              </a:rPr>
              <a:t>State</a:t>
            </a:r>
            <a:r>
              <a:rPr lang="zh-CN" altLang="en-US" sz="2000" kern="0" dirty="0">
                <a:latin typeface="Bauhaus 93" pitchFamily="82" charset="0"/>
                <a:ea typeface="华文中宋" panose="02010600040101010101" pitchFamily="2" charset="-122"/>
              </a:rPr>
              <a:t>、</a:t>
            </a:r>
            <a:r>
              <a:rPr lang="en-US" altLang="zh-CN" sz="2000" dirty="0">
                <a:solidFill>
                  <a:srgbClr val="A61D38"/>
                </a:solidFill>
                <a:latin typeface="Bauhaus 93" pitchFamily="82" charset="0"/>
              </a:rPr>
              <a:t> Observer </a:t>
            </a:r>
            <a:r>
              <a:rPr lang="zh-CN" altLang="en-US" sz="2000" dirty="0">
                <a:solidFill>
                  <a:srgbClr val="A61D38"/>
                </a:solidFill>
                <a:latin typeface="Bauhaus 93" pitchFamily="82" charset="0"/>
              </a:rPr>
              <a:t>、</a:t>
            </a:r>
            <a:r>
              <a:rPr lang="en-US" altLang="zh-CN" sz="2000" kern="0" dirty="0" err="1">
                <a:latin typeface="Bauhaus 93" pitchFamily="82" charset="0"/>
                <a:ea typeface="华文中宋" panose="02010600040101010101" pitchFamily="2" charset="-122"/>
              </a:rPr>
              <a:t>CoR</a:t>
            </a:r>
            <a:r>
              <a:rPr lang="zh-CN" altLang="en-US" sz="2000" kern="0" dirty="0">
                <a:latin typeface="Bauhaus 93" pitchFamily="82" charset="0"/>
                <a:ea typeface="华文中宋" panose="02010600040101010101" pitchFamily="2" charset="-122"/>
              </a:rPr>
              <a:t>、</a:t>
            </a:r>
            <a:r>
              <a:rPr lang="en-US" altLang="zh-CN" sz="2000" kern="0" dirty="0">
                <a:latin typeface="Bauhaus 93" pitchFamily="82" charset="0"/>
                <a:ea typeface="华文中宋" panose="02010600040101010101" pitchFamily="2" charset="-122"/>
              </a:rPr>
              <a:t>Façade Pattern</a:t>
            </a:r>
            <a:r>
              <a:rPr lang="zh-CN" altLang="en-US" sz="2000" kern="0" dirty="0">
                <a:solidFill>
                  <a:schemeClr val="tx1"/>
                </a:solidFill>
                <a:latin typeface="Bauhaus 93" pitchFamily="82" charset="0"/>
                <a:ea typeface="华文中宋" panose="02010600040101010101" pitchFamily="2" charset="-122"/>
              </a:rPr>
              <a:t>：回顾</a:t>
            </a:r>
          </a:p>
        </p:txBody>
      </p:sp>
      <p:pic>
        <p:nvPicPr>
          <p:cNvPr id="11" name="Picture 16">
            <a:extLst>
              <a:ext uri="{FF2B5EF4-FFF2-40B4-BE49-F238E27FC236}">
                <a16:creationId xmlns:a16="http://schemas.microsoft.com/office/drawing/2014/main" id="{CE14AEE4-843D-4217-BB87-1BF4C778B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328" y="3571727"/>
            <a:ext cx="4960392" cy="30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6898C319-CE97-4BB5-862E-A0869F2E8C2B}"/>
              </a:ext>
            </a:extLst>
          </p:cNvPr>
          <p:cNvPicPr>
            <a:picLocks noChangeAspect="1"/>
          </p:cNvPicPr>
          <p:nvPr/>
        </p:nvPicPr>
        <p:blipFill>
          <a:blip r:embed="rId7"/>
          <a:stretch>
            <a:fillRect/>
          </a:stretch>
        </p:blipFill>
        <p:spPr>
          <a:xfrm>
            <a:off x="7320138" y="44624"/>
            <a:ext cx="4863231" cy="3456384"/>
          </a:xfrm>
          <a:prstGeom prst="rect">
            <a:avLst/>
          </a:prstGeom>
        </p:spPr>
      </p:pic>
      <p:pic>
        <p:nvPicPr>
          <p:cNvPr id="12" name="Picture 18">
            <a:extLst>
              <a:ext uri="{FF2B5EF4-FFF2-40B4-BE49-F238E27FC236}">
                <a16:creationId xmlns:a16="http://schemas.microsoft.com/office/drawing/2014/main" id="{B36F80A2-39F4-4512-BD85-9FC78F2B91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392" y="901488"/>
            <a:ext cx="6999297" cy="2599520"/>
          </a:xfrm>
          <a:prstGeom prst="rect">
            <a:avLst/>
          </a:prstGeom>
          <a:noFill/>
          <a:ln>
            <a:noFill/>
          </a:ln>
          <a:effectLst>
            <a:glow rad="63500">
              <a:srgbClr val="FFFF00">
                <a:alpha val="4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54314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CB45AFD-9FD8-481B-B1E7-87FF46E59D68}"/>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endParaRPr lang="zh-CN" altLang="en-US" sz="4200" dirty="0">
              <a:latin typeface="华文中宋" panose="02010600040101010101" pitchFamily="2" charset="-122"/>
              <a:ea typeface="华文中宋" panose="02010600040101010101" pitchFamily="2" charset="-122"/>
            </a:endParaRPr>
          </a:p>
        </p:txBody>
      </p:sp>
      <p:sp>
        <p:nvSpPr>
          <p:cNvPr id="31747" name="Rectangle 3">
            <a:extLst>
              <a:ext uri="{FF2B5EF4-FFF2-40B4-BE49-F238E27FC236}">
                <a16:creationId xmlns:a16="http://schemas.microsoft.com/office/drawing/2014/main" id="{AA7AFC14-F5A7-46C1-AC7F-A065AA8C5C0B}"/>
              </a:ext>
            </a:extLst>
          </p:cNvPr>
          <p:cNvSpPr>
            <a:spLocks noGrp="1" noChangeArrowheads="1"/>
          </p:cNvSpPr>
          <p:nvPr>
            <p:ph type="body" idx="1"/>
          </p:nvPr>
        </p:nvSpPr>
        <p:spPr>
          <a:xfrm>
            <a:off x="407368" y="949625"/>
            <a:ext cx="11377264" cy="5400375"/>
          </a:xfrm>
        </p:spPr>
        <p:txBody>
          <a:bodyPr/>
          <a:lstStyle/>
          <a:p>
            <a:pPr eaLnBrk="1" hangingPunct="1">
              <a:lnSpc>
                <a:spcPct val="100000"/>
              </a:lnSpc>
            </a:pPr>
            <a:r>
              <a:rPr lang="zh-CN" altLang="en-US" sz="2800" dirty="0">
                <a:solidFill>
                  <a:schemeClr val="tx1"/>
                </a:solidFill>
                <a:ea typeface="华文中宋" panose="02010600040101010101" pitchFamily="2" charset="-122"/>
              </a:rPr>
              <a:t>设计模式的特点与应用</a:t>
            </a:r>
            <a:endParaRPr lang="en-US" altLang="zh-CN" sz="2800" dirty="0">
              <a:solidFill>
                <a:schemeClr val="tx1"/>
              </a:solidFill>
              <a:ea typeface="华文中宋" panose="02010600040101010101" pitchFamily="2" charset="-122"/>
            </a:endParaRPr>
          </a:p>
          <a:p>
            <a:pPr lvl="1" eaLnBrk="1" hangingPunct="1">
              <a:lnSpc>
                <a:spcPct val="100000"/>
              </a:lnSpc>
              <a:buFont typeface="Wingdings" panose="05000000000000000000" pitchFamily="2" charset="2"/>
              <a:buChar char="n"/>
            </a:pPr>
            <a:r>
              <a:rPr lang="en-US" altLang="zh-CN" sz="2400" dirty="0">
                <a:solidFill>
                  <a:srgbClr val="324A7A"/>
                </a:solidFill>
                <a:ea typeface="华文中宋" panose="02010600040101010101" pitchFamily="2" charset="-122"/>
              </a:rPr>
              <a:t>Smalltalk MVC </a:t>
            </a:r>
            <a:r>
              <a:rPr lang="zh-CN" altLang="en-US" sz="2400" dirty="0">
                <a:solidFill>
                  <a:srgbClr val="324A7A"/>
                </a:solidFill>
                <a:ea typeface="华文中宋" panose="02010600040101010101" pitchFamily="2" charset="-122"/>
              </a:rPr>
              <a:t>中的设计模式</a:t>
            </a:r>
          </a:p>
          <a:p>
            <a:pPr lvl="2" eaLnBrk="1" hangingPunct="1">
              <a:buFont typeface="Wingdings" panose="05000000000000000000" pitchFamily="2" charset="2"/>
              <a:buChar char="l"/>
            </a:pPr>
            <a:r>
              <a:rPr lang="zh-CN" altLang="en-US" sz="2000" b="0" dirty="0">
                <a:solidFill>
                  <a:schemeClr val="tx1"/>
                </a:solidFill>
                <a:ea typeface="华文中宋" panose="02010600040101010101" pitchFamily="2" charset="-122"/>
              </a:rPr>
              <a:t>在</a:t>
            </a:r>
            <a:r>
              <a:rPr lang="en-US" altLang="zh-CN" sz="2000" b="0" dirty="0">
                <a:solidFill>
                  <a:schemeClr val="tx1"/>
                </a:solidFill>
                <a:ea typeface="华文中宋" panose="02010600040101010101" pitchFamily="2" charset="-122"/>
              </a:rPr>
              <a:t>Smalltalk</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80</a:t>
            </a:r>
            <a:r>
              <a:rPr lang="zh-CN" altLang="en-US" sz="2000" b="0" dirty="0">
                <a:solidFill>
                  <a:schemeClr val="tx1"/>
                </a:solidFill>
                <a:ea typeface="华文中宋" panose="02010600040101010101" pitchFamily="2" charset="-122"/>
              </a:rPr>
              <a:t>中，类的模型</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视图</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控制器（</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Model/View/ Controller</a:t>
            </a:r>
            <a:r>
              <a:rPr lang="zh-CN" altLang="en-US" sz="2000" b="0" dirty="0">
                <a:solidFill>
                  <a:schemeClr val="tx1"/>
                </a:solidFill>
                <a:ea typeface="华文中宋" panose="02010600040101010101" pitchFamily="2" charset="-122"/>
              </a:rPr>
              <a:t>）三元组被用来构建应用程序。透过</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来看设计模式将帮助我们理解“模式”的含义。</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包括三类对象：</a:t>
            </a:r>
          </a:p>
          <a:p>
            <a:pPr lvl="3" eaLnBrk="1" hangingPunct="1"/>
            <a:r>
              <a:rPr lang="zh-CN" altLang="en-US" dirty="0">
                <a:solidFill>
                  <a:srgbClr val="C00000"/>
                </a:solidFill>
                <a:ea typeface="华文楷体" panose="02010600040101010101" pitchFamily="2" charset="-122"/>
              </a:rPr>
              <a:t>模型</a:t>
            </a:r>
            <a:r>
              <a:rPr lang="en-US" altLang="zh-CN" b="1" u="sng" dirty="0">
                <a:ea typeface="华文楷体" panose="02010600040101010101" pitchFamily="2" charset="-122"/>
              </a:rPr>
              <a:t>(</a:t>
            </a:r>
            <a:r>
              <a:rPr lang="en-US" altLang="zh-CN" b="1" dirty="0">
                <a:ea typeface="华文楷体" panose="02010600040101010101" pitchFamily="2" charset="-122"/>
              </a:rPr>
              <a:t>Model)</a:t>
            </a:r>
            <a:r>
              <a:rPr lang="zh-CN" altLang="en-US" dirty="0">
                <a:ea typeface="华文楷体" panose="02010600040101010101" pitchFamily="2" charset="-122"/>
              </a:rPr>
              <a:t>：是应用对象，所有的操作都在这里实现，它若需要取得视图中的对象或更新视图，需通过控制器来进行处理。</a:t>
            </a:r>
          </a:p>
          <a:p>
            <a:pPr lvl="3" eaLnBrk="1" hangingPunct="1"/>
            <a:r>
              <a:rPr lang="zh-CN" altLang="en-US" dirty="0">
                <a:ea typeface="华文楷体" panose="02010600040101010101" pitchFamily="2" charset="-122"/>
              </a:rPr>
              <a:t> </a:t>
            </a:r>
            <a:r>
              <a:rPr lang="zh-CN" altLang="en-US" dirty="0">
                <a:solidFill>
                  <a:srgbClr val="C00000"/>
                </a:solidFill>
                <a:ea typeface="华文楷体" panose="02010600040101010101" pitchFamily="2" charset="-122"/>
              </a:rPr>
              <a:t>视图</a:t>
            </a:r>
            <a:r>
              <a:rPr lang="en-US" altLang="zh-CN" b="1" dirty="0">
                <a:ea typeface="华文楷体" panose="02010600040101010101" pitchFamily="2" charset="-122"/>
              </a:rPr>
              <a:t>(View)</a:t>
            </a:r>
            <a:r>
              <a:rPr lang="zh-CN" altLang="en-US" dirty="0">
                <a:ea typeface="华文楷体" panose="02010600040101010101" pitchFamily="2" charset="-122"/>
              </a:rPr>
              <a:t>：是模型在屏幕上的表示，模型在进行操作后，其结果是通过视图显示的。</a:t>
            </a:r>
          </a:p>
          <a:p>
            <a:pPr lvl="3" eaLnBrk="1" hangingPunct="1"/>
            <a:r>
              <a:rPr lang="zh-CN" altLang="en-US" dirty="0">
                <a:solidFill>
                  <a:srgbClr val="C00000"/>
                </a:solidFill>
                <a:ea typeface="华文楷体" panose="02010600040101010101" pitchFamily="2" charset="-122"/>
              </a:rPr>
              <a:t>控制器</a:t>
            </a:r>
            <a:r>
              <a:rPr lang="en-US" altLang="zh-CN" b="1" dirty="0">
                <a:ea typeface="华文楷体" panose="02010600040101010101" pitchFamily="2" charset="-122"/>
              </a:rPr>
              <a:t>(Controller)</a:t>
            </a:r>
            <a:r>
              <a:rPr lang="zh-CN" altLang="en-US" dirty="0">
                <a:ea typeface="华文楷体" panose="02010600040101010101" pitchFamily="2" charset="-122"/>
              </a:rPr>
              <a:t>：用于管理用户与视图发生的交互，定义用户界面对用户输入的响应方式。一旦用户需要对模型进行处理，不能直接执行模型，而必须通过控制器间接实现的。</a:t>
            </a:r>
          </a:p>
          <a:p>
            <a:pPr lvl="2" eaLnBrk="1" hangingPunct="1">
              <a:buFont typeface="Wingdings" panose="05000000000000000000" pitchFamily="2" charset="2"/>
              <a:buChar char="l"/>
            </a:pPr>
            <a:r>
              <a:rPr lang="zh-CN" altLang="en-US" sz="2000" b="0" dirty="0">
                <a:solidFill>
                  <a:schemeClr val="tx1"/>
                </a:solidFill>
                <a:ea typeface="华文中宋" panose="02010600040101010101" pitchFamily="2" charset="-122"/>
              </a:rPr>
              <a:t>不使用</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，用户界面设计往往将这些对象混在一起，而</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则将它们分离以提高灵活性和复用性。</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a:t>
            </a:r>
            <a:r>
              <a:rPr lang="en-US" altLang="zh-CN" dirty="0" err="1">
                <a:highlight>
                  <a:srgbClr val="FFFF00"/>
                </a:highlight>
                <a:latin typeface="Bauhaus 93" pitchFamily="82" charset="0"/>
                <a:ea typeface="华文中宋" panose="02010600040101010101" pitchFamily="2" charset="-122"/>
              </a:rPr>
              <a:t>CoR</a:t>
            </a:r>
            <a:r>
              <a:rPr lang="en-US" altLang="zh-CN" dirty="0">
                <a:highlight>
                  <a:srgbClr val="FFFF00"/>
                </a:highlight>
                <a:latin typeface="Bauhaus 93" pitchFamily="82" charset="0"/>
                <a:ea typeface="华文中宋" panose="02010600040101010101" pitchFamily="2" charset="-122"/>
              </a:rPr>
              <a:t>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9032722" cy="2304256"/>
          </a:xfrm>
        </p:spPr>
        <p:txBody>
          <a:bodyPr/>
          <a:lstStyle/>
          <a:p>
            <a:r>
              <a:rPr lang="zh-CN" altLang="en-US"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降低了对象之间的耦合度；增强了系统的可扩展性；增强了给对象指派职责的灵活性；责任链简化了对象之间的连接；责任分担。</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不能保证每个请求一定被处理；对比较长的职责链，请求的处理可能涉及多个处理对象，系统性能将受到一定影响；职责链建立的合理性要靠客户端来保证，增加了客户端的复杂性，可能会由于职责链的错误设置而导致系统出错，如可能会造成循环调用。</a:t>
            </a:r>
          </a:p>
          <a:p>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多个对象可以处理一个请求，但具体由哪个对象处理该请求在运行时自动确定。</a:t>
            </a:r>
          </a:p>
          <a:p>
            <a:pPr lvl="1"/>
            <a:r>
              <a:rPr lang="zh-CN" altLang="en-US" b="0" dirty="0">
                <a:solidFill>
                  <a:schemeClr val="tx1"/>
                </a:solidFill>
                <a:latin typeface="华文楷体" panose="02010600040101010101" pitchFamily="2" charset="-122"/>
                <a:ea typeface="华文楷体" panose="02010600040101010101" pitchFamily="2" charset="-122"/>
              </a:rPr>
              <a:t>可动态指定一组对象处理请求，或添加新的处理者。</a:t>
            </a:r>
          </a:p>
          <a:p>
            <a:pPr lvl="1"/>
            <a:r>
              <a:rPr lang="zh-CN" altLang="en-US" b="0" dirty="0">
                <a:solidFill>
                  <a:schemeClr val="tx1"/>
                </a:solidFill>
                <a:latin typeface="华文楷体" panose="02010600040101010101" pitchFamily="2" charset="-122"/>
                <a:ea typeface="华文楷体" panose="02010600040101010101" pitchFamily="2" charset="-122"/>
              </a:rPr>
              <a:t>需要在不明确指定请求处理者的情况下，向多个处理者中的一个提交请求。</a:t>
            </a:r>
          </a:p>
        </p:txBody>
      </p:sp>
      <p:pic>
        <p:nvPicPr>
          <p:cNvPr id="7" name="图片 6">
            <a:extLst>
              <a:ext uri="{FF2B5EF4-FFF2-40B4-BE49-F238E27FC236}">
                <a16:creationId xmlns:a16="http://schemas.microsoft.com/office/drawing/2014/main" id="{CA02FA59-7BAF-43CD-A9FC-73EAB330CFC3}"/>
              </a:ext>
            </a:extLst>
          </p:cNvPr>
          <p:cNvPicPr>
            <a:picLocks noChangeAspect="1"/>
          </p:cNvPicPr>
          <p:nvPr/>
        </p:nvPicPr>
        <p:blipFill>
          <a:blip r:embed="rId4"/>
          <a:stretch>
            <a:fillRect/>
          </a:stretch>
        </p:blipFill>
        <p:spPr>
          <a:xfrm>
            <a:off x="684097" y="1396492"/>
            <a:ext cx="11304230" cy="878323"/>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14491CA1-A8D3-4CB2-8446-BC22D197F246}"/>
              </a:ext>
            </a:extLst>
          </p:cNvPr>
          <p:cNvPicPr>
            <a:picLocks noChangeAspect="1"/>
          </p:cNvPicPr>
          <p:nvPr/>
        </p:nvPicPr>
        <p:blipFill>
          <a:blip r:embed="rId5"/>
          <a:stretch>
            <a:fillRect/>
          </a:stretch>
        </p:blipFill>
        <p:spPr>
          <a:xfrm>
            <a:off x="684097" y="2420888"/>
            <a:ext cx="9804391" cy="4104456"/>
          </a:xfrm>
          <a:prstGeom prst="rect">
            <a:avLst/>
          </a:prstGeom>
          <a:effectLst>
            <a:glow rad="127000">
              <a:srgbClr val="FFC000"/>
            </a:glow>
          </a:effectLst>
        </p:spPr>
      </p:pic>
      <p:pic>
        <p:nvPicPr>
          <p:cNvPr id="11" name="图片 10">
            <a:extLst>
              <a:ext uri="{FF2B5EF4-FFF2-40B4-BE49-F238E27FC236}">
                <a16:creationId xmlns:a16="http://schemas.microsoft.com/office/drawing/2014/main" id="{90377AE6-41C8-4369-8724-9FEAA8097643}"/>
              </a:ext>
            </a:extLst>
          </p:cNvPr>
          <p:cNvPicPr>
            <a:picLocks noChangeAspect="1"/>
          </p:cNvPicPr>
          <p:nvPr/>
        </p:nvPicPr>
        <p:blipFill>
          <a:blip r:embed="rId6"/>
          <a:stretch>
            <a:fillRect/>
          </a:stretch>
        </p:blipFill>
        <p:spPr>
          <a:xfrm>
            <a:off x="8262405" y="5301209"/>
            <a:ext cx="3795527" cy="1224136"/>
          </a:xfrm>
          <a:prstGeom prst="rect">
            <a:avLst/>
          </a:prstGeom>
          <a:effectLst>
            <a:glow rad="127000">
              <a:schemeClr val="accent1">
                <a:alpha val="99000"/>
              </a:schemeClr>
            </a:glow>
          </a:effectLst>
        </p:spPr>
      </p:pic>
    </p:spTree>
    <p:extLst>
      <p:ext uri="{BB962C8B-B14F-4D97-AF65-F5344CB8AC3E}">
        <p14:creationId xmlns:p14="http://schemas.microsoft.com/office/powerpoint/2010/main" val="1218725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081EBDB-BBBE-4728-A56F-A78C8CDBD64D}"/>
              </a:ext>
            </a:extLst>
          </p:cNvPr>
          <p:cNvPicPr>
            <a:picLocks noChangeAspect="1"/>
          </p:cNvPicPr>
          <p:nvPr/>
        </p:nvPicPr>
        <p:blipFill>
          <a:blip r:embed="rId3"/>
          <a:stretch>
            <a:fillRect/>
          </a:stretch>
        </p:blipFill>
        <p:spPr>
          <a:xfrm>
            <a:off x="8760296" y="3789038"/>
            <a:ext cx="3417021" cy="2996954"/>
          </a:xfrm>
          <a:prstGeom prst="rect">
            <a:avLst/>
          </a:prstGeom>
        </p:spPr>
      </p:pic>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Facade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9105422"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降低了子系统与客户端之间的耦合度，使得子系统的变化不会影响调用它的客户类。</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对客户屏蔽了子系统组件，减少了客户处理的对象数目，使得子系统使用起来更加容易。</a:t>
            </a:r>
          </a:p>
          <a:p>
            <a:pPr lvl="1"/>
            <a:r>
              <a:rPr lang="zh-CN" altLang="en-US" sz="1600" b="0" kern="1200" dirty="0">
                <a:solidFill>
                  <a:schemeClr val="tx1"/>
                </a:solidFill>
                <a:latin typeface="华文楷体" panose="02010600040101010101" pitchFamily="2" charset="-122"/>
                <a:ea typeface="华文楷体" panose="02010600040101010101" pitchFamily="2" charset="-122"/>
              </a:rPr>
              <a:t>降低了大型软件系统中的编译依赖性，简化了系统在不同平台之间的移植过程，因为编译一个子系统不会影响其他的子系统，也不会影响外观对象。</a:t>
            </a:r>
            <a:endParaRPr lang="zh-CN" altLang="en-US" b="0" dirty="0">
              <a:solidFill>
                <a:schemeClr val="tx1"/>
              </a:solidFill>
              <a:latin typeface="华文楷体" panose="02010600040101010101" pitchFamily="2" charset="-122"/>
              <a:ea typeface="华文楷体" panose="02010600040101010101" pitchFamily="2" charset="-122"/>
            </a:endParaRP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不能很好地限制客户使用子系统类，很容易带来未知风险。</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增加新的子系统可能需要修改外观类或客户端的源代码，违背了“开闭原则”。</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7554" y="2096851"/>
            <a:ext cx="1152832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对分层结构系统构建时，使用外观模式定义子系统中每层的入口点可以简化子系统之间的依赖关系。</a:t>
            </a:r>
          </a:p>
          <a:p>
            <a:pPr lvl="1"/>
            <a:r>
              <a:rPr lang="zh-CN" altLang="en-US" sz="1600" b="0" dirty="0">
                <a:solidFill>
                  <a:schemeClr val="tx1"/>
                </a:solidFill>
                <a:latin typeface="华文楷体" panose="02010600040101010101" pitchFamily="2" charset="-122"/>
                <a:ea typeface="华文楷体" panose="02010600040101010101" pitchFamily="2" charset="-122"/>
              </a:rPr>
              <a:t>当一个复杂系统的子系统很多时，外观模式可以为系统设计一个简单的接口供外界访问。</a:t>
            </a:r>
            <a:r>
              <a:rPr lang="en-US" altLang="zh-CN" sz="1600" b="0" dirty="0">
                <a:solidFill>
                  <a:schemeClr val="tx1"/>
                </a:solidFill>
                <a:latin typeface="华文楷体" panose="02010600040101010101" pitchFamily="2" charset="-122"/>
                <a:ea typeface="华文楷体" panose="02010600040101010101" pitchFamily="2" charset="-122"/>
              </a:rPr>
              <a:t>	</a:t>
            </a:r>
            <a:endParaRPr lang="zh-CN" altLang="en-US" sz="1600" b="0" dirty="0">
              <a:solidFill>
                <a:schemeClr val="tx1"/>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当客户端与多个子系统之间存在很大的联系时，引入外观模式可将它们分离，从而提高子系统的独立性和可移植性。</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B2E2F9A6-EA4D-49A5-BFBC-D0C1C07A7EFC}"/>
              </a:ext>
            </a:extLst>
          </p:cNvPr>
          <p:cNvPicPr>
            <a:picLocks noChangeAspect="1"/>
          </p:cNvPicPr>
          <p:nvPr/>
        </p:nvPicPr>
        <p:blipFill>
          <a:blip r:embed="rId5"/>
          <a:stretch>
            <a:fillRect/>
          </a:stretch>
        </p:blipFill>
        <p:spPr>
          <a:xfrm>
            <a:off x="673462" y="1431641"/>
            <a:ext cx="11304230" cy="526096"/>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340962284"/>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05BB9CC3-94ED-4DA6-85A1-CB0872E82C84}"/>
              </a:ext>
            </a:extLst>
          </p:cNvPr>
          <p:cNvSpPr>
            <a:spLocks noGrp="1" noChangeArrowheads="1"/>
          </p:cNvSpPr>
          <p:nvPr>
            <p:ph type="title"/>
          </p:nvPr>
        </p:nvSpPr>
        <p:spPr>
          <a:xfrm>
            <a:off x="-22108" y="116632"/>
            <a:ext cx="12192000" cy="688975"/>
          </a:xfrm>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14019" name="Rectangle 3">
            <a:extLst>
              <a:ext uri="{FF2B5EF4-FFF2-40B4-BE49-F238E27FC236}">
                <a16:creationId xmlns:a16="http://schemas.microsoft.com/office/drawing/2014/main" id="{EA6786BD-0FEA-48F2-BFE6-ED863DF294C9}"/>
              </a:ext>
            </a:extLst>
          </p:cNvPr>
          <p:cNvSpPr>
            <a:spLocks noGrp="1" noChangeArrowheads="1"/>
          </p:cNvSpPr>
          <p:nvPr>
            <p:ph type="body" idx="1"/>
          </p:nvPr>
        </p:nvSpPr>
        <p:spPr>
          <a:xfrm>
            <a:off x="407370" y="692696"/>
            <a:ext cx="11593286" cy="5498555"/>
          </a:xfrm>
        </p:spPr>
        <p:txBody>
          <a:bodyPr/>
          <a:lstStyle/>
          <a:p>
            <a:pPr eaLnBrk="1" hangingPunct="1"/>
            <a:r>
              <a:rPr lang="en-US" altLang="zh-CN" sz="3200" dirty="0">
                <a:solidFill>
                  <a:srgbClr val="324A7A"/>
                </a:solidFill>
                <a:ea typeface="华文中宋" panose="02010600040101010101" pitchFamily="2" charset="-122"/>
              </a:rPr>
              <a:t>Proxy</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代替别人做事，但做事能力有限</a:t>
            </a:r>
          </a:p>
          <a:p>
            <a:pPr lvl="2" eaLnBrk="1" hangingPunct="1"/>
            <a:r>
              <a:rPr lang="zh-CN" altLang="en-US" sz="1800" dirty="0">
                <a:solidFill>
                  <a:srgbClr val="324A7A"/>
                </a:solidFill>
                <a:latin typeface="华文楷体" panose="02010600040101010101" pitchFamily="2" charset="-122"/>
                <a:ea typeface="华文楷体" panose="02010600040101010101" pitchFamily="2" charset="-122"/>
              </a:rPr>
              <a:t>有些事情本人不做，交由代理完成（牛皮鲜广告？）；</a:t>
            </a:r>
            <a:endParaRPr lang="en-US" altLang="zh-CN" sz="180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dirty="0">
                <a:solidFill>
                  <a:srgbClr val="324A7A"/>
                </a:solidFill>
                <a:latin typeface="华文楷体" panose="02010600040101010101" pitchFamily="2" charset="-122"/>
                <a:ea typeface="华文楷体" panose="02010600040101010101" pitchFamily="2" charset="-122"/>
              </a:rPr>
              <a:t>当你打开一个比较大的文件的时候</a:t>
            </a:r>
            <a:r>
              <a:rPr lang="en-US" altLang="zh-CN" sz="1800" dirty="0">
                <a:solidFill>
                  <a:srgbClr val="324A7A"/>
                </a:solidFill>
                <a:latin typeface="华文楷体" panose="02010600040101010101" pitchFamily="2" charset="-122"/>
                <a:ea typeface="华文楷体" panose="02010600040101010101" pitchFamily="2" charset="-122"/>
              </a:rPr>
              <a:t>(</a:t>
            </a:r>
            <a:r>
              <a:rPr lang="zh-CN" altLang="en-US" sz="1800" dirty="0">
                <a:solidFill>
                  <a:srgbClr val="324A7A"/>
                </a:solidFill>
                <a:latin typeface="华文楷体" panose="02010600040101010101" pitchFamily="2" charset="-122"/>
                <a:ea typeface="华文楷体" panose="02010600040101010101" pitchFamily="2" charset="-122"/>
              </a:rPr>
              <a:t>图的显示总是滞后，</a:t>
            </a:r>
            <a:r>
              <a:rPr lang="en-US" altLang="zh-CN" sz="1800" dirty="0">
                <a:solidFill>
                  <a:srgbClr val="324A7A"/>
                </a:solidFill>
                <a:latin typeface="华文楷体" panose="02010600040101010101" pitchFamily="2" charset="-122"/>
                <a:ea typeface="华文楷体" panose="02010600040101010101" pitchFamily="2" charset="-122"/>
              </a:rPr>
              <a:t>Why ?)</a:t>
            </a:r>
            <a:r>
              <a:rPr lang="zh-CN" altLang="en-US" sz="1800" dirty="0">
                <a:solidFill>
                  <a:srgbClr val="324A7A"/>
                </a:solidFill>
                <a:latin typeface="华文楷体" panose="02010600040101010101" pitchFamily="2" charset="-122"/>
                <a:ea typeface="华文楷体" panose="02010600040101010101" pitchFamily="2" charset="-122"/>
              </a:rPr>
              <a:t> ；</a:t>
            </a:r>
            <a:endParaRPr lang="en-US" altLang="zh-CN" sz="180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dirty="0">
                <a:solidFill>
                  <a:srgbClr val="324A7A"/>
                </a:solidFill>
                <a:latin typeface="华文楷体" panose="02010600040101010101" pitchFamily="2" charset="-122"/>
                <a:ea typeface="华文楷体" panose="02010600040101010101" pitchFamily="2" charset="-122"/>
              </a:rPr>
              <a:t>打印、办事处</a:t>
            </a:r>
            <a:r>
              <a:rPr lang="en-US" altLang="zh-CN" sz="1800" dirty="0">
                <a:solidFill>
                  <a:srgbClr val="324A7A"/>
                </a:solidFill>
                <a:latin typeface="华文楷体" panose="02010600040101010101" pitchFamily="2" charset="-122"/>
                <a:ea typeface="华文楷体" panose="02010600040101010101" pitchFamily="2" charset="-122"/>
              </a:rPr>
              <a:t>……etc.</a:t>
            </a:r>
            <a:endParaRPr lang="zh-CN" altLang="en-US" sz="1800" dirty="0">
              <a:solidFill>
                <a:srgbClr val="324A7A"/>
              </a:solidFill>
              <a:latin typeface="华文楷体" panose="02010600040101010101" pitchFamily="2" charset="-122"/>
              <a:ea typeface="华文楷体"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动机</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dirty="0">
                <a:solidFill>
                  <a:srgbClr val="324A7A"/>
                </a:solidFill>
                <a:latin typeface="华文楷体" panose="02010600040101010101" pitchFamily="2" charset="-122"/>
                <a:ea typeface="华文楷体" panose="02010600040101010101" pitchFamily="2" charset="-122"/>
              </a:rPr>
              <a:t>在某些情况下，一个客户不想或者不能直接引用一个对象，此时可以通过一个称之为“代理”的第三者来实现间接引用。代理对象可以在客户端和目标对象之间起到中介的作用。</a:t>
            </a:r>
            <a:endParaRPr lang="en-US" altLang="zh-CN" sz="180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dirty="0">
                <a:solidFill>
                  <a:srgbClr val="324A7A"/>
                </a:solidFill>
                <a:latin typeface="华文楷体" panose="02010600040101010101" pitchFamily="2" charset="-122"/>
                <a:ea typeface="华文楷体" panose="02010600040101010101" pitchFamily="2" charset="-122"/>
              </a:rPr>
              <a:t>通过引入一个新的对象（如小图片和远程代理对象）来实现对真实对象的操作或者将新的对象作为真实对象的一个替身，通过引入代理对象来间接访问一个对象。 </a:t>
            </a:r>
            <a:endParaRPr lang="en-US" altLang="zh-CN" sz="180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对一个对象进行访问控制的原因是为了在我们确实需要这个对象时才对它进行创建和初始化</a:t>
            </a:r>
            <a:r>
              <a:rPr lang="zh-CN" altLang="en-US" sz="1800" dirty="0">
                <a:solidFill>
                  <a:srgbClr val="FF0000"/>
                </a:solidFill>
                <a:highlight>
                  <a:srgbClr val="FFFF00"/>
                </a:highlight>
                <a:latin typeface="华文楷体" panose="02010600040101010101" pitchFamily="2" charset="-122"/>
                <a:ea typeface="华文楷体" panose="02010600040101010101" pitchFamily="2" charset="-122"/>
              </a:rPr>
              <a:t>（先应付一下客户端）</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 。</a:t>
            </a:r>
            <a:endParaRPr lang="en-US" altLang="zh-CN" sz="1800" dirty="0">
              <a:solidFill>
                <a:srgbClr val="FF0000"/>
              </a:solidFill>
              <a:highlight>
                <a:srgbClr val="FFFF00"/>
              </a:highlight>
              <a:latin typeface="华文楷体" panose="02010600040101010101" pitchFamily="2" charset="-122"/>
              <a:ea typeface="华文楷体" panose="02010600040101010101" pitchFamily="2" charset="-122"/>
            </a:endParaRPr>
          </a:p>
          <a:p>
            <a:pPr lvl="2" eaLnBrk="1" hangingPunct="1"/>
            <a:endParaRPr lang="zh-CN" altLang="en-US" sz="1800" dirty="0">
              <a:latin typeface="华文楷体" panose="02010600040101010101" pitchFamily="2" charset="-122"/>
              <a:ea typeface="华文楷体" panose="02010600040101010101" pitchFamily="2" charset="-122"/>
            </a:endParaRPr>
          </a:p>
          <a:p>
            <a:pPr lvl="2" eaLnBrk="1" hangingPunct="1"/>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endParaRPr lang="zh-CN" altLang="en-US" sz="1800"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pic>
        <p:nvPicPr>
          <p:cNvPr id="4" name="Picture 9">
            <a:extLst>
              <a:ext uri="{FF2B5EF4-FFF2-40B4-BE49-F238E27FC236}">
                <a16:creationId xmlns:a16="http://schemas.microsoft.com/office/drawing/2014/main" id="{AD28A3BD-4FBF-4237-8628-EF3E71C77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4892667"/>
            <a:ext cx="5404899" cy="1935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16E8F904-F548-445B-8095-46713FA22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872" y="4920393"/>
            <a:ext cx="5638323" cy="1935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96147"/>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60F86597-70AE-4B42-A709-4706D478D642}"/>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Proxy Pattern</a:t>
            </a:r>
            <a:endParaRPr lang="zh-CN" altLang="en-US" dirty="0">
              <a:latin typeface="Bauhaus 93" pitchFamily="82" charset="0"/>
              <a:ea typeface="华文中宋" panose="02010600040101010101" pitchFamily="2" charset="-122"/>
            </a:endParaRPr>
          </a:p>
        </p:txBody>
      </p:sp>
      <p:sp>
        <p:nvSpPr>
          <p:cNvPr id="216067" name="Rectangle 3">
            <a:extLst>
              <a:ext uri="{FF2B5EF4-FFF2-40B4-BE49-F238E27FC236}">
                <a16:creationId xmlns:a16="http://schemas.microsoft.com/office/drawing/2014/main" id="{6832896B-C2F0-4874-B499-B1A32BFF24B0}"/>
              </a:ext>
            </a:extLst>
          </p:cNvPr>
          <p:cNvSpPr>
            <a:spLocks noGrp="1" noChangeArrowheads="1"/>
          </p:cNvSpPr>
          <p:nvPr>
            <p:ph idx="1"/>
          </p:nvPr>
        </p:nvSpPr>
        <p:spPr>
          <a:xfrm>
            <a:off x="579120" y="949624"/>
            <a:ext cx="10917480" cy="5241627"/>
          </a:xfrm>
        </p:spPr>
        <p:txBody>
          <a:bodyPr/>
          <a:lstStyle/>
          <a:p>
            <a:pPr eaLnBrk="1" hangingPunct="1"/>
            <a:r>
              <a:rPr lang="zh-CN" altLang="en-US" dirty="0">
                <a:solidFill>
                  <a:srgbClr val="324A7A"/>
                </a:solidFill>
              </a:rPr>
              <a:t>意图</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为</a:t>
            </a:r>
            <a:r>
              <a:rPr lang="zh-CN" altLang="en-US" b="0" dirty="0">
                <a:solidFill>
                  <a:srgbClr val="A61D38"/>
                </a:solidFill>
                <a:latin typeface="华文中宋" panose="02010600040101010101" pitchFamily="2" charset="-122"/>
                <a:ea typeface="华文中宋" panose="02010600040101010101" pitchFamily="2" charset="-122"/>
              </a:rPr>
              <a:t>其他对象</a:t>
            </a:r>
            <a:r>
              <a:rPr lang="zh-CN" altLang="en-US" b="0" dirty="0">
                <a:solidFill>
                  <a:schemeClr val="tx1"/>
                </a:solidFill>
                <a:latin typeface="华文中宋" panose="02010600040101010101" pitchFamily="2" charset="-122"/>
                <a:ea typeface="华文中宋" panose="02010600040101010101" pitchFamily="2" charset="-122"/>
              </a:rPr>
              <a:t>提供一种代理以控制</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控制啥？</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对此对象</a:t>
            </a:r>
            <a:r>
              <a:rPr lang="zh-CN" altLang="en-US" b="0" dirty="0">
                <a:solidFill>
                  <a:schemeClr val="tx1"/>
                </a:solidFill>
                <a:latin typeface="华文中宋" panose="02010600040101010101" pitchFamily="2" charset="-122"/>
                <a:ea typeface="华文中宋" panose="02010600040101010101" pitchFamily="2" charset="-122"/>
              </a:rPr>
              <a:t>的访问。</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定义</a:t>
            </a:r>
            <a:endParaRPr lang="en-US" altLang="zh-CN" dirty="0">
              <a:solidFill>
                <a:srgbClr val="324A7A"/>
              </a:solidFill>
            </a:endParaRPr>
          </a:p>
          <a:p>
            <a:pPr lvl="1" eaLnBrk="1" hangingPunct="1"/>
            <a:r>
              <a:rPr lang="zh-CN" altLang="en-US" b="0" dirty="0">
                <a:solidFill>
                  <a:schemeClr val="tx1"/>
                </a:solidFill>
                <a:ea typeface="华文中宋" panose="02010600040101010101" pitchFamily="2" charset="-122"/>
              </a:rPr>
              <a:t>给某一个对象提供一个代理，并由代理对象控制对原对象的引用。</a:t>
            </a:r>
            <a:endParaRPr lang="en-US" altLang="zh-CN" b="0" dirty="0">
              <a:solidFill>
                <a:schemeClr val="tx1"/>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Provide a surrogate or placeholder for another object to control access to it. </a:t>
            </a:r>
            <a:endParaRPr lang="zh-CN" altLang="en-US" b="0" dirty="0">
              <a:solidFill>
                <a:schemeClr val="tx1"/>
              </a:solidFill>
              <a:ea typeface="华文中宋" panose="02010600040101010101" pitchFamily="2" charset="-122"/>
            </a:endParaRPr>
          </a:p>
          <a:p>
            <a:pPr eaLnBrk="1" hangingPunct="1"/>
            <a:r>
              <a:rPr lang="zh-CN" altLang="en-US" dirty="0">
                <a:solidFill>
                  <a:srgbClr val="324A7A"/>
                </a:solidFill>
              </a:rPr>
              <a:t>别名</a:t>
            </a:r>
          </a:p>
          <a:p>
            <a:pPr lvl="1" eaLnBrk="1" hangingPunct="1"/>
            <a:r>
              <a:rPr lang="en-US" altLang="zh-CN" b="0" dirty="0">
                <a:solidFill>
                  <a:schemeClr val="tx1"/>
                </a:solidFill>
                <a:ea typeface="华文中宋" panose="02010600040101010101" pitchFamily="2" charset="-122"/>
              </a:rPr>
              <a:t>Surrogate</a:t>
            </a:r>
          </a:p>
          <a:p>
            <a:pPr eaLnBrk="1" hangingPunct="1"/>
            <a:r>
              <a:rPr lang="zh-CN" altLang="en-US" dirty="0">
                <a:solidFill>
                  <a:srgbClr val="324A7A"/>
                </a:solidFill>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虚代理：根据需要创建开销很大的对象的时候。</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保护代理：控制对原始对象的访问。保护代理用于对象应该有不同的访问权限的时候。</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远程代理：为一个对象在不同的地址空间提供局部代表。</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30934549"/>
      </p:ext>
    </p:extLst>
  </p:cSld>
  <p:clrMapOvr>
    <a:overrideClrMapping bg1="lt1" tx1="dk1" bg2="lt2" tx2="dk2" accent1="accent1" accent2="accent2" accent3="accent3" accent4="accent4" accent5="accent5" accent6="accent6" hlink="hlink" folHlink="folHlink"/>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B65541F-AD56-499F-B19E-343B0E370D8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99397" y="1003189"/>
            <a:ext cx="8856984" cy="4968875"/>
          </a:xfrm>
          <a:noFill/>
        </p:spPr>
      </p:pic>
      <p:sp>
        <p:nvSpPr>
          <p:cNvPr id="219138" name="Rectangle 2">
            <a:extLst>
              <a:ext uri="{FF2B5EF4-FFF2-40B4-BE49-F238E27FC236}">
                <a16:creationId xmlns:a16="http://schemas.microsoft.com/office/drawing/2014/main" id="{5F305289-F626-402D-9309-B4C22971270C}"/>
              </a:ext>
            </a:extLst>
          </p:cNvPr>
          <p:cNvSpPr>
            <a:spLocks noGrp="1" noChangeArrowheads="1"/>
          </p:cNvSpPr>
          <p:nvPr>
            <p:ph type="title"/>
          </p:nvPr>
        </p:nvSpPr>
        <p:spPr/>
        <p:txBody>
          <a:bodyPr/>
          <a:lstStyle/>
          <a:p>
            <a:pPr eaLnBrk="1" hangingPunct="1"/>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latin typeface="Bauhaus 93" pitchFamily="82" charset="0"/>
            </a:endParaRPr>
          </a:p>
        </p:txBody>
      </p:sp>
      <p:sp>
        <p:nvSpPr>
          <p:cNvPr id="219139" name="Rectangle 3">
            <a:extLst>
              <a:ext uri="{FF2B5EF4-FFF2-40B4-BE49-F238E27FC236}">
                <a16:creationId xmlns:a16="http://schemas.microsoft.com/office/drawing/2014/main" id="{256109AA-1624-4AFC-8CDC-DBD04A74A36F}"/>
              </a:ext>
            </a:extLst>
          </p:cNvPr>
          <p:cNvSpPr>
            <a:spLocks noGrp="1" noChangeArrowheads="1"/>
          </p:cNvSpPr>
          <p:nvPr>
            <p:ph type="body" sz="half" idx="1"/>
          </p:nvPr>
        </p:nvSpPr>
        <p:spPr>
          <a:xfrm>
            <a:off x="479376" y="980729"/>
            <a:ext cx="6192688" cy="4608513"/>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lnSpc>
                <a:spcPct val="90000"/>
              </a:lnSpc>
            </a:pPr>
            <a:r>
              <a:rPr lang="en-US" altLang="zh-CN" dirty="0">
                <a:solidFill>
                  <a:schemeClr val="tx1"/>
                </a:solidFill>
                <a:ea typeface="华文楷体" panose="02010600040101010101" pitchFamily="2" charset="-122"/>
              </a:rPr>
              <a:t>Proxy</a:t>
            </a:r>
          </a:p>
          <a:p>
            <a:pPr lvl="2" eaLnBrk="1" hangingPunct="1">
              <a:lnSpc>
                <a:spcPct val="90000"/>
              </a:lnSpc>
            </a:pPr>
            <a:r>
              <a:rPr lang="zh-CN" altLang="en-US" sz="1800" b="0" dirty="0">
                <a:solidFill>
                  <a:srgbClr val="324A7A"/>
                </a:solidFill>
                <a:ea typeface="华文楷体" panose="02010600040101010101" pitchFamily="2" charset="-122"/>
              </a:rPr>
              <a:t>保存一个引用使得代理可以访问实体；</a:t>
            </a:r>
          </a:p>
          <a:p>
            <a:pPr lvl="2" eaLnBrk="1" hangingPunct="1">
              <a:lnSpc>
                <a:spcPct val="90000"/>
              </a:lnSpc>
            </a:pPr>
            <a:r>
              <a:rPr lang="zh-CN" altLang="en-US" sz="1800" b="0" dirty="0">
                <a:solidFill>
                  <a:srgbClr val="324A7A"/>
                </a:solidFill>
                <a:ea typeface="华文楷体" panose="02010600040101010101" pitchFamily="2" charset="-122"/>
              </a:rPr>
              <a:t>控制对实体的存取，并可能负责创建和删除它。</a:t>
            </a:r>
          </a:p>
          <a:p>
            <a:pPr lvl="1" eaLnBrk="1" hangingPunct="1">
              <a:lnSpc>
                <a:spcPct val="90000"/>
              </a:lnSpc>
            </a:pPr>
            <a:r>
              <a:rPr lang="en-US" altLang="zh-CN" dirty="0">
                <a:solidFill>
                  <a:schemeClr val="tx1"/>
                </a:solidFill>
                <a:ea typeface="华文楷体" panose="02010600040101010101" pitchFamily="2" charset="-122"/>
              </a:rPr>
              <a:t>Subject </a:t>
            </a:r>
          </a:p>
          <a:p>
            <a:pPr lvl="2" eaLnBrk="1" hangingPunct="1">
              <a:lnSpc>
                <a:spcPct val="90000"/>
              </a:lnSpc>
            </a:pPr>
            <a:r>
              <a:rPr lang="zh-CN" altLang="en-US" sz="1800" b="0" dirty="0">
                <a:solidFill>
                  <a:srgbClr val="324A7A"/>
                </a:solidFill>
                <a:ea typeface="华文楷体" panose="02010600040101010101" pitchFamily="2" charset="-122"/>
              </a:rPr>
              <a:t>定义</a:t>
            </a:r>
            <a:r>
              <a:rPr lang="en-US" altLang="zh-CN" sz="1800" b="0" dirty="0" err="1">
                <a:solidFill>
                  <a:srgbClr val="324A7A"/>
                </a:solidFill>
                <a:ea typeface="华文楷体" panose="02010600040101010101" pitchFamily="2" charset="-122"/>
              </a:rPr>
              <a:t>RealSubject</a:t>
            </a:r>
            <a:r>
              <a:rPr lang="zh-CN" altLang="en-US" sz="1800" b="0" dirty="0">
                <a:solidFill>
                  <a:srgbClr val="324A7A"/>
                </a:solidFill>
                <a:ea typeface="华文楷体" panose="02010600040101010101" pitchFamily="2" charset="-122"/>
              </a:rPr>
              <a:t>和</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的共用接口，这样在任何使用</a:t>
            </a:r>
            <a:r>
              <a:rPr lang="en-US" altLang="zh-CN" sz="1800" b="0" dirty="0" err="1">
                <a:solidFill>
                  <a:srgbClr val="324A7A"/>
                </a:solidFill>
                <a:ea typeface="华文楷体" panose="02010600040101010101" pitchFamily="2" charset="-122"/>
              </a:rPr>
              <a:t>RealSubject</a:t>
            </a:r>
            <a:r>
              <a:rPr lang="zh-CN" altLang="en-US" sz="1800" b="0" dirty="0">
                <a:solidFill>
                  <a:srgbClr val="324A7A"/>
                </a:solidFill>
                <a:ea typeface="华文楷体" panose="02010600040101010101" pitchFamily="2" charset="-122"/>
              </a:rPr>
              <a:t>的地方都可以使用</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a:t>
            </a:r>
          </a:p>
          <a:p>
            <a:pPr lvl="1" eaLnBrk="1" hangingPunct="1">
              <a:lnSpc>
                <a:spcPct val="90000"/>
              </a:lnSpc>
            </a:pPr>
            <a:r>
              <a:rPr lang="en-US" altLang="zh-CN" dirty="0" err="1">
                <a:solidFill>
                  <a:schemeClr val="tx1"/>
                </a:solidFill>
                <a:ea typeface="华文楷体" panose="02010600040101010101" pitchFamily="2" charset="-122"/>
              </a:rPr>
              <a:t>RealSubject</a:t>
            </a:r>
            <a:endParaRPr lang="en-US" altLang="zh-CN" dirty="0">
              <a:solidFill>
                <a:schemeClr val="tx1"/>
              </a:solidFill>
              <a:ea typeface="华文楷体" panose="02010600040101010101" pitchFamily="2" charset="-122"/>
            </a:endParaRPr>
          </a:p>
          <a:p>
            <a:pPr lvl="2" eaLnBrk="1" hangingPunct="1">
              <a:lnSpc>
                <a:spcPct val="90000"/>
              </a:lnSpc>
            </a:pPr>
            <a:r>
              <a:rPr lang="zh-CN" altLang="en-US" sz="1800" b="0" dirty="0">
                <a:solidFill>
                  <a:srgbClr val="324A7A"/>
                </a:solidFill>
                <a:ea typeface="华文楷体" panose="02010600040101010101" pitchFamily="2" charset="-122"/>
              </a:rPr>
              <a:t>定义</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所代表的实体。</a:t>
            </a:r>
            <a:endParaRPr lang="en-US" altLang="zh-CN" sz="2000" dirty="0">
              <a:solidFill>
                <a:srgbClr val="324A7A"/>
              </a:solidFill>
              <a:ea typeface="华文楷体"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实现</a:t>
            </a:r>
          </a:p>
          <a:p>
            <a:pPr lvl="1" eaLnBrk="1" hangingPunct="1"/>
            <a:r>
              <a:rPr lang="en-US" altLang="zh-CN" dirty="0">
                <a:solidFill>
                  <a:schemeClr val="tx1"/>
                </a:solidFill>
                <a:latin typeface="华文中宋" panose="02010600040101010101" pitchFamily="2" charset="-122"/>
                <a:ea typeface="华文中宋" panose="02010600040101010101" pitchFamily="2" charset="-122"/>
              </a:rPr>
              <a:t>Example</a:t>
            </a:r>
            <a:r>
              <a:rPr lang="zh-CN" altLang="en-US" dirty="0">
                <a:solidFill>
                  <a:schemeClr val="tx1"/>
                </a:solidFill>
                <a:latin typeface="华文中宋" panose="02010600040101010101" pitchFamily="2" charset="-122"/>
                <a:ea typeface="华文中宋" panose="02010600040101010101" pitchFamily="2" charset="-122"/>
              </a:rPr>
              <a:t>：</a:t>
            </a: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3" action="ppaction://hlinkfile">
                  <a:extLst>
                    <a:ext uri="{A12FA001-AC4F-418D-AE19-62706E023703}">
                      <ahyp:hlinkClr xmlns:ahyp="http://schemas.microsoft.com/office/drawing/2018/hyperlinkcolor" val="tx"/>
                    </a:ext>
                  </a:extLst>
                </a:hlinkClick>
              </a:rPr>
              <a:t>Printable.java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4" action="ppaction://hlinkfile">
                  <a:extLst>
                    <a:ext uri="{A12FA001-AC4F-418D-AE19-62706E023703}">
                      <ahyp:hlinkClr xmlns:ahyp="http://schemas.microsoft.com/office/drawing/2018/hyperlinkcolor" val="tx"/>
                    </a:ext>
                  </a:extLst>
                </a:hlinkClick>
              </a:rPr>
              <a:t>Printer.java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5" action="ppaction://hlinkfile">
                  <a:extLst>
                    <a:ext uri="{A12FA001-AC4F-418D-AE19-62706E023703}">
                      <ahyp:hlinkClr xmlns:ahyp="http://schemas.microsoft.com/office/drawing/2018/hyperlinkcolor" val="tx"/>
                    </a:ext>
                  </a:extLst>
                </a:hlinkClick>
              </a:rPr>
              <a:t>PrinterProxy.java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6" action="ppaction://hlinkfile">
                  <a:extLst>
                    <a:ext uri="{A12FA001-AC4F-418D-AE19-62706E023703}">
                      <ahyp:hlinkClr xmlns:ahyp="http://schemas.microsoft.com/office/drawing/2018/hyperlinkcolor" val="tx"/>
                    </a:ext>
                  </a:extLst>
                </a:hlinkClick>
              </a:rPr>
              <a:t>Main.java</a:t>
            </a:r>
            <a:endParaRPr lang="zh-CN" altLang="en-US" sz="2000" dirty="0">
              <a:solidFill>
                <a:srgbClr val="324A7A"/>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9886339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8FEA62-F206-4A0E-896B-C8E476D3B0A3}"/>
              </a:ext>
            </a:extLst>
          </p:cNvPr>
          <p:cNvPicPr>
            <a:picLocks noChangeAspect="1"/>
          </p:cNvPicPr>
          <p:nvPr/>
        </p:nvPicPr>
        <p:blipFill>
          <a:blip r:embed="rId2"/>
          <a:stretch>
            <a:fillRect/>
          </a:stretch>
        </p:blipFill>
        <p:spPr>
          <a:xfrm>
            <a:off x="99837" y="1484785"/>
            <a:ext cx="5699802" cy="724001"/>
          </a:xfrm>
          <a:prstGeom prst="rect">
            <a:avLst/>
          </a:prstGeom>
        </p:spPr>
      </p:pic>
      <p:pic>
        <p:nvPicPr>
          <p:cNvPr id="6" name="图片 5">
            <a:extLst>
              <a:ext uri="{FF2B5EF4-FFF2-40B4-BE49-F238E27FC236}">
                <a16:creationId xmlns:a16="http://schemas.microsoft.com/office/drawing/2014/main" id="{09443018-68AB-441B-9CDE-9536100DD7FE}"/>
              </a:ext>
            </a:extLst>
          </p:cNvPr>
          <p:cNvPicPr>
            <a:picLocks noChangeAspect="1"/>
          </p:cNvPicPr>
          <p:nvPr/>
        </p:nvPicPr>
        <p:blipFill>
          <a:blip r:embed="rId3"/>
          <a:stretch>
            <a:fillRect/>
          </a:stretch>
        </p:blipFill>
        <p:spPr>
          <a:xfrm>
            <a:off x="6672065" y="908721"/>
            <a:ext cx="4863054" cy="4448796"/>
          </a:xfrm>
          <a:prstGeom prst="rect">
            <a:avLst/>
          </a:prstGeom>
        </p:spPr>
      </p:pic>
      <p:pic>
        <p:nvPicPr>
          <p:cNvPr id="7" name="图片 6">
            <a:extLst>
              <a:ext uri="{FF2B5EF4-FFF2-40B4-BE49-F238E27FC236}">
                <a16:creationId xmlns:a16="http://schemas.microsoft.com/office/drawing/2014/main" id="{B6EFE8E1-9501-449B-8169-C86802DE5011}"/>
              </a:ext>
            </a:extLst>
          </p:cNvPr>
          <p:cNvPicPr>
            <a:picLocks noChangeAspect="1"/>
          </p:cNvPicPr>
          <p:nvPr/>
        </p:nvPicPr>
        <p:blipFill>
          <a:blip r:embed="rId4"/>
          <a:stretch>
            <a:fillRect/>
          </a:stretch>
        </p:blipFill>
        <p:spPr>
          <a:xfrm>
            <a:off x="67398" y="2492897"/>
            <a:ext cx="5497442" cy="3915321"/>
          </a:xfrm>
          <a:prstGeom prst="rect">
            <a:avLst/>
          </a:prstGeom>
        </p:spPr>
      </p:pic>
      <p:pic>
        <p:nvPicPr>
          <p:cNvPr id="8" name="图片 7">
            <a:extLst>
              <a:ext uri="{FF2B5EF4-FFF2-40B4-BE49-F238E27FC236}">
                <a16:creationId xmlns:a16="http://schemas.microsoft.com/office/drawing/2014/main" id="{AE6CCAD2-3327-4E30-9D84-305398FE8EA8}"/>
              </a:ext>
            </a:extLst>
          </p:cNvPr>
          <p:cNvPicPr>
            <a:picLocks noChangeAspect="1"/>
          </p:cNvPicPr>
          <p:nvPr/>
        </p:nvPicPr>
        <p:blipFill>
          <a:blip r:embed="rId5"/>
          <a:stretch>
            <a:fillRect/>
          </a:stretch>
        </p:blipFill>
        <p:spPr>
          <a:xfrm>
            <a:off x="6627160" y="5559524"/>
            <a:ext cx="5013457" cy="1295581"/>
          </a:xfrm>
          <a:prstGeom prst="rect">
            <a:avLst/>
          </a:prstGeom>
        </p:spPr>
      </p:pic>
      <p:cxnSp>
        <p:nvCxnSpPr>
          <p:cNvPr id="10" name="直接连接符 9">
            <a:extLst>
              <a:ext uri="{FF2B5EF4-FFF2-40B4-BE49-F238E27FC236}">
                <a16:creationId xmlns:a16="http://schemas.microsoft.com/office/drawing/2014/main" id="{83AE04CD-A4D4-4359-BE01-642A0035EE4C}"/>
              </a:ext>
            </a:extLst>
          </p:cNvPr>
          <p:cNvCxnSpPr/>
          <p:nvPr/>
        </p:nvCxnSpPr>
        <p:spPr bwMode="auto">
          <a:xfrm>
            <a:off x="67397" y="2348880"/>
            <a:ext cx="6028604"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2" name="直接连接符 11">
            <a:extLst>
              <a:ext uri="{FF2B5EF4-FFF2-40B4-BE49-F238E27FC236}">
                <a16:creationId xmlns:a16="http://schemas.microsoft.com/office/drawing/2014/main" id="{FD4001BA-F03F-46AC-B7BF-13C07F918F14}"/>
              </a:ext>
            </a:extLst>
          </p:cNvPr>
          <p:cNvCxnSpPr/>
          <p:nvPr/>
        </p:nvCxnSpPr>
        <p:spPr bwMode="auto">
          <a:xfrm>
            <a:off x="6096000" y="692696"/>
            <a:ext cx="0" cy="6162408"/>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4A6E60C2-F28C-4271-A49F-A26D8AFDD5D7}"/>
              </a:ext>
            </a:extLst>
          </p:cNvPr>
          <p:cNvCxnSpPr>
            <a:cxnSpLocks/>
          </p:cNvCxnSpPr>
          <p:nvPr/>
        </p:nvCxnSpPr>
        <p:spPr bwMode="auto">
          <a:xfrm>
            <a:off x="6672064" y="5445224"/>
            <a:ext cx="5414437"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15" name="Rectangle 2">
            <a:extLst>
              <a:ext uri="{FF2B5EF4-FFF2-40B4-BE49-F238E27FC236}">
                <a16:creationId xmlns:a16="http://schemas.microsoft.com/office/drawing/2014/main" id="{69224548-3608-421A-A393-435558E05311}"/>
              </a:ext>
            </a:extLst>
          </p:cNvPr>
          <p:cNvSpPr>
            <a:spLocks noGrp="1" noChangeArrowheads="1"/>
          </p:cNvSpPr>
          <p:nvPr>
            <p:ph type="title"/>
          </p:nvPr>
        </p:nvSpPr>
        <p:spPr>
          <a:xfrm>
            <a:off x="0" y="179390"/>
            <a:ext cx="12192000" cy="688975"/>
          </a:xfrm>
        </p:spPr>
        <p:txBody>
          <a:bodyPr/>
          <a:lstStyle/>
          <a:p>
            <a:pPr eaLnBrk="1" hangingPunct="1"/>
            <a:r>
              <a:rPr lang="en-US" altLang="zh-CN" dirty="0">
                <a:latin typeface="Bauhaus 93" pitchFamily="82" charset="0"/>
              </a:rPr>
              <a:t>Proxy Pattern</a:t>
            </a:r>
            <a:endParaRPr lang="zh-CN" altLang="en-US" dirty="0">
              <a:latin typeface="Bauhaus 93" pitchFamily="82" charset="0"/>
            </a:endParaRPr>
          </a:p>
        </p:txBody>
      </p:sp>
      <p:pic>
        <p:nvPicPr>
          <p:cNvPr id="2" name="图片 1">
            <a:extLst>
              <a:ext uri="{FF2B5EF4-FFF2-40B4-BE49-F238E27FC236}">
                <a16:creationId xmlns:a16="http://schemas.microsoft.com/office/drawing/2014/main" id="{2BB4A162-20F0-428E-A143-7D465EF409A0}"/>
              </a:ext>
            </a:extLst>
          </p:cNvPr>
          <p:cNvPicPr>
            <a:picLocks noChangeAspect="1"/>
          </p:cNvPicPr>
          <p:nvPr/>
        </p:nvPicPr>
        <p:blipFill>
          <a:blip r:embed="rId6"/>
          <a:stretch>
            <a:fillRect/>
          </a:stretch>
        </p:blipFill>
        <p:spPr>
          <a:xfrm>
            <a:off x="111441" y="130965"/>
            <a:ext cx="3700491" cy="785819"/>
          </a:xfrm>
          <a:prstGeom prst="rect">
            <a:avLst/>
          </a:prstGeom>
        </p:spPr>
      </p:pic>
    </p:spTree>
    <p:extLst>
      <p:ext uri="{BB962C8B-B14F-4D97-AF65-F5344CB8AC3E}">
        <p14:creationId xmlns:p14="http://schemas.microsoft.com/office/powerpoint/2010/main" val="21994326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042E07E9-0F6F-4F40-8B49-1A6F58F5D516}"/>
              </a:ext>
            </a:extLst>
          </p:cNvPr>
          <p:cNvSpPr>
            <a:spLocks noGrp="1" noChangeArrowheads="1"/>
          </p:cNvSpPr>
          <p:nvPr>
            <p:ph type="title"/>
          </p:nvPr>
        </p:nvSpPr>
        <p:spPr/>
        <p:txBody>
          <a:bodyPr/>
          <a:lstStyle/>
          <a:p>
            <a:pPr eaLnBrk="1" hangingPunct="1"/>
            <a:r>
              <a:rPr lang="en-US" altLang="zh-CN" dirty="0">
                <a:latin typeface="Bauhaus 93" pitchFamily="82" charset="0"/>
              </a:rPr>
              <a:t>Proxy Pattern</a:t>
            </a:r>
            <a:endParaRPr lang="zh-CN" altLang="en-US" dirty="0">
              <a:latin typeface="Bauhaus 93" pitchFamily="82" charset="0"/>
            </a:endParaRPr>
          </a:p>
        </p:txBody>
      </p:sp>
      <p:sp>
        <p:nvSpPr>
          <p:cNvPr id="220163" name="Rectangle 3">
            <a:extLst>
              <a:ext uri="{FF2B5EF4-FFF2-40B4-BE49-F238E27FC236}">
                <a16:creationId xmlns:a16="http://schemas.microsoft.com/office/drawing/2014/main" id="{FA1854F6-E2D8-4006-849B-295F7E7E0BA0}"/>
              </a:ext>
            </a:extLst>
          </p:cNvPr>
          <p:cNvSpPr>
            <a:spLocks noGrp="1" noChangeArrowheads="1"/>
          </p:cNvSpPr>
          <p:nvPr>
            <p:ph type="body" idx="1"/>
          </p:nvPr>
        </p:nvSpPr>
        <p:spPr>
          <a:xfrm>
            <a:off x="263352" y="896145"/>
            <a:ext cx="11920264" cy="5701207"/>
          </a:xfrm>
          <a:ln>
            <a:noFill/>
          </a:ln>
        </p:spPr>
        <p:txBody>
          <a:bodyPr/>
          <a:lstStyle/>
          <a:p>
            <a:pPr eaLnBrk="1" hangingPunct="1">
              <a:lnSpc>
                <a:spcPct val="150000"/>
              </a:lnSpc>
            </a:pPr>
            <a:r>
              <a:rPr lang="zh-CN" altLang="en-US" dirty="0">
                <a:solidFill>
                  <a:srgbClr val="324A7A"/>
                </a:solidFill>
                <a:ea typeface="华文中宋" panose="02010600040101010101" pitchFamily="2" charset="-122"/>
              </a:rPr>
              <a:t>效果</a:t>
            </a:r>
          </a:p>
          <a:p>
            <a:pPr lvl="1" eaLnBrk="1" hangingPunct="1">
              <a:lnSpc>
                <a:spcPct val="100000"/>
              </a:lnSpc>
            </a:pPr>
            <a:r>
              <a:rPr lang="en-US" altLang="zh-CN" b="0" dirty="0">
                <a:solidFill>
                  <a:schemeClr val="tx1"/>
                </a:solidFill>
                <a:ea typeface="华文中宋" panose="02010600040101010101" pitchFamily="2" charset="-122"/>
              </a:rPr>
              <a:t>Proxy</a:t>
            </a:r>
            <a:r>
              <a:rPr lang="zh-CN" altLang="en-US" b="0" dirty="0">
                <a:solidFill>
                  <a:schemeClr val="tx1"/>
                </a:solidFill>
                <a:ea typeface="华文中宋" panose="02010600040101010101" pitchFamily="2" charset="-122"/>
              </a:rPr>
              <a:t>模式在访问对象时引入了一定程度的间接性。根据代理的类型，附加的间接性有多种用途。</a:t>
            </a:r>
          </a:p>
          <a:p>
            <a:pPr lvl="2" eaLnBrk="1" hangingPunct="1">
              <a:lnSpc>
                <a:spcPct val="150000"/>
              </a:lnSpc>
            </a:pPr>
            <a:r>
              <a:rPr lang="en-US" altLang="zh-CN" sz="1800" b="0" dirty="0">
                <a:solidFill>
                  <a:srgbClr val="324A7A"/>
                </a:solidFill>
                <a:ea typeface="华文中宋" panose="02010600040101010101" pitchFamily="2" charset="-122"/>
              </a:rPr>
              <a:t>Remote Proxy</a:t>
            </a:r>
            <a:r>
              <a:rPr lang="zh-CN" altLang="en-US" sz="1800" b="0" dirty="0">
                <a:solidFill>
                  <a:srgbClr val="324A7A"/>
                </a:solidFill>
                <a:ea typeface="华文中宋" panose="02010600040101010101" pitchFamily="2" charset="-122"/>
              </a:rPr>
              <a:t>可以隐藏一个对象存在于不同地址空间的事实。</a:t>
            </a:r>
          </a:p>
          <a:p>
            <a:pPr lvl="2" eaLnBrk="1" hangingPunct="1">
              <a:lnSpc>
                <a:spcPct val="150000"/>
              </a:lnSpc>
            </a:pPr>
            <a:r>
              <a:rPr lang="en-US" altLang="zh-CN" sz="1800" b="0" dirty="0">
                <a:solidFill>
                  <a:srgbClr val="324A7A"/>
                </a:solidFill>
                <a:ea typeface="华文中宋" panose="02010600040101010101" pitchFamily="2" charset="-122"/>
              </a:rPr>
              <a:t>Virtual  Proxy</a:t>
            </a:r>
            <a:r>
              <a:rPr lang="zh-CN" altLang="en-US" sz="1800" b="0" dirty="0">
                <a:solidFill>
                  <a:srgbClr val="324A7A"/>
                </a:solidFill>
                <a:ea typeface="华文中宋" panose="02010600040101010101" pitchFamily="2" charset="-122"/>
              </a:rPr>
              <a:t>可以进行最优化，例如根据需要创建对象。</a:t>
            </a:r>
          </a:p>
          <a:p>
            <a:pPr lvl="2" eaLnBrk="1" hangingPunct="1">
              <a:lnSpc>
                <a:spcPct val="150000"/>
              </a:lnSpc>
            </a:pPr>
            <a:r>
              <a:rPr lang="en-US" altLang="zh-CN" sz="1800" b="0" dirty="0">
                <a:solidFill>
                  <a:srgbClr val="324A7A"/>
                </a:solidFill>
                <a:ea typeface="华文中宋" panose="02010600040101010101" pitchFamily="2" charset="-122"/>
              </a:rPr>
              <a:t>Protection  Proxy</a:t>
            </a:r>
            <a:r>
              <a:rPr lang="zh-CN" altLang="en-US" sz="1800" b="0" dirty="0">
                <a:solidFill>
                  <a:srgbClr val="324A7A"/>
                </a:solidFill>
                <a:ea typeface="华文中宋" panose="02010600040101010101" pitchFamily="2" charset="-122"/>
              </a:rPr>
              <a:t>允许在访问一个对象时有一些附件的内务处理。</a:t>
            </a:r>
            <a:endParaRPr lang="en-US" altLang="zh-CN" sz="1800" b="0" dirty="0">
              <a:solidFill>
                <a:srgbClr val="324A7A"/>
              </a:solidFill>
              <a:ea typeface="华文中宋" panose="02010600040101010101" pitchFamily="2" charset="-122"/>
            </a:endParaRPr>
          </a:p>
          <a:p>
            <a:pPr eaLnBrk="1" hangingPunct="1">
              <a:lnSpc>
                <a:spcPct val="150000"/>
              </a:lnSpc>
            </a:pPr>
            <a:r>
              <a:rPr lang="zh-CN" altLang="en-US" sz="2100" dirty="0">
                <a:solidFill>
                  <a:srgbClr val="324A7A"/>
                </a:solidFill>
                <a:ea typeface="华文中宋" panose="02010600040101010101" pitchFamily="2" charset="-122"/>
              </a:rPr>
              <a:t>启发</a:t>
            </a:r>
          </a:p>
          <a:p>
            <a:pPr lvl="1" eaLnBrk="1" hangingPunct="1">
              <a:lnSpc>
                <a:spcPct val="100000"/>
              </a:lnSpc>
            </a:pPr>
            <a:r>
              <a:rPr lang="zh-CN" altLang="en-US" b="0" dirty="0">
                <a:solidFill>
                  <a:schemeClr val="tx1"/>
                </a:solidFill>
                <a:ea typeface="华文中宋" panose="02010600040101010101" pitchFamily="2" charset="-122"/>
              </a:rPr>
              <a:t>利用代理提高处理的速度</a:t>
            </a:r>
          </a:p>
          <a:p>
            <a:pPr lvl="1" eaLnBrk="1" hangingPunct="1">
              <a:lnSpc>
                <a:spcPct val="100000"/>
              </a:lnSpc>
            </a:pPr>
            <a:r>
              <a:rPr lang="zh-CN" altLang="en-US" b="0" dirty="0">
                <a:solidFill>
                  <a:schemeClr val="tx1"/>
                </a:solidFill>
                <a:ea typeface="华文中宋" panose="02010600040101010101" pitchFamily="2" charset="-122"/>
              </a:rPr>
              <a:t>为何要区分</a:t>
            </a:r>
            <a:r>
              <a:rPr lang="en-US" altLang="zh-CN" b="0" dirty="0">
                <a:solidFill>
                  <a:schemeClr val="tx1"/>
                </a:solidFill>
                <a:ea typeface="华文中宋" panose="02010600040101010101" pitchFamily="2" charset="-122"/>
              </a:rPr>
              <a:t>Proxy</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RealSubject</a:t>
            </a:r>
            <a:r>
              <a:rPr lang="zh-CN" altLang="en-US" b="0" dirty="0">
                <a:solidFill>
                  <a:schemeClr val="tx1"/>
                </a:solidFill>
                <a:ea typeface="华文中宋" panose="02010600040101010101" pitchFamily="2" charset="-122"/>
              </a:rPr>
              <a:t>？</a:t>
            </a:r>
          </a:p>
          <a:p>
            <a:pPr lvl="2" eaLnBrk="1" hangingPunct="1">
              <a:lnSpc>
                <a:spcPct val="150000"/>
              </a:lnSpc>
            </a:pPr>
            <a:r>
              <a:rPr lang="zh-CN" altLang="en-US" sz="1800" b="0" dirty="0">
                <a:solidFill>
                  <a:srgbClr val="324A7A"/>
                </a:solidFill>
                <a:ea typeface="华文中宋" panose="02010600040101010101" pitchFamily="2" charset="-122"/>
              </a:rPr>
              <a:t>提高程序零件化的程度，允许各自独立修改</a:t>
            </a:r>
          </a:p>
          <a:p>
            <a:pPr lvl="1" eaLnBrk="1" hangingPunct="1">
              <a:lnSpc>
                <a:spcPct val="100000"/>
              </a:lnSpc>
            </a:pPr>
            <a:r>
              <a:rPr lang="zh-CN" altLang="en-US" b="0" dirty="0">
                <a:solidFill>
                  <a:schemeClr val="tx1"/>
                </a:solidFill>
                <a:ea typeface="华文中宋" panose="02010600040101010101" pitchFamily="2" charset="-122"/>
              </a:rPr>
              <a:t>代理和委托</a:t>
            </a:r>
          </a:p>
          <a:p>
            <a:pPr lvl="2" eaLnBrk="1" hangingPunct="1">
              <a:lnSpc>
                <a:spcPct val="150000"/>
              </a:lnSpc>
            </a:pPr>
            <a:r>
              <a:rPr lang="zh-CN" altLang="en-US" sz="1800" b="0" dirty="0">
                <a:solidFill>
                  <a:srgbClr val="324A7A"/>
                </a:solidFill>
                <a:ea typeface="华文中宋" panose="02010600040101010101" pitchFamily="2" charset="-122"/>
              </a:rPr>
              <a:t>代理的能力有限</a:t>
            </a:r>
          </a:p>
          <a:p>
            <a:pPr lvl="2" eaLnBrk="1" hangingPunct="1">
              <a:lnSpc>
                <a:spcPct val="150000"/>
              </a:lnSpc>
            </a:pPr>
            <a:r>
              <a:rPr lang="zh-CN" altLang="en-US" sz="1800" b="0" dirty="0">
                <a:solidFill>
                  <a:srgbClr val="324A7A"/>
                </a:solidFill>
                <a:ea typeface="华文中宋" panose="02010600040101010101" pitchFamily="2" charset="-122"/>
              </a:rPr>
              <a:t>无法处理的工作就要交给</a:t>
            </a:r>
            <a:r>
              <a:rPr lang="en-US" altLang="zh-CN" sz="1800" b="0" dirty="0" err="1">
                <a:solidFill>
                  <a:srgbClr val="324A7A"/>
                </a:solidFill>
                <a:ea typeface="华文中宋" panose="02010600040101010101" pitchFamily="2" charset="-122"/>
              </a:rPr>
              <a:t>RealSubject</a:t>
            </a:r>
            <a:r>
              <a:rPr lang="zh-CN" altLang="en-US" sz="1800" b="0" dirty="0">
                <a:solidFill>
                  <a:srgbClr val="324A7A"/>
                </a:solidFill>
                <a:ea typeface="华文中宋" panose="02010600040101010101" pitchFamily="2" charset="-122"/>
              </a:rPr>
              <a:t>去做</a:t>
            </a:r>
            <a:endParaRPr lang="en-US" altLang="zh-CN" sz="1800" b="0" dirty="0">
              <a:solidFill>
                <a:srgbClr val="324A7A"/>
              </a:solidFill>
              <a:ea typeface="华文中宋" panose="02010600040101010101" pitchFamily="2" charset="-122"/>
            </a:endParaRPr>
          </a:p>
        </p:txBody>
      </p:sp>
      <p:graphicFrame>
        <p:nvGraphicFramePr>
          <p:cNvPr id="4" name="Object 17">
            <a:extLst>
              <a:ext uri="{FF2B5EF4-FFF2-40B4-BE49-F238E27FC236}">
                <a16:creationId xmlns:a16="http://schemas.microsoft.com/office/drawing/2014/main" id="{C35E0608-B553-48AB-BCBB-9BCA2A0DA3E7}"/>
              </a:ext>
            </a:extLst>
          </p:cNvPr>
          <p:cNvGraphicFramePr>
            <a:graphicFrameLocks noChangeAspect="1"/>
          </p:cNvGraphicFramePr>
          <p:nvPr>
            <p:extLst>
              <p:ext uri="{D42A27DB-BD31-4B8C-83A1-F6EECF244321}">
                <p14:modId xmlns:p14="http://schemas.microsoft.com/office/powerpoint/2010/main" val="890299059"/>
              </p:ext>
            </p:extLst>
          </p:nvPr>
        </p:nvGraphicFramePr>
        <p:xfrm>
          <a:off x="6366113" y="3573016"/>
          <a:ext cx="5184775" cy="2447925"/>
        </p:xfrm>
        <a:graphic>
          <a:graphicData uri="http://schemas.openxmlformats.org/presentationml/2006/ole">
            <mc:AlternateContent xmlns:mc="http://schemas.openxmlformats.org/markup-compatibility/2006">
              <mc:Choice xmlns:v="urn:schemas-microsoft-com:vml" Requires="v">
                <p:oleObj spid="_x0000_s17356" name="Visio" r:id="rId4" imgW="6337800" imgH="2377800" progId="Visio.Drawing.11">
                  <p:embed/>
                </p:oleObj>
              </mc:Choice>
              <mc:Fallback>
                <p:oleObj name="Visio" r:id="rId4" imgW="6337800" imgH="2377800" progId="Visio.Drawing.11">
                  <p:embed/>
                  <p:pic>
                    <p:nvPicPr>
                      <p:cNvPr id="4" name="Object 17">
                        <a:extLst>
                          <a:ext uri="{FF2B5EF4-FFF2-40B4-BE49-F238E27FC236}">
                            <a16:creationId xmlns:a16="http://schemas.microsoft.com/office/drawing/2014/main" id="{FC185157-5915-4268-8692-96B714469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6113" y="3573016"/>
                        <a:ext cx="5184775" cy="24479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pic>
                </p:oleObj>
              </mc:Fallback>
            </mc:AlternateContent>
          </a:graphicData>
        </a:graphic>
      </p:graphicFrame>
      <p:sp>
        <p:nvSpPr>
          <p:cNvPr id="2" name="文本框 1">
            <a:extLst>
              <a:ext uri="{FF2B5EF4-FFF2-40B4-BE49-F238E27FC236}">
                <a16:creationId xmlns:a16="http://schemas.microsoft.com/office/drawing/2014/main" id="{5B685F17-D12B-458A-86E9-25C724989443}"/>
              </a:ext>
            </a:extLst>
          </p:cNvPr>
          <p:cNvSpPr txBox="1"/>
          <p:nvPr/>
        </p:nvSpPr>
        <p:spPr>
          <a:xfrm>
            <a:off x="6456040" y="6165306"/>
            <a:ext cx="4968552" cy="33855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哪个是</a:t>
            </a:r>
            <a:r>
              <a:rPr lang="en-US" altLang="zh-CN" sz="1600" b="1" dirty="0">
                <a:solidFill>
                  <a:srgbClr val="C00000"/>
                </a:solidFill>
                <a:latin typeface="微软雅黑" panose="020B0503020204020204" pitchFamily="34" charset="-122"/>
                <a:ea typeface="微软雅黑" panose="020B0503020204020204" pitchFamily="34" charset="-122"/>
              </a:rPr>
              <a:t>Subject</a:t>
            </a:r>
            <a:r>
              <a:rPr lang="zh-CN" altLang="en-US" sz="1600" b="1" dirty="0">
                <a:solidFill>
                  <a:srgbClr val="C00000"/>
                </a:solidFill>
                <a:latin typeface="微软雅黑" panose="020B0503020204020204" pitchFamily="34" charset="-122"/>
                <a:ea typeface="微软雅黑" panose="020B0503020204020204" pitchFamily="34" charset="-122"/>
              </a:rPr>
              <a:t>？哪个是</a:t>
            </a:r>
            <a:r>
              <a:rPr lang="en-US" altLang="zh-CN" sz="1600" b="1" dirty="0">
                <a:solidFill>
                  <a:srgbClr val="C00000"/>
                </a:solidFill>
                <a:latin typeface="微软雅黑" panose="020B0503020204020204" pitchFamily="34" charset="-122"/>
                <a:ea typeface="微软雅黑" panose="020B0503020204020204" pitchFamily="34" charset="-122"/>
              </a:rPr>
              <a:t>Proxy</a:t>
            </a:r>
            <a:r>
              <a:rPr lang="zh-CN" altLang="en-US" sz="1600" b="1" dirty="0">
                <a:solidFill>
                  <a:srgbClr val="C00000"/>
                </a:solidFill>
                <a:latin typeface="微软雅黑" panose="020B0503020204020204" pitchFamily="34" charset="-122"/>
                <a:ea typeface="微软雅黑" panose="020B0503020204020204" pitchFamily="34" charset="-122"/>
              </a:rPr>
              <a:t>和</a:t>
            </a:r>
            <a:r>
              <a:rPr lang="en-US" altLang="zh-CN" sz="1600" b="1" dirty="0" err="1">
                <a:solidFill>
                  <a:srgbClr val="C00000"/>
                </a:solidFill>
                <a:latin typeface="微软雅黑" panose="020B0503020204020204" pitchFamily="34" charset="-122"/>
                <a:ea typeface="微软雅黑" panose="020B0503020204020204" pitchFamily="34" charset="-122"/>
              </a:rPr>
              <a:t>RealSubject</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83056676"/>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29">
            <a:extLst>
              <a:ext uri="{FF2B5EF4-FFF2-40B4-BE49-F238E27FC236}">
                <a16:creationId xmlns:a16="http://schemas.microsoft.com/office/drawing/2014/main" id="{811D7B9F-9629-4E6E-991C-A9ADD8E4D7D2}"/>
              </a:ext>
            </a:extLst>
          </p:cNvPr>
          <p:cNvGraphicFramePr>
            <a:graphicFrameLocks/>
          </p:cNvGraphicFramePr>
          <p:nvPr>
            <p:extLst>
              <p:ext uri="{D42A27DB-BD31-4B8C-83A1-F6EECF244321}">
                <p14:modId xmlns:p14="http://schemas.microsoft.com/office/powerpoint/2010/main" val="3376732666"/>
              </p:ext>
            </p:extLst>
          </p:nvPr>
        </p:nvGraphicFramePr>
        <p:xfrm>
          <a:off x="119336" y="2777979"/>
          <a:ext cx="4104456" cy="4114814"/>
        </p:xfrm>
        <a:graphic>
          <a:graphicData uri="http://schemas.openxmlformats.org/drawingml/2006/table">
            <a:tbl>
              <a:tblPr/>
              <a:tblGrid>
                <a:gridCol w="4104456">
                  <a:extLst>
                    <a:ext uri="{9D8B030D-6E8A-4147-A177-3AD203B41FA5}">
                      <a16:colId xmlns:a16="http://schemas.microsoft.com/office/drawing/2014/main" val="20000"/>
                    </a:ext>
                  </a:extLst>
                </a:gridCol>
              </a:tblGrid>
              <a:tr h="4025405">
                <a:tc>
                  <a:txBody>
                    <a:bodyPr/>
                    <a:lstStyle/>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Proxy implements Subject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endParaRPr kumimoji="0" lang="en-US" altLang="zh-CN" sz="1500" b="1"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private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 new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endParaRPr kumimoji="0" lang="en-US" altLang="zh-CN" sz="1500" b="0"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preRequest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request()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preRequest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postRequest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postRequest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
        <p:nvSpPr>
          <p:cNvPr id="2" name="标题 1">
            <a:extLst>
              <a:ext uri="{FF2B5EF4-FFF2-40B4-BE49-F238E27FC236}">
                <a16:creationId xmlns:a16="http://schemas.microsoft.com/office/drawing/2014/main" id="{B4901241-E15A-4AC2-9769-649EFAA08536}"/>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EA9CBAAB-FD8D-4401-B8A9-82D63FE4D2ED}"/>
              </a:ext>
            </a:extLst>
          </p:cNvPr>
          <p:cNvSpPr>
            <a:spLocks noGrp="1"/>
          </p:cNvSpPr>
          <p:nvPr>
            <p:ph idx="1"/>
          </p:nvPr>
        </p:nvSpPr>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典型结构、角色</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latin typeface="华文楷体" panose="02010600040101010101" pitchFamily="2" charset="-122"/>
                <a:ea typeface="华文楷体" panose="02010600040101010101" pitchFamily="2" charset="-122"/>
              </a:rPr>
              <a:t>Subject</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抽象主题角色</a:t>
            </a:r>
          </a:p>
          <a:p>
            <a:pPr lvl="1" eaLnBrk="1" hangingPunct="1">
              <a:buFont typeface="Arial" panose="020B0604020202020204" pitchFamily="34" charset="0"/>
              <a:buChar char="•"/>
            </a:pPr>
            <a:r>
              <a:rPr lang="en-US" altLang="en-US" b="0" dirty="0">
                <a:solidFill>
                  <a:schemeClr val="tx1"/>
                </a:solidFill>
                <a:latin typeface="华文楷体" panose="02010600040101010101" pitchFamily="2" charset="-122"/>
                <a:ea typeface="华文楷体" panose="02010600040101010101" pitchFamily="2" charset="-122"/>
              </a:rPr>
              <a:t>Proxy</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代理主题角色</a:t>
            </a:r>
          </a:p>
          <a:p>
            <a:pPr lvl="1" eaLnBrk="1" hangingPunct="1">
              <a:buFont typeface="Arial" panose="020B0604020202020204" pitchFamily="34" charset="0"/>
              <a:buChar char="•"/>
            </a:pPr>
            <a:r>
              <a:rPr lang="en-US" altLang="en-US" b="0" dirty="0" err="1">
                <a:solidFill>
                  <a:schemeClr val="tx1"/>
                </a:solidFill>
                <a:latin typeface="华文楷体" panose="02010600040101010101" pitchFamily="2" charset="-122"/>
                <a:ea typeface="华文楷体" panose="02010600040101010101" pitchFamily="2" charset="-122"/>
              </a:rPr>
              <a:t>RealSubject</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真实主题角色</a:t>
            </a:r>
          </a:p>
          <a:p>
            <a:endParaRPr lang="zh-CN" altLang="en-US" dirty="0"/>
          </a:p>
        </p:txBody>
      </p:sp>
      <p:pic>
        <p:nvPicPr>
          <p:cNvPr id="5" name="Picture 17">
            <a:extLst>
              <a:ext uri="{FF2B5EF4-FFF2-40B4-BE49-F238E27FC236}">
                <a16:creationId xmlns:a16="http://schemas.microsoft.com/office/drawing/2014/main" id="{EB58B63E-C25C-4605-A603-45FDEBD95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167" y="2564905"/>
            <a:ext cx="7836132" cy="405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连接符: 曲线 7">
            <a:extLst>
              <a:ext uri="{FF2B5EF4-FFF2-40B4-BE49-F238E27FC236}">
                <a16:creationId xmlns:a16="http://schemas.microsoft.com/office/drawing/2014/main" id="{108DC79F-2B0F-4D98-8155-1366C03434BC}"/>
              </a:ext>
            </a:extLst>
          </p:cNvPr>
          <p:cNvCxnSpPr/>
          <p:nvPr/>
        </p:nvCxnSpPr>
        <p:spPr bwMode="auto">
          <a:xfrm rot="10800000">
            <a:off x="4223792" y="3212976"/>
            <a:ext cx="2808312" cy="86409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1675557227"/>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C2A21-A244-448E-9936-F514A88D331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A65A0D54-A3A7-4063-8D5A-0E1CC961355D}"/>
              </a:ext>
            </a:extLst>
          </p:cNvPr>
          <p:cNvSpPr>
            <a:spLocks noGrp="1"/>
          </p:cNvSpPr>
          <p:nvPr>
            <p:ph idx="1"/>
          </p:nvPr>
        </p:nvSpPr>
        <p:spPr>
          <a:xfrm>
            <a:off x="624418" y="1125539"/>
            <a:ext cx="5111543" cy="5065712"/>
          </a:xfrm>
        </p:spPr>
        <p:txBody>
          <a:bodyPr/>
          <a:lstStyle/>
          <a:p>
            <a:pPr eaLnBrk="1" hangingPunct="1"/>
            <a:r>
              <a:rPr lang="en-US" altLang="zh-CN" dirty="0">
                <a:solidFill>
                  <a:srgbClr val="324A7A"/>
                </a:solidFill>
                <a:latin typeface="华文中宋" panose="02010600040101010101" pitchFamily="2" charset="-122"/>
                <a:ea typeface="华文中宋" panose="02010600040101010101" pitchFamily="2" charset="-122"/>
              </a:rPr>
              <a:t>EG</a:t>
            </a:r>
            <a:r>
              <a:rPr lang="zh-CN" altLang="en-US" dirty="0">
                <a:solidFill>
                  <a:srgbClr val="324A7A"/>
                </a:solidFill>
                <a:latin typeface="华文中宋" panose="02010600040101010101" pitchFamily="2" charset="-122"/>
                <a:ea typeface="华文中宋" panose="02010600040101010101" pitchFamily="2" charset="-122"/>
              </a:rPr>
              <a:t>：论坛权限控制代理 </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在一个论坛中已注册用户和游客的权限不同。已注册的用户拥有发帖、修改自己的注册信息、修改自己的帖子等功能；而游客只能看到别人发的帖子，没有其他权限。使用代理模式来设计该权限管理模块。</a:t>
            </a:r>
          </a:p>
          <a:p>
            <a:pPr lvl="2" eaLnBrk="1" hangingPunct="1">
              <a:buFont typeface="Arial" panose="020B0604020202020204" pitchFamily="34" charset="0"/>
              <a:buChar char="•"/>
            </a:pPr>
            <a:r>
              <a:rPr lang="zh-CN" altLang="en-US" sz="1800" b="0" dirty="0">
                <a:solidFill>
                  <a:schemeClr val="tx1"/>
                </a:solidFill>
                <a:latin typeface="华文楷体" panose="02010600040101010101" pitchFamily="2" charset="-122"/>
                <a:ea typeface="华文楷体" panose="02010600040101010101" pitchFamily="2" charset="-122"/>
              </a:rPr>
              <a:t>可以使用代理模式中的保护代理，该代理用于控制对一个对象的访问，可以给不同的用户提供不同级别的使用权限。</a:t>
            </a:r>
          </a:p>
          <a:p>
            <a:endParaRPr lang="zh-CN" altLang="en-US" dirty="0"/>
          </a:p>
        </p:txBody>
      </p:sp>
      <p:pic>
        <p:nvPicPr>
          <p:cNvPr id="4" name="Picture 12">
            <a:extLst>
              <a:ext uri="{FF2B5EF4-FFF2-40B4-BE49-F238E27FC236}">
                <a16:creationId xmlns:a16="http://schemas.microsoft.com/office/drawing/2014/main" id="{0BA82CC9-B12A-4FDD-98E9-9B2689596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7" y="1426940"/>
            <a:ext cx="9068668" cy="51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79823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5A578-B277-4645-A6CD-E957555265F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55B529E7-5E28-48F3-9475-0118D2E6BB95}"/>
              </a:ext>
            </a:extLst>
          </p:cNvPr>
          <p:cNvSpPr>
            <a:spLocks noGrp="1"/>
          </p:cNvSpPr>
          <p:nvPr>
            <p:ph idx="1"/>
          </p:nvPr>
        </p:nvSpPr>
        <p:spPr/>
        <p:txBody>
          <a:bodyPr/>
          <a:lstStyle/>
          <a:p>
            <a:r>
              <a:rPr lang="en-US" altLang="zh-CN" b="0" dirty="0">
                <a:solidFill>
                  <a:schemeClr val="tx1"/>
                </a:solidFill>
                <a:ea typeface="华文中宋" panose="02010600040101010101" pitchFamily="2" charset="-122"/>
              </a:rPr>
              <a:t>Java </a:t>
            </a:r>
            <a:r>
              <a:rPr lang="en-US" altLang="zh-CN" b="0" dirty="0">
                <a:solidFill>
                  <a:srgbClr val="A61D38"/>
                </a:solidFill>
                <a:ea typeface="华文中宋" panose="02010600040101010101" pitchFamily="2" charset="-122"/>
              </a:rPr>
              <a:t>RMI </a:t>
            </a:r>
            <a:r>
              <a:rPr lang="en-US" altLang="zh-CN" b="0" dirty="0">
                <a:solidFill>
                  <a:schemeClr val="tx1"/>
                </a:solidFill>
                <a:ea typeface="华文中宋" panose="02010600040101010101" pitchFamily="2" charset="-122"/>
              </a:rPr>
              <a:t>(Remote Method Invocation</a:t>
            </a:r>
            <a:r>
              <a:rPr lang="zh-CN" altLang="en-US" b="0" dirty="0">
                <a:solidFill>
                  <a:schemeClr val="tx1"/>
                </a:solidFill>
                <a:ea typeface="华文中宋" panose="02010600040101010101" pitchFamily="2" charset="-122"/>
              </a:rPr>
              <a:t>，远程方法调用。</a:t>
            </a:r>
            <a:r>
              <a:rPr lang="zh-CN" altLang="en-US" sz="2000" b="0" dirty="0"/>
              <a:t>远程代理可以将网络的细节隐藏起来，使得客户端不必考虑网络的存在</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endParaRPr lang="en-US" altLang="zh-CN" b="0" dirty="0">
              <a:solidFill>
                <a:schemeClr val="tx1"/>
              </a:solidFill>
              <a:ea typeface="华文中宋" panose="02010600040101010101" pitchFamily="2" charset="-122"/>
            </a:endParaRPr>
          </a:p>
          <a:p>
            <a:endParaRPr lang="en-US" altLang="zh-CN" b="0" dirty="0">
              <a:solidFill>
                <a:schemeClr val="tx1"/>
              </a:solidFill>
              <a:ea typeface="华文中宋" panose="02010600040101010101" pitchFamily="2" charset="-122"/>
            </a:endParaRPr>
          </a:p>
          <a:p>
            <a:pPr marL="0" indent="0">
              <a:buNone/>
            </a:pPr>
            <a:endParaRPr lang="en-US" altLang="zh-CN" b="0" dirty="0">
              <a:solidFill>
                <a:schemeClr val="tx1"/>
              </a:solidFill>
              <a:ea typeface="华文中宋" panose="02010600040101010101" pitchFamily="2" charset="-122"/>
            </a:endParaRPr>
          </a:p>
          <a:p>
            <a:r>
              <a:rPr lang="en-US" altLang="zh-CN" b="0" dirty="0">
                <a:solidFill>
                  <a:srgbClr val="A61D38"/>
                </a:solidFill>
                <a:ea typeface="华文中宋" panose="02010600040101010101" pitchFamily="2" charset="-122"/>
              </a:rPr>
              <a:t>EJB</a:t>
            </a:r>
            <a:r>
              <a:rPr lang="zh-CN" altLang="en-US" b="0" dirty="0">
                <a:solidFill>
                  <a:srgbClr val="A61D38"/>
                </a:solidFill>
                <a:ea typeface="华文中宋" panose="02010600040101010101" pitchFamily="2" charset="-122"/>
              </a:rPr>
              <a:t>、</a:t>
            </a:r>
            <a:r>
              <a:rPr lang="en-US" altLang="zh-CN" b="0" dirty="0">
                <a:solidFill>
                  <a:srgbClr val="A61D38"/>
                </a:solidFill>
                <a:ea typeface="华文中宋" panose="02010600040101010101" pitchFamily="2" charset="-122"/>
              </a:rPr>
              <a:t>Web Service</a:t>
            </a:r>
            <a:r>
              <a:rPr lang="zh-CN" altLang="en-US" b="0" dirty="0">
                <a:solidFill>
                  <a:schemeClr val="tx1"/>
                </a:solidFill>
                <a:ea typeface="华文中宋" panose="02010600040101010101" pitchFamily="2" charset="-122"/>
              </a:rPr>
              <a:t>等分布式技术都是代理模式的应用。在</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中使用了</a:t>
            </a:r>
            <a:r>
              <a:rPr lang="en-US" altLang="zh-CN" b="0" dirty="0">
                <a:solidFill>
                  <a:schemeClr val="tx1"/>
                </a:solidFill>
                <a:ea typeface="华文中宋" panose="02010600040101010101" pitchFamily="2" charset="-122"/>
              </a:rPr>
              <a:t>RMI</a:t>
            </a:r>
            <a:r>
              <a:rPr lang="zh-CN" altLang="en-US" b="0" dirty="0">
                <a:solidFill>
                  <a:schemeClr val="tx1"/>
                </a:solidFill>
                <a:ea typeface="华文中宋" panose="02010600040101010101" pitchFamily="2" charset="-122"/>
              </a:rPr>
              <a:t>机制，远程服务器中的企业级</a:t>
            </a:r>
            <a:r>
              <a:rPr lang="en-US" altLang="zh-CN" b="0" dirty="0">
                <a:solidFill>
                  <a:schemeClr val="tx1"/>
                </a:solidFill>
                <a:ea typeface="华文中宋" panose="02010600040101010101" pitchFamily="2" charset="-122"/>
              </a:rPr>
              <a:t>Bean</a:t>
            </a:r>
            <a:r>
              <a:rPr lang="zh-CN" altLang="en-US" b="0" dirty="0">
                <a:solidFill>
                  <a:schemeClr val="tx1"/>
                </a:solidFill>
                <a:ea typeface="华文中宋" panose="02010600040101010101" pitchFamily="2" charset="-122"/>
              </a:rPr>
              <a:t>在本地有一个桩代理，客户端通过桩来调用远程对象中定义的方法，而无须直接与远程对象交互。在</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的使用中需要提供一个公共的接口，客户端针对该接口进行编程，无须知道桩以及远程</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的实现细节。</a:t>
            </a:r>
            <a:endParaRPr lang="en-US" altLang="zh-CN" b="0" dirty="0">
              <a:solidFill>
                <a:schemeClr val="tx1"/>
              </a:solidFill>
              <a:ea typeface="华文中宋" panose="02010600040101010101" pitchFamily="2" charset="-122"/>
            </a:endParaRPr>
          </a:p>
          <a:p>
            <a:r>
              <a:rPr lang="en-US" altLang="zh-CN" b="0" dirty="0">
                <a:solidFill>
                  <a:srgbClr val="A61D38"/>
                </a:solidFill>
                <a:ea typeface="华文中宋" panose="02010600040101010101" pitchFamily="2" charset="-122"/>
              </a:rPr>
              <a:t>Spring </a:t>
            </a:r>
            <a:r>
              <a:rPr lang="zh-CN" altLang="en-US" b="0" dirty="0">
                <a:solidFill>
                  <a:schemeClr val="tx1"/>
                </a:solidFill>
                <a:ea typeface="华文中宋" panose="02010600040101010101" pitchFamily="2" charset="-122"/>
              </a:rPr>
              <a:t>框架中的</a:t>
            </a:r>
            <a:r>
              <a:rPr lang="en-US" altLang="zh-CN" b="0" dirty="0">
                <a:solidFill>
                  <a:srgbClr val="A61D38"/>
                </a:solidFill>
                <a:ea typeface="华文中宋" panose="02010600040101010101" pitchFamily="2" charset="-122"/>
              </a:rPr>
              <a:t>AOP</a:t>
            </a:r>
            <a:r>
              <a:rPr lang="zh-CN" altLang="en-US" b="0" dirty="0">
                <a:solidFill>
                  <a:schemeClr val="tx1"/>
                </a:solidFill>
                <a:ea typeface="华文中宋" panose="02010600040101010101" pitchFamily="2" charset="-122"/>
              </a:rPr>
              <a:t>技术也是代理模式的应用。</a:t>
            </a:r>
          </a:p>
          <a:p>
            <a:endParaRPr lang="zh-CN" altLang="en-US" dirty="0"/>
          </a:p>
        </p:txBody>
      </p:sp>
      <p:pic>
        <p:nvPicPr>
          <p:cNvPr id="5" name="图片 4">
            <a:extLst>
              <a:ext uri="{FF2B5EF4-FFF2-40B4-BE49-F238E27FC236}">
                <a16:creationId xmlns:a16="http://schemas.microsoft.com/office/drawing/2014/main" id="{340DD492-B312-4CE0-AD90-519108E2EB6D}"/>
              </a:ext>
            </a:extLst>
          </p:cNvPr>
          <p:cNvPicPr>
            <a:picLocks noChangeAspect="1"/>
          </p:cNvPicPr>
          <p:nvPr/>
        </p:nvPicPr>
        <p:blipFill>
          <a:blip r:embed="rId2"/>
          <a:stretch>
            <a:fillRect/>
          </a:stretch>
        </p:blipFill>
        <p:spPr>
          <a:xfrm>
            <a:off x="6456041" y="1700809"/>
            <a:ext cx="4686335" cy="1614499"/>
          </a:xfrm>
          <a:prstGeom prst="rect">
            <a:avLst/>
          </a:prstGeom>
        </p:spPr>
      </p:pic>
    </p:spTree>
    <p:extLst>
      <p:ext uri="{BB962C8B-B14F-4D97-AF65-F5344CB8AC3E}">
        <p14:creationId xmlns:p14="http://schemas.microsoft.com/office/powerpoint/2010/main" val="397291244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E401499F-A929-42A5-8B6D-EA6D7447EB91}"/>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2772" name="矩形 1">
            <a:extLst>
              <a:ext uri="{FF2B5EF4-FFF2-40B4-BE49-F238E27FC236}">
                <a16:creationId xmlns:a16="http://schemas.microsoft.com/office/drawing/2014/main" id="{AE63F6D1-62FB-4530-A5FC-EFCD793B31D8}"/>
              </a:ext>
            </a:extLst>
          </p:cNvPr>
          <p:cNvSpPr>
            <a:spLocks noChangeArrowheads="1"/>
          </p:cNvSpPr>
          <p:nvPr/>
        </p:nvSpPr>
        <p:spPr bwMode="auto">
          <a:xfrm>
            <a:off x="552343" y="1077520"/>
            <a:ext cx="423705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90000"/>
              </a:lnSpc>
              <a:spcBef>
                <a:spcPct val="0"/>
              </a:spcBef>
              <a:buFont typeface="Wingdings" panose="05000000000000000000" pitchFamily="2" charset="2"/>
              <a:buChar char="p"/>
            </a:pPr>
            <a:r>
              <a:rPr kumimoji="0" lang="zh-CN" altLang="en-US" sz="2800" dirty="0">
                <a:latin typeface="Times New Roman" panose="02020603050405020304" pitchFamily="18" charset="0"/>
                <a:ea typeface="华文中宋" panose="02010600040101010101" pitchFamily="2" charset="-122"/>
                <a:cs typeface="Times New Roman" panose="02020603050405020304" pitchFamily="18" charset="0"/>
              </a:rPr>
              <a:t>设计模式的特点与应用</a:t>
            </a:r>
            <a:endParaRPr kumimoji="0"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C52CEFC-8393-422F-8478-51838F9B84FF}"/>
              </a:ext>
            </a:extLst>
          </p:cNvPr>
          <p:cNvPicPr>
            <a:picLocks noChangeAspect="1"/>
          </p:cNvPicPr>
          <p:nvPr/>
        </p:nvPicPr>
        <p:blipFill>
          <a:blip r:embed="rId3"/>
          <a:stretch>
            <a:fillRect/>
          </a:stretch>
        </p:blipFill>
        <p:spPr>
          <a:xfrm>
            <a:off x="1127448" y="1740944"/>
            <a:ext cx="10153128" cy="4714875"/>
          </a:xfrm>
          <a:prstGeom prst="rect">
            <a:avLst/>
          </a:prstGeom>
        </p:spPr>
      </p:pic>
      <p:pic>
        <p:nvPicPr>
          <p:cNvPr id="2" name="图片 1">
            <a:extLst>
              <a:ext uri="{FF2B5EF4-FFF2-40B4-BE49-F238E27FC236}">
                <a16:creationId xmlns:a16="http://schemas.microsoft.com/office/drawing/2014/main" id="{950E23CF-13AC-44C3-8AB4-F0E1AEF5628F}"/>
              </a:ext>
            </a:extLst>
          </p:cNvPr>
          <p:cNvPicPr>
            <a:picLocks noChangeAspect="1"/>
          </p:cNvPicPr>
          <p:nvPr/>
        </p:nvPicPr>
        <p:blipFill>
          <a:blip r:embed="rId4"/>
          <a:stretch>
            <a:fillRect/>
          </a:stretch>
        </p:blipFill>
        <p:spPr>
          <a:xfrm>
            <a:off x="983432" y="1740945"/>
            <a:ext cx="2160240" cy="463921"/>
          </a:xfrm>
          <a:prstGeom prst="rect">
            <a:avLst/>
          </a:prstGeom>
        </p:spPr>
      </p:pic>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6229E-2085-4EAC-85CA-67688D20761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234F76C2-DB71-48C8-A0AB-6DD612E1017F}"/>
              </a:ext>
            </a:extLst>
          </p:cNvPr>
          <p:cNvSpPr>
            <a:spLocks noGrp="1"/>
          </p:cNvSpPr>
          <p:nvPr>
            <p:ph idx="1"/>
          </p:nvPr>
        </p:nvSpPr>
        <p:spPr>
          <a:xfrm>
            <a:off x="624418" y="949624"/>
            <a:ext cx="10800175" cy="5431704"/>
          </a:xfrm>
        </p:spPr>
        <p:txBody>
          <a:bodyPr/>
          <a:lstStyle/>
          <a:p>
            <a:pPr eaLnBrk="1" hangingPunct="1"/>
            <a:r>
              <a:rPr lang="zh-CN" altLang="en-US" sz="2000" dirty="0">
                <a:solidFill>
                  <a:srgbClr val="324A7A"/>
                </a:solidFill>
                <a:latin typeface="华文中宋" panose="02010600040101010101" pitchFamily="2" charset="-122"/>
                <a:ea typeface="华文中宋" panose="02010600040101010101" pitchFamily="2" charset="-122"/>
              </a:rPr>
              <a:t>根据代理模式的使用目的，常见的代理模式有以下几种类型：</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远程</a:t>
            </a:r>
            <a:r>
              <a:rPr lang="en-US" altLang="zh-CN" sz="1800" dirty="0">
                <a:solidFill>
                  <a:srgbClr val="C00000"/>
                </a:solidFill>
                <a:latin typeface="华文中宋" panose="02010600040101010101" pitchFamily="2" charset="-122"/>
                <a:ea typeface="华文中宋" panose="02010600040101010101" pitchFamily="2" charset="-122"/>
              </a:rPr>
              <a:t>(Remote)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为一个位于不同的地址空间的对象提供一个本地的代理对象，这个不同的地址空间可以是在同一台主机中，也可是在另一台主机中，远程代理又叫做大使</a:t>
            </a:r>
            <a:r>
              <a:rPr lang="en-US" altLang="zh-CN" sz="1800" dirty="0">
                <a:solidFill>
                  <a:schemeClr val="tx1"/>
                </a:solidFill>
                <a:latin typeface="华文中宋" panose="02010600040101010101" pitchFamily="2" charset="-122"/>
                <a:ea typeface="华文中宋" panose="02010600040101010101" pitchFamily="2" charset="-122"/>
              </a:rPr>
              <a:t>(Ambassador)</a:t>
            </a:r>
            <a:r>
              <a:rPr lang="zh-CN" altLang="en-US" sz="180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虚拟</a:t>
            </a:r>
            <a:r>
              <a:rPr lang="en-US" altLang="zh-CN" sz="1800" dirty="0">
                <a:solidFill>
                  <a:srgbClr val="C00000"/>
                </a:solidFill>
                <a:latin typeface="华文中宋" panose="02010600040101010101" pitchFamily="2" charset="-122"/>
                <a:ea typeface="华文中宋" panose="02010600040101010101" pitchFamily="2" charset="-122"/>
              </a:rPr>
              <a:t>(Virtual)</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如果需要创建一个资源消耗较大的对象，先创建一个消耗相对较小的对象来表示，真实对象只在需要时才会被真正创建。 </a:t>
            </a:r>
          </a:p>
          <a:p>
            <a:pPr lvl="1" eaLnBrk="1" hangingPunct="1">
              <a:buFont typeface="Arial" panose="020B0604020202020204" pitchFamily="34" charset="0"/>
              <a:buChar char="•"/>
            </a:pPr>
            <a:r>
              <a:rPr lang="en-US" altLang="zh-CN" sz="1800" dirty="0">
                <a:solidFill>
                  <a:srgbClr val="C00000"/>
                </a:solidFill>
                <a:latin typeface="华文中宋" panose="02010600040101010101" pitchFamily="2" charset="-122"/>
                <a:ea typeface="华文中宋" panose="02010600040101010101" pitchFamily="2" charset="-122"/>
              </a:rPr>
              <a:t>Copy-on-Write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它是虚拟代理的一种，把复制（克隆）操作延迟到只有在客户端真正需要时才执行。一般来说，对象的深克隆是一个开销较大的操作，</a:t>
            </a:r>
            <a:r>
              <a:rPr lang="en-US" altLang="zh-CN" sz="1800" dirty="0">
                <a:solidFill>
                  <a:schemeClr val="tx1"/>
                </a:solidFill>
                <a:latin typeface="华文中宋" panose="02010600040101010101" pitchFamily="2" charset="-122"/>
                <a:ea typeface="华文中宋" panose="02010600040101010101" pitchFamily="2" charset="-122"/>
              </a:rPr>
              <a:t>Copy-on-Write</a:t>
            </a:r>
            <a:r>
              <a:rPr lang="zh-CN" altLang="en-US" sz="1800" dirty="0">
                <a:solidFill>
                  <a:schemeClr val="tx1"/>
                </a:solidFill>
                <a:latin typeface="华文中宋" panose="02010600040101010101" pitchFamily="2" charset="-122"/>
                <a:ea typeface="华文中宋" panose="02010600040101010101" pitchFamily="2" charset="-122"/>
              </a:rPr>
              <a:t>代理可以让这个操作延迟，只有对象被用到的时候才被克隆。</a:t>
            </a:r>
            <a:endParaRPr lang="en-US" altLang="zh-CN" sz="180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保护</a:t>
            </a:r>
            <a:r>
              <a:rPr lang="en-US" altLang="zh-CN" sz="1800" dirty="0">
                <a:solidFill>
                  <a:srgbClr val="C00000"/>
                </a:solidFill>
                <a:latin typeface="华文中宋" panose="02010600040101010101" pitchFamily="2" charset="-122"/>
                <a:ea typeface="华文中宋" panose="02010600040101010101" pitchFamily="2" charset="-122"/>
              </a:rPr>
              <a:t>(Protect or Access)</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控制对一个对象的访问，可以给不同的用户提供不同级别的使用权限。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缓冲</a:t>
            </a:r>
            <a:r>
              <a:rPr lang="en-US" altLang="zh-CN" sz="1800" dirty="0">
                <a:solidFill>
                  <a:srgbClr val="C00000"/>
                </a:solidFill>
                <a:latin typeface="华文中宋" panose="02010600040101010101" pitchFamily="2" charset="-122"/>
                <a:ea typeface="华文中宋" panose="02010600040101010101" pitchFamily="2" charset="-122"/>
              </a:rPr>
              <a:t>(Cache)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为某一个目标操作的结果提供临时的存储空间，以便多个客户端可以共享这些结果。</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防火墙</a:t>
            </a:r>
            <a:r>
              <a:rPr lang="en-US" altLang="zh-CN" sz="1800" dirty="0">
                <a:solidFill>
                  <a:srgbClr val="C00000"/>
                </a:solidFill>
                <a:latin typeface="华文中宋" panose="02010600040101010101" pitchFamily="2" charset="-122"/>
                <a:ea typeface="华文中宋" panose="02010600040101010101" pitchFamily="2" charset="-122"/>
              </a:rPr>
              <a:t>(Firewall)</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保护目标不让恶意用户接近。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同步化</a:t>
            </a:r>
            <a:r>
              <a:rPr lang="en-US" altLang="zh-CN" sz="1800" dirty="0">
                <a:solidFill>
                  <a:srgbClr val="C00000"/>
                </a:solidFill>
                <a:latin typeface="华文中宋" panose="02010600040101010101" pitchFamily="2" charset="-122"/>
                <a:ea typeface="华文中宋" panose="02010600040101010101" pitchFamily="2" charset="-122"/>
              </a:rPr>
              <a:t>(Synchronization)</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使几个用户能够同时使用一个对象而没有冲突。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智能引用</a:t>
            </a:r>
            <a:r>
              <a:rPr lang="en-US" altLang="zh-CN" sz="1800" dirty="0">
                <a:solidFill>
                  <a:srgbClr val="C00000"/>
                </a:solidFill>
                <a:latin typeface="华文中宋" panose="02010600040101010101" pitchFamily="2" charset="-122"/>
                <a:ea typeface="华文中宋" panose="02010600040101010101" pitchFamily="2" charset="-122"/>
              </a:rPr>
              <a:t>(Smart Reference)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当一个对象被引用时，提供一些额外的操作，如将此对象被调用的次数记录下来等。</a:t>
            </a:r>
          </a:p>
          <a:p>
            <a:pPr lvl="1" eaLnBrk="1" hangingPunct="1">
              <a:buFont typeface="Arial" panose="020B0604020202020204" pitchFamily="34" charset="0"/>
              <a:buChar char="•"/>
            </a:pPr>
            <a:endParaRPr lang="zh-CN" altLang="en-US" sz="1400" dirty="0"/>
          </a:p>
          <a:p>
            <a:endParaRPr lang="zh-CN" altLang="en-US" dirty="0"/>
          </a:p>
        </p:txBody>
      </p:sp>
    </p:spTree>
    <p:extLst>
      <p:ext uri="{BB962C8B-B14F-4D97-AF65-F5344CB8AC3E}">
        <p14:creationId xmlns:p14="http://schemas.microsoft.com/office/powerpoint/2010/main" val="3233945450"/>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81C84-1DDF-4CBF-88D2-BC8736831A13}"/>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2C9F69DE-B5E2-4BE5-81CC-A0F579109E73}"/>
              </a:ext>
            </a:extLst>
          </p:cNvPr>
          <p:cNvSpPr>
            <a:spLocks noGrp="1"/>
          </p:cNvSpPr>
          <p:nvPr>
            <p:ph idx="1"/>
          </p:nvPr>
        </p:nvSpPr>
        <p:spPr>
          <a:xfrm>
            <a:off x="263352" y="980728"/>
            <a:ext cx="11161240" cy="5261341"/>
          </a:xfrm>
        </p:spPr>
        <p:txBody>
          <a:bodyPr/>
          <a:lstStyle/>
          <a:p>
            <a:pPr eaLnBrk="1" hangingPunct="1"/>
            <a:r>
              <a:rPr lang="zh-CN" altLang="en-US" dirty="0"/>
              <a:t>常见的代理模式应用</a:t>
            </a:r>
          </a:p>
          <a:p>
            <a:pPr lvl="1" eaLnBrk="1" hangingPunct="1">
              <a:buFont typeface="Arial" panose="020B0604020202020204" pitchFamily="34" charset="0"/>
              <a:buChar char="•"/>
            </a:pPr>
            <a:r>
              <a:rPr lang="zh-CN" altLang="en-US" sz="1800" dirty="0">
                <a:solidFill>
                  <a:srgbClr val="A61D38"/>
                </a:solidFill>
                <a:ea typeface="华文中宋" panose="02010600040101010101" pitchFamily="2" charset="-122"/>
              </a:rPr>
              <a:t>图片代理：</a:t>
            </a:r>
            <a:r>
              <a:rPr lang="zh-CN" altLang="en-US" sz="1800" dirty="0">
                <a:solidFill>
                  <a:schemeClr val="tx1"/>
                </a:solidFill>
                <a:ea typeface="华文中宋" panose="02010600040101010101" pitchFamily="2" charset="-122"/>
              </a:rPr>
              <a:t>一个很常见的代理模式的应用实例就是对大图浏览的控制。 </a:t>
            </a:r>
            <a:endParaRPr lang="en-US" altLang="zh-CN" sz="1800" dirty="0">
              <a:solidFill>
                <a:schemeClr val="tx1"/>
              </a:solidFill>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600" dirty="0">
                <a:solidFill>
                  <a:schemeClr val="tx1"/>
                </a:solidFill>
                <a:ea typeface="华文中宋" panose="02010600040101010101" pitchFamily="2" charset="-122"/>
              </a:rPr>
              <a:t>用户通过浏览器访问网页时先不加载真实的大图，而是通过代理对象的方法来进行处理，在代理对象的方法中，先使用一个线程向客户端浏览器加载一个小图片，然后在后台使用另一个线程来调用大图片的加载方法将大图片加载到客户端。当需要浏览大图片时，再将大图片在新网页中显示。如果用户在浏览大图时加载工作还没有完成，可以再启动一个线程来显示相应的提示信息。通过代理技术结合多线程编程将真实图片的加载放到后台来操作，不影响前台图片的浏览。</a:t>
            </a:r>
            <a:endParaRPr lang="en-US" altLang="zh-CN" sz="160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dirty="0">
                <a:solidFill>
                  <a:srgbClr val="A61D38"/>
                </a:solidFill>
                <a:ea typeface="华文中宋" panose="02010600040101010101" pitchFamily="2" charset="-122"/>
              </a:rPr>
              <a:t>远程代理：</a:t>
            </a:r>
            <a:r>
              <a:rPr lang="zh-CN" altLang="en-US" sz="1800" dirty="0">
                <a:solidFill>
                  <a:schemeClr val="tx1"/>
                </a:solidFill>
                <a:ea typeface="华文中宋" panose="02010600040101010101" pitchFamily="2" charset="-122"/>
              </a:rPr>
              <a:t>远程代理可以将网络的细节隐藏起来，使得客户端不必考虑网络的存在。客户完全可以认为被代理的远程业务对象是局域的而不是远程的，而远程代理对象承担了大部分的网络通信工作。</a:t>
            </a:r>
            <a:endParaRPr lang="en-US" altLang="zh-CN" sz="180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dirty="0">
                <a:solidFill>
                  <a:srgbClr val="A61D38"/>
                </a:solidFill>
                <a:ea typeface="华文中宋" panose="02010600040101010101" pitchFamily="2" charset="-122"/>
              </a:rPr>
              <a:t>虚拟代理：</a:t>
            </a:r>
            <a:r>
              <a:rPr lang="zh-CN" altLang="en-US" sz="1800" dirty="0">
                <a:solidFill>
                  <a:schemeClr val="tx1"/>
                </a:solidFill>
                <a:ea typeface="华文中宋" panose="02010600040101010101" pitchFamily="2" charset="-122"/>
              </a:rPr>
              <a:t>当一个对象的加载十分耗费资源的时候，虚拟代理的优势就非常明显地体现出来了。虚拟代理模式是一种内存节省技术，那些占用大量内存或处理复杂的对象将推迟到使用它的时候才创建。</a:t>
            </a:r>
          </a:p>
          <a:p>
            <a:pPr lvl="2" eaLnBrk="1" hangingPunct="1">
              <a:lnSpc>
                <a:spcPct val="150000"/>
              </a:lnSpc>
            </a:pPr>
            <a:r>
              <a:rPr lang="zh-CN" altLang="en-US" sz="1600" b="0" dirty="0">
                <a:solidFill>
                  <a:schemeClr val="tx1"/>
                </a:solidFill>
                <a:ea typeface="华文中宋" panose="02010600040101010101" pitchFamily="2" charset="-122"/>
              </a:rPr>
              <a:t>在应用程序启动的时候，可以用代理对象代替真实对象初始化，节省了内存的占用，并大大加速了系统的启动时间。</a:t>
            </a:r>
          </a:p>
          <a:p>
            <a:pPr lvl="1" eaLnBrk="1" hangingPunct="1">
              <a:buFont typeface="Arial" panose="020B0604020202020204" pitchFamily="34" charset="0"/>
              <a:buChar char="•"/>
            </a:pPr>
            <a:endParaRPr lang="zh-CN" altLang="en-US" sz="1400" dirty="0"/>
          </a:p>
          <a:p>
            <a:pPr lvl="1" eaLnBrk="1" hangingPunct="1">
              <a:buFont typeface="Arial" panose="020B0604020202020204" pitchFamily="34" charset="0"/>
              <a:buChar char="•"/>
            </a:pPr>
            <a:endParaRPr lang="zh-CN" altLang="en-US" sz="1400" dirty="0">
              <a:solidFill>
                <a:srgbClr val="FF3300"/>
              </a:solidFill>
            </a:endParaRPr>
          </a:p>
          <a:p>
            <a:endParaRPr lang="zh-CN" altLang="en-US" dirty="0"/>
          </a:p>
        </p:txBody>
      </p:sp>
      <p:pic>
        <p:nvPicPr>
          <p:cNvPr id="4" name="Picture 7">
            <a:extLst>
              <a:ext uri="{FF2B5EF4-FFF2-40B4-BE49-F238E27FC236}">
                <a16:creationId xmlns:a16="http://schemas.microsoft.com/office/drawing/2014/main" id="{D3A7741F-109A-476A-BE68-6561E0BE6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266" y="33917"/>
            <a:ext cx="3977407" cy="188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连接符: 曲线 5">
            <a:extLst>
              <a:ext uri="{FF2B5EF4-FFF2-40B4-BE49-F238E27FC236}">
                <a16:creationId xmlns:a16="http://schemas.microsoft.com/office/drawing/2014/main" id="{63E58299-F80E-4CEE-AB6E-201F299E9CB3}"/>
              </a:ext>
            </a:extLst>
          </p:cNvPr>
          <p:cNvCxnSpPr/>
          <p:nvPr/>
        </p:nvCxnSpPr>
        <p:spPr bwMode="auto">
          <a:xfrm flipV="1">
            <a:off x="1980797" y="1340768"/>
            <a:ext cx="6552728" cy="2736304"/>
          </a:xfrm>
          <a:prstGeom prst="curvedConnector3">
            <a:avLst/>
          </a:prstGeom>
          <a:solidFill>
            <a:srgbClr val="EAEAEA"/>
          </a:solidFill>
          <a:ln w="19050" cap="flat" cmpd="sng" algn="ctr">
            <a:solidFill>
              <a:srgbClr val="133984"/>
            </a:solidFill>
            <a:prstDash val="sysDash"/>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361904925"/>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5CFEA-2D4B-4FCE-BAF0-7D3FCF5E6311}"/>
              </a:ext>
            </a:extLst>
          </p:cNvPr>
          <p:cNvSpPr>
            <a:spLocks noGrp="1"/>
          </p:cNvSpPr>
          <p:nvPr>
            <p:ph type="title"/>
          </p:nvPr>
        </p:nvSpPr>
        <p:spPr>
          <a:xfrm>
            <a:off x="0" y="322263"/>
            <a:ext cx="12192000" cy="688975"/>
          </a:xfrm>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CD097FD8-00D0-42E0-8DC9-A600A64B70A4}"/>
              </a:ext>
            </a:extLst>
          </p:cNvPr>
          <p:cNvSpPr>
            <a:spLocks noGrp="1"/>
          </p:cNvSpPr>
          <p:nvPr>
            <p:ph idx="1"/>
          </p:nvPr>
        </p:nvSpPr>
        <p:spPr>
          <a:xfrm>
            <a:off x="624418" y="1125539"/>
            <a:ext cx="5327567"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代理模式能够协调调用者和被调用者，在一定程度上降低了系统的耦合度。</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远程代理使得客户端可以访问在远程机器上的对象，远程机器可能具有更好的计算性能与处理速度，可以快速响应并处理客户端请求。</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虚拟代理通过使用一个小对象来代表一个大对象，可以减少系统资源的消耗，对系统进行优化并提高运行速度。</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保护代理可以控制对真实对象的使用权限。</a:t>
            </a:r>
          </a:p>
          <a:p>
            <a:endParaRPr lang="zh-CN" altLang="en-US" dirty="0"/>
          </a:p>
        </p:txBody>
      </p:sp>
      <p:sp>
        <p:nvSpPr>
          <p:cNvPr id="4" name="Rectangle 3">
            <a:extLst>
              <a:ext uri="{FF2B5EF4-FFF2-40B4-BE49-F238E27FC236}">
                <a16:creationId xmlns:a16="http://schemas.microsoft.com/office/drawing/2014/main" id="{B240E886-804F-4CA1-8630-6CB355CC4582}"/>
              </a:ext>
            </a:extLst>
          </p:cNvPr>
          <p:cNvSpPr txBox="1">
            <a:spLocks noChangeArrowheads="1"/>
          </p:cNvSpPr>
          <p:nvPr/>
        </p:nvSpPr>
        <p:spPr bwMode="auto">
          <a:xfrm>
            <a:off x="6096000" y="1125538"/>
            <a:ext cx="548640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由于在客户端和真实主题之间增加了代理对象，因此有些类型的代理模式可能会造成请求的处理速度变慢。</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实现代理模式需要额外的工作，有些代理模式的实现非常复杂。</a:t>
            </a:r>
          </a:p>
        </p:txBody>
      </p:sp>
      <p:cxnSp>
        <p:nvCxnSpPr>
          <p:cNvPr id="6" name="直接连接符 5">
            <a:extLst>
              <a:ext uri="{FF2B5EF4-FFF2-40B4-BE49-F238E27FC236}">
                <a16:creationId xmlns:a16="http://schemas.microsoft.com/office/drawing/2014/main" id="{B7513D4F-9E33-41ED-9325-E0E39F95B9F5}"/>
              </a:ext>
            </a:extLst>
          </p:cNvPr>
          <p:cNvCxnSpPr>
            <a:cxnSpLocks/>
            <a:stCxn id="2" idx="2"/>
          </p:cNvCxnSpPr>
          <p:nvPr/>
        </p:nvCxnSpPr>
        <p:spPr bwMode="auto">
          <a:xfrm flipH="1">
            <a:off x="6087616" y="1011237"/>
            <a:ext cx="8384" cy="550371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9688717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E205EE29-3141-4D9B-B358-A5B00C884DD8}"/>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sp>
        <p:nvSpPr>
          <p:cNvPr id="159747" name="Rectangle 3">
            <a:extLst>
              <a:ext uri="{FF2B5EF4-FFF2-40B4-BE49-F238E27FC236}">
                <a16:creationId xmlns:a16="http://schemas.microsoft.com/office/drawing/2014/main" id="{F6D38ED1-9484-421B-A9ED-761F57A099E1}"/>
              </a:ext>
            </a:extLst>
          </p:cNvPr>
          <p:cNvSpPr>
            <a:spLocks noGrp="1" noChangeArrowheads="1"/>
          </p:cNvSpPr>
          <p:nvPr>
            <p:ph type="body" idx="1"/>
          </p:nvPr>
        </p:nvSpPr>
        <p:spPr>
          <a:xfrm>
            <a:off x="623392" y="949626"/>
            <a:ext cx="11089232" cy="5647727"/>
          </a:xfrm>
        </p:spPr>
        <p:txBody>
          <a:bodyPr/>
          <a:lstStyle/>
          <a:p>
            <a:pPr eaLnBrk="1" hangingPunct="1">
              <a:lnSpc>
                <a:spcPct val="150000"/>
              </a:lnSpc>
            </a:pPr>
            <a:r>
              <a:rPr lang="en-US" altLang="zh-CN" sz="2800" dirty="0">
                <a:ea typeface="华文中宋" panose="02010600040101010101" pitchFamily="2" charset="-122"/>
              </a:rPr>
              <a:t>Strategy</a:t>
            </a:r>
          </a:p>
          <a:p>
            <a:pPr lvl="1" eaLnBrk="1" hangingPunct="1">
              <a:lnSpc>
                <a:spcPct val="100000"/>
              </a:lnSpc>
            </a:pPr>
            <a:r>
              <a:rPr lang="en-US" altLang="zh-CN" sz="2400" b="0" dirty="0">
                <a:solidFill>
                  <a:schemeClr val="tx1"/>
                </a:solidFill>
                <a:ea typeface="华文中宋" panose="02010600040101010101" pitchFamily="2" charset="-122"/>
              </a:rPr>
              <a:t>Strategy</a:t>
            </a:r>
            <a:r>
              <a:rPr lang="zh-CN" altLang="en-US" sz="2400" b="0" dirty="0">
                <a:solidFill>
                  <a:schemeClr val="tx1"/>
                </a:solidFill>
                <a:ea typeface="华文中宋" panose="02010600040101010101" pitchFamily="2" charset="-122"/>
              </a:rPr>
              <a:t>本指战略。在软件领域中，我们将其视作：算法。</a:t>
            </a:r>
            <a:endParaRPr lang="en-US" altLang="zh-CN" sz="2400" b="0" dirty="0">
              <a:solidFill>
                <a:schemeClr val="tx1"/>
              </a:solidFill>
              <a:ea typeface="华文中宋" panose="02010600040101010101" pitchFamily="2" charset="-122"/>
            </a:endParaRPr>
          </a:p>
          <a:p>
            <a:pPr lvl="1" eaLnBrk="1" hangingPunct="1">
              <a:lnSpc>
                <a:spcPct val="100000"/>
              </a:lnSpc>
            </a:pPr>
            <a:r>
              <a:rPr lang="zh-CN" altLang="en-US" sz="2400" b="0" dirty="0">
                <a:solidFill>
                  <a:schemeClr val="tx1"/>
                </a:solidFill>
                <a:ea typeface="华文中宋" panose="02010600040101010101" pitchFamily="2" charset="-122"/>
              </a:rPr>
              <a:t>定义：</a:t>
            </a:r>
            <a:endParaRPr lang="en-US" altLang="zh-CN" sz="2400" b="0" dirty="0">
              <a:solidFill>
                <a:schemeClr val="tx1"/>
              </a:solidFill>
              <a:ea typeface="华文中宋" panose="02010600040101010101" pitchFamily="2" charset="-122"/>
            </a:endParaRPr>
          </a:p>
          <a:p>
            <a:pPr lvl="2" eaLnBrk="1" hangingPunct="1">
              <a:lnSpc>
                <a:spcPct val="150000"/>
              </a:lnSpc>
            </a:pPr>
            <a:r>
              <a:rPr lang="zh-CN" altLang="en-US" sz="2000" b="0" dirty="0">
                <a:solidFill>
                  <a:srgbClr val="324A7A"/>
                </a:solidFill>
                <a:ea typeface="华文中宋" panose="02010600040101010101" pitchFamily="2" charset="-122"/>
              </a:rPr>
              <a:t>定义一系列的算法，把他们一个个封装起来，并使他们可以互相替换，使得算法可以独立于使用它们的客户。</a:t>
            </a:r>
            <a:endParaRPr lang="en-US" altLang="zh-CN" sz="2000" b="0" dirty="0">
              <a:solidFill>
                <a:srgbClr val="324A7A"/>
              </a:solidFill>
              <a:ea typeface="华文中宋" panose="02010600040101010101" pitchFamily="2" charset="-122"/>
            </a:endParaRPr>
          </a:p>
          <a:p>
            <a:pPr lvl="2" eaLnBrk="1" hangingPunct="1">
              <a:lnSpc>
                <a:spcPct val="150000"/>
              </a:lnSpc>
            </a:pPr>
            <a:r>
              <a:rPr lang="en-US" altLang="zh-CN" sz="2000" b="0" dirty="0">
                <a:solidFill>
                  <a:srgbClr val="324A7A"/>
                </a:solidFill>
                <a:ea typeface="华文中宋" panose="02010600040101010101" pitchFamily="2" charset="-122"/>
              </a:rPr>
              <a:t>The Strategy Pattern defines a family of algorithms</a:t>
            </a:r>
            <a:r>
              <a:rPr lang="zh-CN" altLang="en-US" sz="2000" b="0" dirty="0">
                <a:solidFill>
                  <a:srgbClr val="324A7A"/>
                </a:solidFill>
                <a:ea typeface="华文中宋" panose="02010600040101010101" pitchFamily="2" charset="-122"/>
              </a:rPr>
              <a:t>，</a:t>
            </a:r>
            <a:r>
              <a:rPr lang="en-US" altLang="zh-CN" sz="2000" b="0" dirty="0">
                <a:solidFill>
                  <a:srgbClr val="324A7A"/>
                </a:solidFill>
                <a:ea typeface="华文中宋" panose="02010600040101010101" pitchFamily="2" charset="-122"/>
              </a:rPr>
              <a:t>encapsulates each one and makes them interchangeable. Strategy lets the algorithms vary independently from clients that use it.</a:t>
            </a:r>
          </a:p>
          <a:p>
            <a:pPr lvl="1" eaLnBrk="1" hangingPunct="1">
              <a:lnSpc>
                <a:spcPct val="150000"/>
              </a:lnSpc>
            </a:pPr>
            <a:r>
              <a:rPr lang="zh-CN" altLang="en-US" sz="2400" b="0" dirty="0">
                <a:solidFill>
                  <a:schemeClr val="tx1"/>
                </a:solidFill>
                <a:ea typeface="华文中宋" panose="02010600040101010101" pitchFamily="2" charset="-122"/>
              </a:rPr>
              <a:t>意图</a:t>
            </a:r>
            <a:r>
              <a:rPr lang="en-US" altLang="zh-CN" sz="2400" b="0" dirty="0">
                <a:solidFill>
                  <a:schemeClr val="tx1"/>
                </a:solidFill>
                <a:ea typeface="华文中宋" panose="02010600040101010101" pitchFamily="2" charset="-122"/>
              </a:rPr>
              <a:t>:</a:t>
            </a:r>
            <a:r>
              <a:rPr lang="zh-CN" altLang="en-US" sz="2400" b="0" dirty="0">
                <a:solidFill>
                  <a:schemeClr val="tx1"/>
                </a:solidFill>
                <a:ea typeface="华文中宋" panose="02010600040101010101" pitchFamily="2" charset="-122"/>
              </a:rPr>
              <a:t>定义一系列算法，把他们一个个封装起来，并且使他们可互相替换。</a:t>
            </a:r>
          </a:p>
          <a:p>
            <a:pPr lvl="1" eaLnBrk="1" hangingPunct="1">
              <a:lnSpc>
                <a:spcPct val="150000"/>
              </a:lnSpc>
            </a:pPr>
            <a:r>
              <a:rPr lang="zh-CN" altLang="en-US" sz="2400" b="0" dirty="0">
                <a:solidFill>
                  <a:schemeClr val="tx1"/>
                </a:solidFill>
                <a:ea typeface="华文中宋" panose="02010600040101010101" pitchFamily="2" charset="-122"/>
              </a:rPr>
              <a:t>别名：</a:t>
            </a:r>
            <a:r>
              <a:rPr lang="en-US" altLang="zh-CN" sz="2400" b="0" dirty="0">
                <a:solidFill>
                  <a:schemeClr val="tx1"/>
                </a:solidFill>
                <a:ea typeface="华文中宋" panose="02010600040101010101" pitchFamily="2" charset="-122"/>
              </a:rPr>
              <a:t>Policy</a:t>
            </a:r>
          </a:p>
        </p:txBody>
      </p:sp>
    </p:spTree>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67A6BE0-A6FC-4C3B-B3A2-31461A87FB6E}"/>
              </a:ext>
            </a:extLst>
          </p:cNvPr>
          <p:cNvSpPr>
            <a:spLocks noGrp="1" noChangeArrowheads="1"/>
          </p:cNvSpPr>
          <p:nvPr>
            <p:ph type="title"/>
          </p:nvPr>
        </p:nvSpPr>
        <p:spPr>
          <a:xfrm>
            <a:off x="8384" y="260650"/>
            <a:ext cx="12192000" cy="688975"/>
          </a:xfrm>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pic>
        <p:nvPicPr>
          <p:cNvPr id="5" name="Picture 12">
            <a:extLst>
              <a:ext uri="{FF2B5EF4-FFF2-40B4-BE49-F238E27FC236}">
                <a16:creationId xmlns:a16="http://schemas.microsoft.com/office/drawing/2014/main" id="{C2DAC369-1911-4ABB-BAC0-26A9A81BF3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52184" y="1756230"/>
            <a:ext cx="4104456" cy="368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D39AB34-1500-4A3E-82E0-9025E175C2B2}"/>
              </a:ext>
            </a:extLst>
          </p:cNvPr>
          <p:cNvSpPr/>
          <p:nvPr/>
        </p:nvSpPr>
        <p:spPr>
          <a:xfrm>
            <a:off x="119336" y="1196752"/>
            <a:ext cx="7377880" cy="4843121"/>
          </a:xfrm>
          <a:prstGeom prst="rect">
            <a:avLst/>
          </a:prstGeom>
        </p:spPr>
        <p:txBody>
          <a:bodyPr wrap="square">
            <a:spAutoFit/>
          </a:bodyPr>
          <a:lstStyle/>
          <a:p>
            <a:pPr marL="800059" lvl="1" indent="-342891" eaLnBrk="1" hangingPunct="1">
              <a:buFont typeface="Wingdings" panose="05000000000000000000" pitchFamily="2" charset="2"/>
              <a:buChar char="p"/>
            </a:pPr>
            <a:r>
              <a:rPr lang="zh-CN" altLang="en-US" dirty="0">
                <a:solidFill>
                  <a:srgbClr val="324A7A"/>
                </a:solidFill>
                <a:latin typeface="Arial Black" panose="020B0A04020102020204" pitchFamily="34" charset="0"/>
                <a:ea typeface="华文中宋" panose="02010600040101010101" pitchFamily="2" charset="-122"/>
              </a:rPr>
              <a:t>动机：</a:t>
            </a:r>
            <a:endParaRPr lang="en-US" altLang="zh-CN" dirty="0">
              <a:solidFill>
                <a:srgbClr val="324A7A"/>
              </a:solidFill>
              <a:latin typeface="Arial Black" panose="020B0A04020102020204" pitchFamily="34" charset="0"/>
              <a:ea typeface="华文中宋" panose="02010600040101010101" pitchFamily="2" charset="-122"/>
            </a:endParaRPr>
          </a:p>
          <a:p>
            <a:pPr marL="1322355" lvl="2" indent="-228594" algn="just" eaLnBrk="1" hangingPunct="1">
              <a:lnSpc>
                <a:spcPct val="150000"/>
              </a:lnSpc>
              <a:spcBef>
                <a:spcPct val="20000"/>
              </a:spcBef>
              <a:buFont typeface="Arial" panose="020B0604020202020204" pitchFamily="34" charset="0"/>
              <a:buChar char="•"/>
            </a:pPr>
            <a:r>
              <a:rPr lang="zh-CN" altLang="en-US" sz="2000" dirty="0">
                <a:latin typeface="Arial Black" panose="020B0A04020102020204" pitchFamily="34" charset="0"/>
                <a:ea typeface="华文中宋" panose="02010600040101010101" pitchFamily="2" charset="-122"/>
                <a:cs typeface="Times New Roman" pitchFamily="18" charset="0"/>
              </a:rPr>
              <a:t>完成一项任务，往往可以有多种不同的方式，每一种方式称为一个策略，我们可以根据环境或者条件的不同选择不同的策略来完成该项任务。</a:t>
            </a:r>
          </a:p>
          <a:p>
            <a:pPr marL="1322355" lvl="2" indent="-228594" algn="just" eaLnBrk="1" hangingPunct="1">
              <a:lnSpc>
                <a:spcPct val="150000"/>
              </a:lnSpc>
              <a:spcBef>
                <a:spcPct val="20000"/>
              </a:spcBef>
              <a:buFont typeface="Arial" panose="020B0604020202020204" pitchFamily="34" charset="0"/>
              <a:buChar char="•"/>
            </a:pPr>
            <a:r>
              <a:rPr lang="zh-CN" altLang="en-US" sz="2000" dirty="0">
                <a:latin typeface="Arial Black" panose="020B0A04020102020204" pitchFamily="34" charset="0"/>
                <a:ea typeface="华文中宋" panose="02010600040101010101" pitchFamily="2" charset="-122"/>
                <a:cs typeface="Times New Roman" pitchFamily="18" charset="0"/>
              </a:rPr>
              <a:t>在软件开发中也常常遇到类似的情况，实现某一个功能有多个途径，此时可以使用一种设计模式来使得系统可以灵活地选择解决途径，也能够方便地增加新的解决途径。</a:t>
            </a:r>
            <a:endParaRPr lang="en-US" altLang="zh-CN" sz="2000" dirty="0">
              <a:latin typeface="Arial Black" panose="020B0A04020102020204" pitchFamily="34" charset="0"/>
              <a:ea typeface="华文中宋" panose="02010600040101010101" pitchFamily="2" charset="-122"/>
              <a:cs typeface="Times New Roman" pitchFamily="18" charset="0"/>
            </a:endParaRPr>
          </a:p>
          <a:p>
            <a:pPr marL="1779522" lvl="3" indent="-228594" algn="just" eaLnBrk="1" hangingPunct="1">
              <a:lnSpc>
                <a:spcPct val="150000"/>
              </a:lnSpc>
              <a:spcBef>
                <a:spcPct val="20000"/>
              </a:spcBef>
              <a:buFont typeface="Arial" panose="020B0604020202020204" pitchFamily="34" charset="0"/>
              <a:buChar char="•"/>
            </a:pPr>
            <a:r>
              <a:rPr lang="zh-CN" altLang="en-US" sz="1800" dirty="0">
                <a:solidFill>
                  <a:srgbClr val="324A7A"/>
                </a:solidFill>
                <a:latin typeface="Arial Black" panose="020B0A04020102020204" pitchFamily="34" charset="0"/>
                <a:ea typeface="华文中宋" panose="02010600040101010101" pitchFamily="2" charset="-122"/>
                <a:cs typeface="Times New Roman" pitchFamily="18" charset="0"/>
              </a:rPr>
              <a:t>速度快的，内存小的，不同格式的存储文件 、图片或者加密一个文件</a:t>
            </a:r>
            <a:r>
              <a:rPr lang="en-US" altLang="zh-CN" sz="1800" dirty="0">
                <a:solidFill>
                  <a:srgbClr val="324A7A"/>
                </a:solidFill>
                <a:latin typeface="Arial Black" panose="020B0A04020102020204" pitchFamily="34" charset="0"/>
                <a:ea typeface="华文中宋" panose="02010600040101010101" pitchFamily="2" charset="-122"/>
                <a:cs typeface="Times New Roman" pitchFamily="18" charset="0"/>
              </a:rPr>
              <a:t>……</a:t>
            </a:r>
          </a:p>
        </p:txBody>
      </p:sp>
    </p:spTree>
    <p:extLst>
      <p:ext uri="{BB962C8B-B14F-4D97-AF65-F5344CB8AC3E}">
        <p14:creationId xmlns:p14="http://schemas.microsoft.com/office/powerpoint/2010/main" val="2037875224"/>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511D0-85C8-4BC9-B8A9-587E019CFB6C}"/>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91283FD4-9853-4AE0-B3DB-BDD4A6749B3D}"/>
              </a:ext>
            </a:extLst>
          </p:cNvPr>
          <p:cNvSpPr>
            <a:spLocks noGrp="1"/>
          </p:cNvSpPr>
          <p:nvPr>
            <p:ph idx="1"/>
          </p:nvPr>
        </p:nvSpPr>
        <p:spPr>
          <a:xfrm>
            <a:off x="624417" y="1125538"/>
            <a:ext cx="10972800" cy="5471813"/>
          </a:xfrm>
        </p:spPr>
        <p:txBody>
          <a:bodyPr/>
          <a:lstStyle/>
          <a:p>
            <a:pPr eaLnBrk="1" hangingPunct="1"/>
            <a:r>
              <a:rPr lang="zh-CN" altLang="en-US" sz="2000" b="0" dirty="0">
                <a:solidFill>
                  <a:schemeClr val="tx1"/>
                </a:solidFill>
                <a:latin typeface="Arial Black" panose="020B0A04020102020204" pitchFamily="34" charset="0"/>
                <a:ea typeface="华文中宋" panose="02010600040101010101" pitchFamily="2" charset="-122"/>
              </a:rPr>
              <a:t>在软件系统中，有许多算法可以实现某一功能，如查找、排序等，可以：</a:t>
            </a:r>
            <a:endParaRPr lang="en-US" altLang="zh-CN" sz="2000"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华文楷体" panose="02010600040101010101" pitchFamily="2" charset="-122"/>
                <a:ea typeface="华文楷体" panose="02010600040101010101" pitchFamily="2" charset="-122"/>
              </a:rPr>
              <a:t>一种常用的方法是</a:t>
            </a:r>
            <a:r>
              <a:rPr lang="zh-CN" altLang="en-US" dirty="0">
                <a:solidFill>
                  <a:srgbClr val="A61D38"/>
                </a:solidFill>
                <a:latin typeface="华文楷体" panose="02010600040101010101" pitchFamily="2" charset="-122"/>
                <a:ea typeface="华文楷体" panose="02010600040101010101" pitchFamily="2" charset="-122"/>
              </a:rPr>
              <a:t>硬编码</a:t>
            </a:r>
            <a:r>
              <a:rPr lang="en-US" altLang="zh-CN" dirty="0">
                <a:solidFill>
                  <a:srgbClr val="A61D38"/>
                </a:solidFill>
                <a:latin typeface="华文楷体" panose="02010600040101010101" pitchFamily="2" charset="-122"/>
                <a:ea typeface="华文楷体" panose="02010600040101010101" pitchFamily="2" charset="-122"/>
              </a:rPr>
              <a:t>(Hard Coding)</a:t>
            </a:r>
            <a:r>
              <a:rPr lang="zh-CN" altLang="en-US" b="0" dirty="0">
                <a:solidFill>
                  <a:schemeClr val="tx1"/>
                </a:solidFill>
                <a:latin typeface="华文楷体" panose="02010600040101010101" pitchFamily="2" charset="-122"/>
                <a:ea typeface="华文楷体" panose="02010600040101010101" pitchFamily="2" charset="-122"/>
              </a:rPr>
              <a:t>在一个类中，如需要提供多种查找算法，可以将这些算法写到一个类中，在该类中提供多个方法，每一个方法对应一个具体的查找算法；当然也可以将这些查找算法封装在一个统一的方法中，通过</a:t>
            </a:r>
            <a:r>
              <a:rPr lang="en-US" altLang="zh-CN" b="0" dirty="0">
                <a:solidFill>
                  <a:schemeClr val="tx1"/>
                </a:solidFill>
                <a:latin typeface="华文楷体" panose="02010600040101010101" pitchFamily="2" charset="-122"/>
                <a:ea typeface="华文楷体" panose="02010600040101010101" pitchFamily="2" charset="-122"/>
              </a:rPr>
              <a:t>if…else…</a:t>
            </a:r>
            <a:r>
              <a:rPr lang="zh-CN" altLang="en-US" b="0" dirty="0">
                <a:solidFill>
                  <a:schemeClr val="tx1"/>
                </a:solidFill>
                <a:latin typeface="华文楷体" panose="02010600040101010101" pitchFamily="2" charset="-122"/>
                <a:ea typeface="华文楷体" panose="02010600040101010101" pitchFamily="2" charset="-122"/>
              </a:rPr>
              <a:t>等条件判断语句来进行选择。这两种实现方法我们都可以称之为</a:t>
            </a:r>
            <a:r>
              <a:rPr lang="zh-CN" altLang="en-US" b="0" dirty="0">
                <a:solidFill>
                  <a:srgbClr val="A61D38"/>
                </a:solidFill>
                <a:latin typeface="华文楷体" panose="02010600040101010101" pitchFamily="2" charset="-122"/>
                <a:ea typeface="华文楷体" panose="02010600040101010101" pitchFamily="2" charset="-122"/>
              </a:rPr>
              <a:t>硬编码</a:t>
            </a:r>
            <a:r>
              <a:rPr lang="zh-CN" altLang="en-US" b="0" dirty="0">
                <a:solidFill>
                  <a:schemeClr val="tx1"/>
                </a:solidFill>
                <a:latin typeface="华文楷体" panose="02010600040101010101" pitchFamily="2" charset="-122"/>
                <a:ea typeface="华文楷体" panose="02010600040101010101" pitchFamily="2" charset="-122"/>
              </a:rPr>
              <a:t>。如果需要增加一种新的查找算法，需要修改封装算法类的源代码；更换查找算法，也可能需要修改客户端调用代码。在这个算法类中封装了大量查找算法，该类代码将较复杂，维护较为困难。</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r>
              <a:rPr lang="zh-CN" altLang="en-US" b="0" dirty="0">
                <a:solidFill>
                  <a:schemeClr val="tx1"/>
                </a:solidFill>
                <a:latin typeface="华文楷体" panose="02010600040101010101" pitchFamily="2" charset="-122"/>
                <a:ea typeface="华文楷体" panose="02010600040101010101" pitchFamily="2" charset="-122"/>
              </a:rPr>
              <a:t>除了提供专门的查找算法类之外，还可以在客户端程序中直接包含算法代码，这种做法更不可取，将导致客户端程序庞大而且难以维护，如果存在大量可供选择的算法时问题将变得更加严重。</a:t>
            </a:r>
          </a:p>
          <a:p>
            <a:pPr eaLnBrk="1" hangingPunct="1"/>
            <a:r>
              <a:rPr lang="zh-CN" altLang="en-US" sz="2000" b="0" dirty="0">
                <a:solidFill>
                  <a:schemeClr val="tx1"/>
                </a:solidFill>
                <a:latin typeface="Arial Black" panose="020B0A04020102020204" pitchFamily="34" charset="0"/>
                <a:ea typeface="华文中宋" panose="02010600040101010101" pitchFamily="2" charset="-122"/>
              </a:rPr>
              <a:t>为了解决这些问题，可以定义一些独立的类来封装不同的算法，每一个类封装一个具体的算法。每一个封装算法的类我们都可以称之为</a:t>
            </a:r>
            <a:r>
              <a:rPr lang="zh-CN" altLang="en-US" sz="2000" b="0" dirty="0">
                <a:solidFill>
                  <a:srgbClr val="A61D38"/>
                </a:solidFill>
                <a:latin typeface="Arial Black" panose="020B0A04020102020204" pitchFamily="34" charset="0"/>
                <a:ea typeface="华文中宋" panose="02010600040101010101" pitchFamily="2" charset="-122"/>
              </a:rPr>
              <a:t>策略</a:t>
            </a:r>
            <a:r>
              <a:rPr lang="en-US" altLang="zh-CN" sz="2000" b="0" dirty="0">
                <a:solidFill>
                  <a:srgbClr val="A61D38"/>
                </a:solidFill>
                <a:latin typeface="Arial Black" panose="020B0A04020102020204" pitchFamily="34" charset="0"/>
                <a:ea typeface="华文中宋" panose="02010600040101010101" pitchFamily="2" charset="-122"/>
              </a:rPr>
              <a:t>(Strategy)</a:t>
            </a:r>
            <a:r>
              <a:rPr lang="zh-CN" altLang="en-US" sz="2000" b="0" dirty="0">
                <a:solidFill>
                  <a:schemeClr val="tx1"/>
                </a:solidFill>
                <a:latin typeface="Arial Black" panose="020B0A04020102020204" pitchFamily="34" charset="0"/>
                <a:ea typeface="华文中宋" panose="02010600040101010101" pitchFamily="2" charset="-122"/>
              </a:rPr>
              <a:t>，为了保证这些策略的一致性，一般会用一个抽象的策略类来做算法的定义，而具体每种算法则对应于一个具体策略类。</a:t>
            </a:r>
            <a:endParaRPr lang="en-US" altLang="zh-CN" sz="2000" b="0" dirty="0">
              <a:solidFill>
                <a:schemeClr val="tx1"/>
              </a:solidFill>
              <a:latin typeface="Arial Black" panose="020B0A04020102020204" pitchFamily="34" charset="0"/>
              <a:ea typeface="华文中宋" panose="02010600040101010101" pitchFamily="2" charset="-122"/>
            </a:endParaRPr>
          </a:p>
          <a:p>
            <a:pPr eaLnBrk="1" hangingPunct="1"/>
            <a:r>
              <a:rPr lang="zh-CN" altLang="en-US" sz="2000" b="0" dirty="0">
                <a:solidFill>
                  <a:srgbClr val="A61D38"/>
                </a:solidFill>
                <a:latin typeface="Arial Black" panose="020B0A04020102020204" pitchFamily="34" charset="0"/>
                <a:ea typeface="华文中宋" panose="02010600040101010101" pitchFamily="2" charset="-122"/>
              </a:rPr>
              <a:t>策略模式：定义一些类来封装不同的算法，一个以这种方法封装的算法称为一个策略。</a:t>
            </a:r>
          </a:p>
          <a:p>
            <a:pPr lvl="1" eaLnBrk="1" hangingPunct="1"/>
            <a:endParaRPr lang="zh-CN" altLang="en-US" dirty="0"/>
          </a:p>
          <a:p>
            <a:endParaRPr lang="zh-CN" altLang="en-US" dirty="0">
              <a:solidFill>
                <a:srgbClr val="FF3300"/>
              </a:solidFill>
            </a:endParaRPr>
          </a:p>
          <a:p>
            <a:endParaRPr lang="zh-CN" altLang="en-US" dirty="0"/>
          </a:p>
        </p:txBody>
      </p:sp>
    </p:spTree>
    <p:extLst>
      <p:ext uri="{BB962C8B-B14F-4D97-AF65-F5344CB8AC3E}">
        <p14:creationId xmlns:p14="http://schemas.microsoft.com/office/powerpoint/2010/main" val="187385758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07D7C-821A-4A64-82BD-7DE5AC922EA6}"/>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16837517-764B-4D0D-A0D5-301F164D93FB}"/>
              </a:ext>
            </a:extLst>
          </p:cNvPr>
          <p:cNvSpPr>
            <a:spLocks noGrp="1"/>
          </p:cNvSpPr>
          <p:nvPr>
            <p:ph idx="1"/>
          </p:nvPr>
        </p:nvSpPr>
        <p:spPr/>
        <p:txBody>
          <a:bodyPr/>
          <a:lstStyle/>
          <a:p>
            <a:r>
              <a:rPr lang="zh-CN" altLang="en-US" dirty="0"/>
              <a:t>结构</a:t>
            </a:r>
            <a:endParaRPr lang="en-US" altLang="zh-CN" dirty="0"/>
          </a:p>
          <a:p>
            <a:endParaRPr lang="en-US" altLang="zh-CN" dirty="0"/>
          </a:p>
          <a:p>
            <a:endParaRPr lang="en-US" altLang="zh-CN" dirty="0"/>
          </a:p>
          <a:p>
            <a:endParaRPr lang="en-US" altLang="zh-CN" dirty="0"/>
          </a:p>
          <a:p>
            <a:endParaRPr lang="en-US" altLang="zh-CN" dirty="0"/>
          </a:p>
          <a:p>
            <a:r>
              <a:rPr lang="zh-CN" altLang="en-US" dirty="0"/>
              <a:t>角色</a:t>
            </a:r>
            <a:endParaRPr lang="en-US" altLang="zh-CN" dirty="0"/>
          </a:p>
          <a:p>
            <a:pPr lvl="1" eaLnBrk="1" hangingPunct="1">
              <a:buFont typeface="Arial" panose="020B0604020202020204" pitchFamily="34" charset="0"/>
              <a:buChar char="•"/>
            </a:pPr>
            <a:r>
              <a:rPr lang="en-US" altLang="zh-CN" b="0" dirty="0">
                <a:solidFill>
                  <a:schemeClr val="tx1"/>
                </a:solidFill>
                <a:ea typeface="华文中宋" panose="02010600040101010101" pitchFamily="2" charset="-122"/>
              </a:rPr>
              <a:t>Context: </a:t>
            </a:r>
            <a:r>
              <a:rPr lang="zh-CN" altLang="en-US" b="0" dirty="0">
                <a:solidFill>
                  <a:schemeClr val="tx1"/>
                </a:solidFill>
                <a:ea typeface="华文中宋" panose="02010600040101010101" pitchFamily="2" charset="-122"/>
              </a:rPr>
              <a:t>环境类</a:t>
            </a: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Strategy</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抽象策略类</a:t>
            </a:r>
          </a:p>
          <a:p>
            <a:pPr lvl="1" eaLnBrk="1" hangingPunct="1">
              <a:buFont typeface="Arial" panose="020B0604020202020204" pitchFamily="34" charset="0"/>
              <a:buChar char="•"/>
            </a:pPr>
            <a:r>
              <a:rPr lang="en-US" altLang="en-US" b="0" dirty="0" err="1">
                <a:solidFill>
                  <a:schemeClr val="tx1"/>
                </a:solidFill>
                <a:ea typeface="华文中宋" panose="02010600040101010101" pitchFamily="2" charset="-122"/>
              </a:rPr>
              <a:t>ConcreteStrategy</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具体策略类</a:t>
            </a:r>
          </a:p>
          <a:p>
            <a:endParaRPr lang="en-US" altLang="zh-CN" dirty="0"/>
          </a:p>
          <a:p>
            <a:endParaRPr lang="zh-CN" altLang="en-US" dirty="0"/>
          </a:p>
        </p:txBody>
      </p:sp>
      <p:pic>
        <p:nvPicPr>
          <p:cNvPr id="4" name="Picture 19">
            <a:extLst>
              <a:ext uri="{FF2B5EF4-FFF2-40B4-BE49-F238E27FC236}">
                <a16:creationId xmlns:a16="http://schemas.microsoft.com/office/drawing/2014/main" id="{4DD924B5-912F-42AD-B6D0-23010E004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474" y="1052737"/>
            <a:ext cx="10944191"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5519293"/>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724F75F-5A87-4A09-8873-4CE2332C0135}"/>
              </a:ext>
            </a:extLst>
          </p:cNvPr>
          <p:cNvPicPr>
            <a:picLocks noChangeAspect="1"/>
          </p:cNvPicPr>
          <p:nvPr/>
        </p:nvPicPr>
        <p:blipFill>
          <a:blip r:embed="rId2"/>
          <a:stretch>
            <a:fillRect/>
          </a:stretch>
        </p:blipFill>
        <p:spPr>
          <a:xfrm>
            <a:off x="3647728" y="2564904"/>
            <a:ext cx="5133277" cy="1595917"/>
          </a:xfrm>
          <a:prstGeom prst="rect">
            <a:avLst/>
          </a:prstGeom>
        </p:spPr>
      </p:pic>
      <p:sp>
        <p:nvSpPr>
          <p:cNvPr id="2" name="标题 1">
            <a:extLst>
              <a:ext uri="{FF2B5EF4-FFF2-40B4-BE49-F238E27FC236}">
                <a16:creationId xmlns:a16="http://schemas.microsoft.com/office/drawing/2014/main" id="{F44A2054-5D36-4518-8B67-296CC81019D4}"/>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6" name="内容占位符 5">
            <a:extLst>
              <a:ext uri="{FF2B5EF4-FFF2-40B4-BE49-F238E27FC236}">
                <a16:creationId xmlns:a16="http://schemas.microsoft.com/office/drawing/2014/main" id="{B97D6772-AC41-4A0D-A2B3-AD167AF748E5}"/>
              </a:ext>
            </a:extLst>
          </p:cNvPr>
          <p:cNvSpPr>
            <a:spLocks noGrp="1"/>
          </p:cNvSpPr>
          <p:nvPr>
            <p:ph idx="1"/>
          </p:nvPr>
        </p:nvSpPr>
        <p:spPr>
          <a:xfrm>
            <a:off x="407369" y="882773"/>
            <a:ext cx="3744417" cy="5426547"/>
          </a:xfrm>
        </p:spPr>
        <p:txBody>
          <a:bodyPr/>
          <a:lstStyle/>
          <a:p>
            <a:r>
              <a:rPr lang="zh-CN" altLang="en-US" dirty="0">
                <a:latin typeface="华文中宋" panose="02010600040101010101" pitchFamily="2" charset="-122"/>
                <a:ea typeface="华文中宋" panose="02010600040101010101" pitchFamily="2" charset="-122"/>
              </a:rPr>
              <a:t>不使用策略模式</a:t>
            </a:r>
            <a:endParaRPr lang="en-US" altLang="zh-CN" dirty="0">
              <a:latin typeface="华文中宋" panose="02010600040101010101" pitchFamily="2" charset="-122"/>
              <a:ea typeface="华文中宋" panose="02010600040101010101" pitchFamily="2" charset="-122"/>
            </a:endParaRPr>
          </a:p>
          <a:p>
            <a:endParaRPr lang="zh-CN" altLang="en-US" dirty="0"/>
          </a:p>
        </p:txBody>
      </p:sp>
      <p:pic>
        <p:nvPicPr>
          <p:cNvPr id="7" name="图片 6">
            <a:extLst>
              <a:ext uri="{FF2B5EF4-FFF2-40B4-BE49-F238E27FC236}">
                <a16:creationId xmlns:a16="http://schemas.microsoft.com/office/drawing/2014/main" id="{51FF1CA4-AE4F-48CB-B1E7-30A8DC35B95B}"/>
              </a:ext>
            </a:extLst>
          </p:cNvPr>
          <p:cNvPicPr>
            <a:picLocks noChangeAspect="1"/>
          </p:cNvPicPr>
          <p:nvPr/>
        </p:nvPicPr>
        <p:blipFill>
          <a:blip r:embed="rId3"/>
          <a:stretch>
            <a:fillRect/>
          </a:stretch>
        </p:blipFill>
        <p:spPr>
          <a:xfrm>
            <a:off x="478685" y="1374448"/>
            <a:ext cx="2792211" cy="4163929"/>
          </a:xfrm>
          <a:prstGeom prst="rect">
            <a:avLst/>
          </a:prstGeom>
        </p:spPr>
      </p:pic>
      <p:sp>
        <p:nvSpPr>
          <p:cNvPr id="8" name="内容占位符 5">
            <a:extLst>
              <a:ext uri="{FF2B5EF4-FFF2-40B4-BE49-F238E27FC236}">
                <a16:creationId xmlns:a16="http://schemas.microsoft.com/office/drawing/2014/main" id="{F585D313-B258-4DDB-BA11-C02878A0B068}"/>
              </a:ext>
            </a:extLst>
          </p:cNvPr>
          <p:cNvSpPr txBox="1">
            <a:spLocks/>
          </p:cNvSpPr>
          <p:nvPr/>
        </p:nvSpPr>
        <p:spPr bwMode="auto">
          <a:xfrm>
            <a:off x="3503714" y="949279"/>
            <a:ext cx="8568951"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latin typeface="华文中宋" panose="02010600040101010101" pitchFamily="2" charset="-122"/>
                <a:ea typeface="华文中宋" panose="02010600040101010101" pitchFamily="2" charset="-122"/>
              </a:rPr>
              <a:t>使用策略模式</a:t>
            </a:r>
          </a:p>
        </p:txBody>
      </p:sp>
      <p:pic>
        <p:nvPicPr>
          <p:cNvPr id="10" name="图片 9">
            <a:extLst>
              <a:ext uri="{FF2B5EF4-FFF2-40B4-BE49-F238E27FC236}">
                <a16:creationId xmlns:a16="http://schemas.microsoft.com/office/drawing/2014/main" id="{AF73D936-A105-4A0E-BDB5-606BA060147E}"/>
              </a:ext>
            </a:extLst>
          </p:cNvPr>
          <p:cNvPicPr>
            <a:picLocks noChangeAspect="1"/>
          </p:cNvPicPr>
          <p:nvPr/>
        </p:nvPicPr>
        <p:blipFill>
          <a:blip r:embed="rId4"/>
          <a:stretch>
            <a:fillRect/>
          </a:stretch>
        </p:blipFill>
        <p:spPr>
          <a:xfrm>
            <a:off x="3647729" y="1410657"/>
            <a:ext cx="4523624" cy="1140387"/>
          </a:xfrm>
          <a:prstGeom prst="rect">
            <a:avLst/>
          </a:prstGeom>
        </p:spPr>
      </p:pic>
      <p:pic>
        <p:nvPicPr>
          <p:cNvPr id="12" name="图片 11">
            <a:extLst>
              <a:ext uri="{FF2B5EF4-FFF2-40B4-BE49-F238E27FC236}">
                <a16:creationId xmlns:a16="http://schemas.microsoft.com/office/drawing/2014/main" id="{452B2803-9FF9-4028-913A-D609A77D063F}"/>
              </a:ext>
            </a:extLst>
          </p:cNvPr>
          <p:cNvPicPr>
            <a:picLocks noChangeAspect="1"/>
          </p:cNvPicPr>
          <p:nvPr/>
        </p:nvPicPr>
        <p:blipFill>
          <a:blip r:embed="rId5"/>
          <a:stretch>
            <a:fillRect/>
          </a:stretch>
        </p:blipFill>
        <p:spPr>
          <a:xfrm>
            <a:off x="3643813" y="4191625"/>
            <a:ext cx="7276723" cy="2511435"/>
          </a:xfrm>
          <a:prstGeom prst="rect">
            <a:avLst/>
          </a:prstGeom>
        </p:spPr>
      </p:pic>
      <p:pic>
        <p:nvPicPr>
          <p:cNvPr id="14" name="图片 13">
            <a:extLst>
              <a:ext uri="{FF2B5EF4-FFF2-40B4-BE49-F238E27FC236}">
                <a16:creationId xmlns:a16="http://schemas.microsoft.com/office/drawing/2014/main" id="{E00D245A-226B-4D53-9F45-2BA689DB7B55}"/>
              </a:ext>
            </a:extLst>
          </p:cNvPr>
          <p:cNvPicPr>
            <a:picLocks noChangeAspect="1"/>
          </p:cNvPicPr>
          <p:nvPr/>
        </p:nvPicPr>
        <p:blipFill>
          <a:blip r:embed="rId6"/>
          <a:stretch>
            <a:fillRect/>
          </a:stretch>
        </p:blipFill>
        <p:spPr>
          <a:xfrm>
            <a:off x="8184232" y="50991"/>
            <a:ext cx="4032448" cy="2511435"/>
          </a:xfrm>
          <a:prstGeom prst="rect">
            <a:avLst/>
          </a:prstGeom>
        </p:spPr>
      </p:pic>
    </p:spTree>
    <p:extLst>
      <p:ext uri="{BB962C8B-B14F-4D97-AF65-F5344CB8AC3E}">
        <p14:creationId xmlns:p14="http://schemas.microsoft.com/office/powerpoint/2010/main" val="44670610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F90475-BAC2-411A-9005-34F567C10517}"/>
              </a:ext>
            </a:extLst>
          </p:cNvPr>
          <p:cNvPicPr>
            <a:picLocks noChangeAspect="1"/>
          </p:cNvPicPr>
          <p:nvPr/>
        </p:nvPicPr>
        <p:blipFill>
          <a:blip r:embed="rId2"/>
          <a:stretch>
            <a:fillRect/>
          </a:stretch>
        </p:blipFill>
        <p:spPr>
          <a:xfrm>
            <a:off x="5087887" y="1132241"/>
            <a:ext cx="6552729" cy="1985947"/>
          </a:xfrm>
          <a:prstGeom prst="rect">
            <a:avLst/>
          </a:prstGeom>
        </p:spPr>
      </p:pic>
      <p:pic>
        <p:nvPicPr>
          <p:cNvPr id="5" name="图片 4">
            <a:extLst>
              <a:ext uri="{FF2B5EF4-FFF2-40B4-BE49-F238E27FC236}">
                <a16:creationId xmlns:a16="http://schemas.microsoft.com/office/drawing/2014/main" id="{588AF1E1-AE1A-4F8A-AD1D-169AEE3FDE08}"/>
              </a:ext>
            </a:extLst>
          </p:cNvPr>
          <p:cNvPicPr>
            <a:picLocks noChangeAspect="1"/>
          </p:cNvPicPr>
          <p:nvPr/>
        </p:nvPicPr>
        <p:blipFill>
          <a:blip r:embed="rId3"/>
          <a:stretch>
            <a:fillRect/>
          </a:stretch>
        </p:blipFill>
        <p:spPr>
          <a:xfrm>
            <a:off x="347924" y="1772816"/>
            <a:ext cx="4739963" cy="1356411"/>
          </a:xfrm>
          <a:prstGeom prst="rect">
            <a:avLst/>
          </a:prstGeom>
        </p:spPr>
      </p:pic>
      <p:pic>
        <p:nvPicPr>
          <p:cNvPr id="6" name="图片 5">
            <a:extLst>
              <a:ext uri="{FF2B5EF4-FFF2-40B4-BE49-F238E27FC236}">
                <a16:creationId xmlns:a16="http://schemas.microsoft.com/office/drawing/2014/main" id="{8CE07ADB-D98E-446C-ACA2-B0031C505528}"/>
              </a:ext>
            </a:extLst>
          </p:cNvPr>
          <p:cNvPicPr>
            <a:picLocks noChangeAspect="1"/>
          </p:cNvPicPr>
          <p:nvPr/>
        </p:nvPicPr>
        <p:blipFill>
          <a:blip r:embed="rId4"/>
          <a:stretch>
            <a:fillRect/>
          </a:stretch>
        </p:blipFill>
        <p:spPr>
          <a:xfrm>
            <a:off x="331445" y="3249154"/>
            <a:ext cx="7276723" cy="2511435"/>
          </a:xfrm>
          <a:prstGeom prst="rect">
            <a:avLst/>
          </a:prstGeom>
        </p:spPr>
      </p:pic>
      <p:pic>
        <p:nvPicPr>
          <p:cNvPr id="7" name="图片 6">
            <a:extLst>
              <a:ext uri="{FF2B5EF4-FFF2-40B4-BE49-F238E27FC236}">
                <a16:creationId xmlns:a16="http://schemas.microsoft.com/office/drawing/2014/main" id="{40EF3F9E-9753-4356-A0D1-704A6511F706}"/>
              </a:ext>
            </a:extLst>
          </p:cNvPr>
          <p:cNvPicPr>
            <a:picLocks noChangeAspect="1"/>
          </p:cNvPicPr>
          <p:nvPr/>
        </p:nvPicPr>
        <p:blipFill>
          <a:blip r:embed="rId5"/>
          <a:stretch>
            <a:fillRect/>
          </a:stretch>
        </p:blipFill>
        <p:spPr>
          <a:xfrm>
            <a:off x="7608168" y="3249154"/>
            <a:ext cx="4032448" cy="2511435"/>
          </a:xfrm>
          <a:prstGeom prst="rect">
            <a:avLst/>
          </a:prstGeom>
        </p:spPr>
      </p:pic>
    </p:spTree>
    <p:extLst>
      <p:ext uri="{BB962C8B-B14F-4D97-AF65-F5344CB8AC3E}">
        <p14:creationId xmlns:p14="http://schemas.microsoft.com/office/powerpoint/2010/main" val="285889113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93A6A413-AFEC-4A59-AEC2-A85FF316C0C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55840" y="980729"/>
            <a:ext cx="7200800" cy="3960440"/>
          </a:xfrm>
          <a:noFill/>
        </p:spPr>
      </p:pic>
      <p:sp>
        <p:nvSpPr>
          <p:cNvPr id="160770" name="Rectangle 2">
            <a:extLst>
              <a:ext uri="{FF2B5EF4-FFF2-40B4-BE49-F238E27FC236}">
                <a16:creationId xmlns:a16="http://schemas.microsoft.com/office/drawing/2014/main" id="{5F926237-48C8-4D2D-A2DC-D82452133965}"/>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sp>
        <p:nvSpPr>
          <p:cNvPr id="160771" name="Rectangle 3">
            <a:extLst>
              <a:ext uri="{FF2B5EF4-FFF2-40B4-BE49-F238E27FC236}">
                <a16:creationId xmlns:a16="http://schemas.microsoft.com/office/drawing/2014/main" id="{5AFC86F7-A575-43CD-B905-38C4A687AFB9}"/>
              </a:ext>
            </a:extLst>
          </p:cNvPr>
          <p:cNvSpPr>
            <a:spLocks noGrp="1" noChangeArrowheads="1"/>
          </p:cNvSpPr>
          <p:nvPr>
            <p:ph type="body" sz="half" idx="1"/>
          </p:nvPr>
        </p:nvSpPr>
        <p:spPr>
          <a:xfrm>
            <a:off x="479376" y="837844"/>
            <a:ext cx="7989888" cy="5440957"/>
          </a:xfrm>
        </p:spPr>
        <p:txBody>
          <a:bodyPr/>
          <a:lstStyle/>
          <a:p>
            <a:pPr eaLnBrk="1" hangingPunct="1"/>
            <a:r>
              <a:rPr lang="en-US" altLang="zh-CN" dirty="0">
                <a:solidFill>
                  <a:srgbClr val="324A7A"/>
                </a:solidFill>
                <a:ea typeface="华文中宋" panose="02010600040101010101" pitchFamily="2" charset="-122"/>
              </a:rPr>
              <a:t>Strategy Pattern</a:t>
            </a:r>
            <a:r>
              <a:rPr lang="zh-CN" altLang="en-US" b="0" dirty="0">
                <a:solidFill>
                  <a:srgbClr val="324A7A"/>
                </a:solidFill>
                <a:ea typeface="华文中宋" panose="02010600040101010101" pitchFamily="2" charset="-122"/>
              </a:rPr>
              <a:t>的参与者</a:t>
            </a:r>
          </a:p>
          <a:p>
            <a:pPr lvl="1" eaLnBrk="1" hangingPunct="1"/>
            <a:r>
              <a:rPr lang="en-US" altLang="zh-CN" dirty="0">
                <a:solidFill>
                  <a:schemeClr val="tx1"/>
                </a:solidFill>
                <a:ea typeface="华文中宋" panose="02010600040101010101" pitchFamily="2" charset="-122"/>
              </a:rPr>
              <a:t>Strategy</a:t>
            </a:r>
            <a:r>
              <a:rPr lang="zh-CN" altLang="en-US" b="0" dirty="0">
                <a:solidFill>
                  <a:schemeClr val="tx1"/>
                </a:solidFill>
                <a:ea typeface="华文中宋" panose="02010600040101010101" pitchFamily="2" charset="-122"/>
              </a:rPr>
              <a:t>参与者</a:t>
            </a:r>
          </a:p>
          <a:p>
            <a:pPr lvl="2" eaLnBrk="1" hangingPunct="1"/>
            <a:r>
              <a:rPr lang="zh-CN" altLang="en-US" sz="1800" b="0" dirty="0">
                <a:solidFill>
                  <a:schemeClr val="tx1"/>
                </a:solidFill>
                <a:ea typeface="华文中宋" panose="02010600040101010101" pitchFamily="2" charset="-122"/>
              </a:rPr>
              <a:t>规定使用策略的接口</a:t>
            </a:r>
          </a:p>
          <a:p>
            <a:pPr lvl="1" eaLnBrk="1" hangingPunct="1"/>
            <a:r>
              <a:rPr lang="en-US" altLang="zh-CN" dirty="0" err="1">
                <a:solidFill>
                  <a:schemeClr val="tx1"/>
                </a:solidFill>
                <a:ea typeface="华文中宋" panose="02010600040101010101" pitchFamily="2" charset="-122"/>
              </a:rPr>
              <a:t>ConcreteStrategy</a:t>
            </a:r>
            <a:endParaRPr lang="en-US" altLang="zh-CN"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实现</a:t>
            </a:r>
            <a:r>
              <a:rPr lang="en-US" altLang="zh-CN" sz="1800" dirty="0">
                <a:solidFill>
                  <a:schemeClr val="tx1"/>
                </a:solidFill>
                <a:ea typeface="华文中宋" panose="02010600040101010101" pitchFamily="2" charset="-122"/>
              </a:rPr>
              <a:t>Strategy</a:t>
            </a:r>
            <a:r>
              <a:rPr lang="zh-CN" altLang="en-US" sz="1800" b="0" dirty="0">
                <a:solidFill>
                  <a:schemeClr val="tx1"/>
                </a:solidFill>
                <a:ea typeface="华文中宋" panose="02010600040101010101" pitchFamily="2" charset="-122"/>
              </a:rPr>
              <a:t>接口的参与者</a:t>
            </a:r>
          </a:p>
          <a:p>
            <a:pPr lvl="1" eaLnBrk="1" hangingPunct="1"/>
            <a:r>
              <a:rPr lang="en-US" altLang="zh-CN"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参与者</a:t>
            </a:r>
          </a:p>
          <a:p>
            <a:pPr lvl="2" eaLnBrk="1" hangingPunct="1"/>
            <a:r>
              <a:rPr lang="zh-CN" altLang="en-US" sz="1800" b="0" dirty="0">
                <a:solidFill>
                  <a:schemeClr val="tx1"/>
                </a:solidFill>
                <a:ea typeface="华文中宋" panose="02010600040101010101" pitchFamily="2" charset="-122"/>
              </a:rPr>
              <a:t>利用</a:t>
            </a:r>
            <a:r>
              <a:rPr lang="en-US" altLang="zh-CN" sz="1800" dirty="0">
                <a:solidFill>
                  <a:schemeClr val="tx1"/>
                </a:solidFill>
                <a:ea typeface="华文中宋" panose="02010600040101010101" pitchFamily="2" charset="-122"/>
              </a:rPr>
              <a:t>Strategy</a:t>
            </a:r>
            <a:r>
              <a:rPr lang="zh-CN" altLang="en-US" sz="1800" b="0" dirty="0">
                <a:solidFill>
                  <a:schemeClr val="tx1"/>
                </a:solidFill>
                <a:ea typeface="华文中宋" panose="02010600040101010101" pitchFamily="2" charset="-122"/>
              </a:rPr>
              <a:t>参与者的参与者，即</a:t>
            </a:r>
            <a:r>
              <a:rPr lang="en-US" altLang="zh-CN" sz="1800" dirty="0">
                <a:solidFill>
                  <a:schemeClr val="tx1"/>
                </a:solidFill>
                <a:ea typeface="华文中宋" panose="02010600040101010101" pitchFamily="2" charset="-122"/>
              </a:rPr>
              <a:t>Player</a:t>
            </a:r>
          </a:p>
          <a:p>
            <a:pPr eaLnBrk="1" hangingPunct="1"/>
            <a:r>
              <a:rPr lang="en-US" altLang="zh-CN" dirty="0">
                <a:solidFill>
                  <a:srgbClr val="324A7A"/>
                </a:solidFill>
                <a:ea typeface="华文中宋" panose="02010600040101010101" pitchFamily="2" charset="-122"/>
              </a:rPr>
              <a:t>Example</a:t>
            </a:r>
            <a:r>
              <a:rPr lang="zh-CN" altLang="en-US" dirty="0">
                <a:solidFill>
                  <a:srgbClr val="324A7A"/>
                </a:solidFill>
                <a:ea typeface="华文中宋" panose="02010600040101010101" pitchFamily="2" charset="-122"/>
              </a:rPr>
              <a:t>：</a:t>
            </a:r>
            <a:endParaRPr lang="en-US" altLang="zh-CN" dirty="0">
              <a:solidFill>
                <a:srgbClr val="324A7A"/>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Game</a:t>
            </a:r>
            <a:r>
              <a:rPr lang="zh-CN" altLang="en-US" b="0" dirty="0">
                <a:solidFill>
                  <a:schemeClr val="tx1"/>
                </a:solidFill>
                <a:ea typeface="华文中宋" panose="02010600040101010101" pitchFamily="2" charset="-122"/>
              </a:rPr>
              <a:t>：剪刀、石头、布</a:t>
            </a:r>
          </a:p>
          <a:p>
            <a:pPr lvl="3" eaLnBrk="1" hangingPunct="1"/>
            <a:r>
              <a:rPr lang="en-US" altLang="zh-CN" sz="1800" dirty="0">
                <a:latin typeface="华文中宋" panose="02010600040101010101" pitchFamily="2" charset="-122"/>
                <a:ea typeface="华文中宋" panose="02010600040101010101" pitchFamily="2" charset="-122"/>
                <a:hlinkClick r:id="rId4" action="ppaction://hlinkfile"/>
              </a:rPr>
              <a:t>Hand.java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5" action="ppaction://hlinkfile"/>
              </a:rPr>
              <a:t>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6" action="ppaction://hlinkfile"/>
              </a:rPr>
              <a:t>WinningStrategy.java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7" action="ppaction://hlinkfile"/>
              </a:rPr>
              <a:t>ProbStrategy.java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8" action="ppaction://hlinkfile"/>
              </a:rPr>
              <a:t>Player.java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9" action="ppaction://hlinkfile"/>
              </a:rPr>
              <a:t>Main.java</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20206CC-4F7F-4073-8E9A-C9FA0EC8A91A}"/>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3795" name="Rectangle 3">
            <a:extLst>
              <a:ext uri="{FF2B5EF4-FFF2-40B4-BE49-F238E27FC236}">
                <a16:creationId xmlns:a16="http://schemas.microsoft.com/office/drawing/2014/main" id="{EAB303F9-2A4F-41F4-8932-D7D976CD326F}"/>
              </a:ext>
            </a:extLst>
          </p:cNvPr>
          <p:cNvSpPr>
            <a:spLocks noGrp="1" noChangeArrowheads="1"/>
          </p:cNvSpPr>
          <p:nvPr>
            <p:ph type="body" idx="1"/>
          </p:nvPr>
        </p:nvSpPr>
        <p:spPr>
          <a:xfrm>
            <a:off x="551384" y="1124744"/>
            <a:ext cx="11161240" cy="532859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latin typeface="华文中宋" panose="02010600040101010101" pitchFamily="2" charset="-122"/>
                <a:ea typeface="华文中宋" panose="02010600040101010101" pitchFamily="2" charset="-122"/>
              </a:rPr>
              <a:t>Smalltalk MVC </a:t>
            </a:r>
            <a:r>
              <a:rPr lang="zh-CN" altLang="en-US" sz="2400" dirty="0">
                <a:solidFill>
                  <a:srgbClr val="324A7A"/>
                </a:solidFill>
                <a:latin typeface="华文中宋" panose="02010600040101010101" pitchFamily="2" charset="-122"/>
                <a:ea typeface="华文中宋" panose="02010600040101010101" pitchFamily="2" charset="-122"/>
              </a:rPr>
              <a:t>中的设计模式</a:t>
            </a:r>
          </a:p>
          <a:p>
            <a:pPr lvl="2" eaLnBrk="1" hangingPunct="1">
              <a:lnSpc>
                <a:spcPct val="150000"/>
              </a:lnSpc>
              <a:buFont typeface="Wingdings" panose="05000000000000000000" pitchFamily="2" charset="2"/>
              <a:buChar char="l"/>
            </a:pPr>
            <a:r>
              <a:rPr lang="en-US" altLang="zh-CN" b="0" dirty="0">
                <a:solidFill>
                  <a:schemeClr val="tx1"/>
                </a:solidFill>
                <a:latin typeface="华文楷体" panose="02010600040101010101" pitchFamily="2" charset="-122"/>
                <a:ea typeface="华文楷体" panose="02010600040101010101" pitchFamily="2" charset="-122"/>
              </a:rPr>
              <a:t>MVC</a:t>
            </a:r>
            <a:r>
              <a:rPr lang="zh-CN" altLang="en-US" b="0" dirty="0">
                <a:solidFill>
                  <a:schemeClr val="tx1"/>
                </a:solidFill>
                <a:latin typeface="华文楷体" panose="02010600040101010101" pitchFamily="2" charset="-122"/>
                <a:ea typeface="华文楷体" panose="02010600040101010101" pitchFamily="2" charset="-122"/>
              </a:rPr>
              <a:t>通过建立一个“定购</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通知”协议来分离视图和模型。</a:t>
            </a:r>
            <a:r>
              <a:rPr lang="zh-CN" altLang="en-US" u="sng" dirty="0">
                <a:solidFill>
                  <a:srgbClr val="C00000"/>
                </a:solidFill>
                <a:latin typeface="华文楷体" panose="02010600040101010101" pitchFamily="2" charset="-122"/>
                <a:ea typeface="华文楷体" panose="02010600040101010101" pitchFamily="2" charset="-122"/>
              </a:rPr>
              <a:t>视图们以自己的方式保证它正确地反映了模型的状态</a:t>
            </a:r>
            <a:r>
              <a:rPr lang="zh-CN" altLang="en-US"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一旦模型的数据发生变化，模型将通知有关的视图，每个视图相应地得到刷新自己的机会。这种方法让你为一个模型提供不同的多个视图的表现形式</a:t>
            </a:r>
            <a:r>
              <a:rPr lang="zh-CN" altLang="en-US" dirty="0">
                <a:solidFill>
                  <a:srgbClr val="A61D38"/>
                </a:solidFill>
                <a:latin typeface="华文楷体" panose="02010600040101010101" pitchFamily="2" charset="-122"/>
                <a:ea typeface="华文楷体" panose="02010600040101010101" pitchFamily="2" charset="-122"/>
              </a:rPr>
              <a:t>（</a:t>
            </a:r>
            <a:r>
              <a:rPr lang="en-US" altLang="zh-CN" dirty="0">
                <a:solidFill>
                  <a:srgbClr val="A61D38"/>
                </a:solidFill>
                <a:latin typeface="华文楷体" panose="02010600040101010101" pitchFamily="2" charset="-122"/>
                <a:ea typeface="华文楷体" panose="02010600040101010101" pitchFamily="2" charset="-122"/>
              </a:rPr>
              <a:t>1 VS  N </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，也能够为一个模型创建新的视图而无需重写模型。</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2FC7AB3-13EA-4018-BB5C-1AD349B20F24}"/>
              </a:ext>
            </a:extLst>
          </p:cNvPr>
          <p:cNvPicPr>
            <a:picLocks noChangeAspect="1"/>
          </p:cNvPicPr>
          <p:nvPr/>
        </p:nvPicPr>
        <p:blipFill>
          <a:blip r:embed="rId2"/>
          <a:stretch>
            <a:fillRect/>
          </a:stretch>
        </p:blipFill>
        <p:spPr>
          <a:xfrm>
            <a:off x="97121" y="908720"/>
            <a:ext cx="5638841" cy="5324515"/>
          </a:xfrm>
          <a:prstGeom prst="rect">
            <a:avLst/>
          </a:prstGeom>
        </p:spPr>
      </p:pic>
      <p:pic>
        <p:nvPicPr>
          <p:cNvPr id="7" name="图片 6">
            <a:extLst>
              <a:ext uri="{FF2B5EF4-FFF2-40B4-BE49-F238E27FC236}">
                <a16:creationId xmlns:a16="http://schemas.microsoft.com/office/drawing/2014/main" id="{5973B41E-F332-443E-84E4-2C8E473B1F22}"/>
              </a:ext>
            </a:extLst>
          </p:cNvPr>
          <p:cNvPicPr>
            <a:picLocks noChangeAspect="1"/>
          </p:cNvPicPr>
          <p:nvPr/>
        </p:nvPicPr>
        <p:blipFill>
          <a:blip r:embed="rId3"/>
          <a:stretch>
            <a:fillRect/>
          </a:stretch>
        </p:blipFill>
        <p:spPr>
          <a:xfrm>
            <a:off x="6172453" y="908720"/>
            <a:ext cx="5972219" cy="5014949"/>
          </a:xfrm>
          <a:prstGeom prst="rect">
            <a:avLst/>
          </a:prstGeom>
        </p:spPr>
      </p:pic>
      <p:sp>
        <p:nvSpPr>
          <p:cNvPr id="8" name="Rectangle 2">
            <a:extLst>
              <a:ext uri="{FF2B5EF4-FFF2-40B4-BE49-F238E27FC236}">
                <a16:creationId xmlns:a16="http://schemas.microsoft.com/office/drawing/2014/main" id="{FEC7CEBE-D520-42CF-8800-D69CB39D3235}"/>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cxnSp>
        <p:nvCxnSpPr>
          <p:cNvPr id="9" name="直接连接符 8">
            <a:extLst>
              <a:ext uri="{FF2B5EF4-FFF2-40B4-BE49-F238E27FC236}">
                <a16:creationId xmlns:a16="http://schemas.microsoft.com/office/drawing/2014/main" id="{43B72C2E-16F4-44C1-A5EF-CB42AEDBC2B6}"/>
              </a:ext>
            </a:extLst>
          </p:cNvPr>
          <p:cNvCxnSpPr>
            <a:cxnSpLocks/>
          </p:cNvCxnSpPr>
          <p:nvPr/>
        </p:nvCxnSpPr>
        <p:spPr bwMode="auto">
          <a:xfrm>
            <a:off x="5951985"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4965346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3239985-725D-498C-8007-A2A50A872545}"/>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pic>
        <p:nvPicPr>
          <p:cNvPr id="6" name="图片 5">
            <a:extLst>
              <a:ext uri="{FF2B5EF4-FFF2-40B4-BE49-F238E27FC236}">
                <a16:creationId xmlns:a16="http://schemas.microsoft.com/office/drawing/2014/main" id="{D2E41DFA-DE65-42CD-936C-1438AF4FEF21}"/>
              </a:ext>
            </a:extLst>
          </p:cNvPr>
          <p:cNvPicPr>
            <a:picLocks noChangeAspect="1"/>
          </p:cNvPicPr>
          <p:nvPr/>
        </p:nvPicPr>
        <p:blipFill>
          <a:blip r:embed="rId2"/>
          <a:stretch>
            <a:fillRect/>
          </a:stretch>
        </p:blipFill>
        <p:spPr>
          <a:xfrm>
            <a:off x="475027" y="1053105"/>
            <a:ext cx="3652864" cy="647705"/>
          </a:xfrm>
          <a:prstGeom prst="rect">
            <a:avLst/>
          </a:prstGeom>
        </p:spPr>
      </p:pic>
      <p:pic>
        <p:nvPicPr>
          <p:cNvPr id="7" name="图片 6">
            <a:extLst>
              <a:ext uri="{FF2B5EF4-FFF2-40B4-BE49-F238E27FC236}">
                <a16:creationId xmlns:a16="http://schemas.microsoft.com/office/drawing/2014/main" id="{161F2E71-0889-4516-AAC8-B8C8FCD83634}"/>
              </a:ext>
            </a:extLst>
          </p:cNvPr>
          <p:cNvPicPr>
            <a:picLocks noChangeAspect="1"/>
          </p:cNvPicPr>
          <p:nvPr/>
        </p:nvPicPr>
        <p:blipFill>
          <a:blip r:embed="rId3"/>
          <a:stretch>
            <a:fillRect/>
          </a:stretch>
        </p:blipFill>
        <p:spPr>
          <a:xfrm>
            <a:off x="5771485" y="44624"/>
            <a:ext cx="6373187" cy="6840760"/>
          </a:xfrm>
          <a:prstGeom prst="rect">
            <a:avLst/>
          </a:prstGeom>
        </p:spPr>
      </p:pic>
      <p:pic>
        <p:nvPicPr>
          <p:cNvPr id="8" name="图片 7">
            <a:extLst>
              <a:ext uri="{FF2B5EF4-FFF2-40B4-BE49-F238E27FC236}">
                <a16:creationId xmlns:a16="http://schemas.microsoft.com/office/drawing/2014/main" id="{C8A8CDB5-D437-4C9D-83DE-997632C92FB7}"/>
              </a:ext>
            </a:extLst>
          </p:cNvPr>
          <p:cNvPicPr>
            <a:picLocks noChangeAspect="1"/>
          </p:cNvPicPr>
          <p:nvPr/>
        </p:nvPicPr>
        <p:blipFill>
          <a:blip r:embed="rId4"/>
          <a:stretch>
            <a:fillRect/>
          </a:stretch>
        </p:blipFill>
        <p:spPr>
          <a:xfrm>
            <a:off x="474904" y="2368628"/>
            <a:ext cx="4252944" cy="3076597"/>
          </a:xfrm>
          <a:prstGeom prst="rect">
            <a:avLst/>
          </a:prstGeom>
        </p:spPr>
      </p:pic>
      <p:cxnSp>
        <p:nvCxnSpPr>
          <p:cNvPr id="9" name="直接连接符 8">
            <a:extLst>
              <a:ext uri="{FF2B5EF4-FFF2-40B4-BE49-F238E27FC236}">
                <a16:creationId xmlns:a16="http://schemas.microsoft.com/office/drawing/2014/main" id="{9DEE89EB-FCD6-43DC-91F8-33EFC6E15EDD}"/>
              </a:ext>
            </a:extLst>
          </p:cNvPr>
          <p:cNvCxnSpPr>
            <a:cxnSpLocks/>
          </p:cNvCxnSpPr>
          <p:nvPr/>
        </p:nvCxnSpPr>
        <p:spPr bwMode="auto">
          <a:xfrm>
            <a:off x="5375921"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05875748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27449-E99B-4FDD-B06B-2368B3DD008A}"/>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A57B2976-B6D9-4CBE-B9D0-EA61B2B7782F}"/>
              </a:ext>
            </a:extLst>
          </p:cNvPr>
          <p:cNvPicPr>
            <a:picLocks noChangeAspect="1"/>
          </p:cNvPicPr>
          <p:nvPr/>
        </p:nvPicPr>
        <p:blipFill>
          <a:blip r:embed="rId2"/>
          <a:stretch>
            <a:fillRect/>
          </a:stretch>
        </p:blipFill>
        <p:spPr>
          <a:xfrm>
            <a:off x="47329" y="116633"/>
            <a:ext cx="6291308" cy="6324647"/>
          </a:xfrm>
          <a:prstGeom prst="rect">
            <a:avLst/>
          </a:prstGeom>
        </p:spPr>
      </p:pic>
      <p:pic>
        <p:nvPicPr>
          <p:cNvPr id="6" name="图片 5">
            <a:extLst>
              <a:ext uri="{FF2B5EF4-FFF2-40B4-BE49-F238E27FC236}">
                <a16:creationId xmlns:a16="http://schemas.microsoft.com/office/drawing/2014/main" id="{18FCFC66-5540-4431-8F27-F0CF9560823B}"/>
              </a:ext>
            </a:extLst>
          </p:cNvPr>
          <p:cNvPicPr>
            <a:picLocks noChangeAspect="1"/>
          </p:cNvPicPr>
          <p:nvPr/>
        </p:nvPicPr>
        <p:blipFill>
          <a:blip r:embed="rId3"/>
          <a:stretch>
            <a:fillRect/>
          </a:stretch>
        </p:blipFill>
        <p:spPr>
          <a:xfrm>
            <a:off x="6505833" y="932337"/>
            <a:ext cx="5638841" cy="5324515"/>
          </a:xfrm>
          <a:prstGeom prst="rect">
            <a:avLst/>
          </a:prstGeom>
        </p:spPr>
      </p:pic>
      <p:cxnSp>
        <p:nvCxnSpPr>
          <p:cNvPr id="8" name="直接连接符 7">
            <a:extLst>
              <a:ext uri="{FF2B5EF4-FFF2-40B4-BE49-F238E27FC236}">
                <a16:creationId xmlns:a16="http://schemas.microsoft.com/office/drawing/2014/main" id="{707C9EAF-07D3-4F45-BB16-01570561BD26}"/>
              </a:ext>
            </a:extLst>
          </p:cNvPr>
          <p:cNvCxnSpPr>
            <a:cxnSpLocks/>
          </p:cNvCxnSpPr>
          <p:nvPr/>
        </p:nvCxnSpPr>
        <p:spPr bwMode="auto">
          <a:xfrm>
            <a:off x="6312025"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35587688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8BB33EE2-2FE4-4BCB-91BD-07B32F6F255F}"/>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sp>
        <p:nvSpPr>
          <p:cNvPr id="161795" name="Rectangle 3">
            <a:extLst>
              <a:ext uri="{FF2B5EF4-FFF2-40B4-BE49-F238E27FC236}">
                <a16:creationId xmlns:a16="http://schemas.microsoft.com/office/drawing/2014/main" id="{F96E1CDD-168B-45FD-AB7B-5DF11657953F}"/>
              </a:ext>
            </a:extLst>
          </p:cNvPr>
          <p:cNvSpPr>
            <a:spLocks noGrp="1" noChangeArrowheads="1"/>
          </p:cNvSpPr>
          <p:nvPr>
            <p:ph type="body" idx="1"/>
          </p:nvPr>
        </p:nvSpPr>
        <p:spPr/>
        <p:txBody>
          <a:bodyPr/>
          <a:lstStyle/>
          <a:p>
            <a:pPr eaLnBrk="1" hangingPunct="1"/>
            <a:r>
              <a:rPr lang="zh-CN" altLang="en-US" b="0" dirty="0">
                <a:solidFill>
                  <a:srgbClr val="324A7A"/>
                </a:solidFill>
                <a:ea typeface="华文中宋" panose="02010600040101010101" pitchFamily="2" charset="-122"/>
              </a:rPr>
              <a:t>启发：</a:t>
            </a:r>
          </a:p>
          <a:p>
            <a:pPr lvl="1" eaLnBrk="1" hangingPunct="1"/>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策略模式定义一系列的算法</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把这些算法一个个封装成单独的类。</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为什么要特地建立</a:t>
            </a:r>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参与者？</a:t>
            </a:r>
          </a:p>
          <a:p>
            <a:pPr lvl="2" eaLnBrk="1" hangingPunct="1"/>
            <a:r>
              <a:rPr lang="zh-CN" altLang="en-US" b="0" dirty="0">
                <a:solidFill>
                  <a:schemeClr val="tx1"/>
                </a:solidFill>
                <a:latin typeface="华文楷体" panose="02010600040101010101" pitchFamily="2" charset="-122"/>
                <a:ea typeface="华文楷体" panose="02010600040101010101" pitchFamily="2" charset="-122"/>
              </a:rPr>
              <a:t>运行时也可切换</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适合下列场合</a:t>
            </a:r>
            <a:r>
              <a:rPr lang="en-US" altLang="zh-CN" sz="2400" b="0" dirty="0">
                <a:solidFill>
                  <a:schemeClr val="tx1"/>
                </a:solidFill>
                <a:latin typeface="华文中宋" panose="02010600040101010101" pitchFamily="2" charset="-122"/>
                <a:ea typeface="华文中宋" panose="02010600040101010101" pitchFamily="2" charset="-122"/>
              </a:rPr>
              <a:t>:</a:t>
            </a:r>
          </a:p>
          <a:p>
            <a:pPr lvl="2" eaLnBrk="1" hangingPunct="1"/>
            <a:r>
              <a:rPr lang="en-US" altLang="zh-CN" b="0" dirty="0">
                <a:solidFill>
                  <a:schemeClr val="tx1"/>
                </a:solidFill>
                <a:latin typeface="华文楷体" panose="02010600040101010101" pitchFamily="2" charset="-122"/>
                <a:ea typeface="华文楷体" panose="02010600040101010101" pitchFamily="2" charset="-122"/>
              </a:rPr>
              <a:t>1.</a:t>
            </a:r>
            <a:r>
              <a:rPr lang="zh-CN" altLang="en-US" b="0" dirty="0">
                <a:solidFill>
                  <a:schemeClr val="tx1"/>
                </a:solidFill>
                <a:latin typeface="华文楷体" panose="02010600040101010101" pitchFamily="2" charset="-122"/>
                <a:ea typeface="华文楷体" panose="02010600040101010101" pitchFamily="2" charset="-122"/>
              </a:rPr>
              <a:t>以不同的格式保存文件</a:t>
            </a:r>
            <a:r>
              <a:rPr lang="en-US" altLang="zh-CN" b="0" dirty="0">
                <a:solidFill>
                  <a:schemeClr val="tx1"/>
                </a:solidFill>
                <a:latin typeface="华文楷体" panose="02010600040101010101" pitchFamily="2" charset="-122"/>
                <a:ea typeface="华文楷体" panose="02010600040101010101" pitchFamily="2" charset="-122"/>
              </a:rPr>
              <a:t>;</a:t>
            </a:r>
          </a:p>
          <a:p>
            <a:pPr lvl="2" eaLnBrk="1" hangingPunct="1"/>
            <a:r>
              <a:rPr lang="en-US" altLang="zh-CN" b="0" dirty="0">
                <a:solidFill>
                  <a:schemeClr val="tx1"/>
                </a:solidFill>
                <a:latin typeface="华文楷体" panose="02010600040101010101" pitchFamily="2" charset="-122"/>
                <a:ea typeface="华文楷体" panose="02010600040101010101" pitchFamily="2" charset="-122"/>
              </a:rPr>
              <a:t>2.</a:t>
            </a:r>
            <a:r>
              <a:rPr lang="zh-CN" altLang="en-US" b="0" dirty="0">
                <a:solidFill>
                  <a:schemeClr val="tx1"/>
                </a:solidFill>
                <a:latin typeface="华文楷体" panose="02010600040101010101" pitchFamily="2" charset="-122"/>
                <a:ea typeface="华文楷体" panose="02010600040101010101" pitchFamily="2" charset="-122"/>
              </a:rPr>
              <a:t>以不同的算法压缩文件</a:t>
            </a:r>
            <a:r>
              <a:rPr lang="en-US" altLang="zh-CN" b="0" dirty="0">
                <a:solidFill>
                  <a:schemeClr val="tx1"/>
                </a:solidFill>
                <a:latin typeface="华文楷体" panose="02010600040101010101" pitchFamily="2" charset="-122"/>
                <a:ea typeface="华文楷体" panose="02010600040101010101" pitchFamily="2" charset="-122"/>
              </a:rPr>
              <a:t>;</a:t>
            </a:r>
          </a:p>
          <a:p>
            <a:pPr lvl="2" eaLnBrk="1" hangingPunct="1"/>
            <a:r>
              <a:rPr lang="en-US" altLang="zh-CN" b="0" dirty="0">
                <a:solidFill>
                  <a:schemeClr val="tx1"/>
                </a:solidFill>
                <a:latin typeface="华文楷体" panose="02010600040101010101" pitchFamily="2" charset="-122"/>
                <a:ea typeface="华文楷体" panose="02010600040101010101" pitchFamily="2" charset="-122"/>
              </a:rPr>
              <a:t>3.</a:t>
            </a:r>
            <a:r>
              <a:rPr lang="zh-CN" altLang="en-US" b="0" dirty="0">
                <a:solidFill>
                  <a:schemeClr val="tx1"/>
                </a:solidFill>
                <a:latin typeface="华文楷体" panose="02010600040101010101" pitchFamily="2" charset="-122"/>
                <a:ea typeface="华文楷体" panose="02010600040101010101" pitchFamily="2" charset="-122"/>
              </a:rPr>
              <a:t>以不同的算法截获图象</a:t>
            </a:r>
            <a:r>
              <a:rPr lang="en-US" altLang="zh-CN" b="0" dirty="0">
                <a:solidFill>
                  <a:schemeClr val="tx1"/>
                </a:solidFill>
                <a:latin typeface="华文楷体" panose="02010600040101010101" pitchFamily="2" charset="-122"/>
                <a:ea typeface="华文楷体" panose="02010600040101010101" pitchFamily="2" charset="-122"/>
              </a:rPr>
              <a:t>;</a:t>
            </a:r>
          </a:p>
          <a:p>
            <a:pPr lvl="2" eaLnBrk="1" hangingPunct="1"/>
            <a:r>
              <a:rPr lang="en-US" altLang="zh-CN" b="0" dirty="0">
                <a:solidFill>
                  <a:schemeClr val="tx1"/>
                </a:solidFill>
                <a:latin typeface="华文楷体" panose="02010600040101010101" pitchFamily="2" charset="-122"/>
                <a:ea typeface="华文楷体" panose="02010600040101010101" pitchFamily="2" charset="-122"/>
              </a:rPr>
              <a:t>4.</a:t>
            </a:r>
            <a:r>
              <a:rPr lang="zh-CN" altLang="en-US" b="0" dirty="0">
                <a:solidFill>
                  <a:schemeClr val="tx1"/>
                </a:solidFill>
                <a:latin typeface="华文楷体" panose="02010600040101010101" pitchFamily="2" charset="-122"/>
                <a:ea typeface="华文楷体" panose="02010600040101010101" pitchFamily="2" charset="-122"/>
              </a:rPr>
              <a:t>以不同的格式输出同样数据的图形</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比如曲线或框图</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a:t>
            </a:r>
            <a:endParaRPr lang="en-US" altLang="zh-CN" b="0" dirty="0">
              <a:solidFill>
                <a:schemeClr val="tx1"/>
              </a:solidFill>
              <a:latin typeface="华文楷体" panose="02010600040101010101" pitchFamily="2" charset="-122"/>
              <a:ea typeface="华文楷体" panose="02010600040101010101" pitchFamily="2" charset="-122"/>
            </a:endParaRPr>
          </a:p>
          <a:p>
            <a:pPr marL="1093761" lvl="2" indent="0" eaLnBrk="1" hangingPunct="1">
              <a:buNone/>
            </a:pPr>
            <a:endParaRPr lang="zh-CN" altLang="en-US" sz="1800" dirty="0">
              <a:latin typeface="华文楷体" panose="02010600040101010101" pitchFamily="2" charset="-122"/>
              <a:ea typeface="华文楷体" panose="02010600040101010101" pitchFamily="2" charset="-122"/>
            </a:endParaRPr>
          </a:p>
          <a:p>
            <a:pPr lvl="2" eaLnBrk="1" hangingPunct="1"/>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23C18-57ED-4DEC-B180-EE1BF87CB29B}"/>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845E7160-4F41-46B6-AD5B-580122A96116}"/>
              </a:ext>
            </a:extLst>
          </p:cNvPr>
          <p:cNvSpPr>
            <a:spLocks noGrp="1"/>
          </p:cNvSpPr>
          <p:nvPr>
            <p:ph idx="1"/>
          </p:nvPr>
        </p:nvSpPr>
        <p:spPr/>
        <p:txBody>
          <a:bodyPr/>
          <a:lstStyle/>
          <a:p>
            <a:r>
              <a:rPr lang="en-US" altLang="zh-CN" dirty="0"/>
              <a:t>EG</a:t>
            </a:r>
            <a:r>
              <a:rPr lang="zh-CN" altLang="en-US" dirty="0"/>
              <a:t>：</a:t>
            </a:r>
            <a:endParaRPr lang="en-US" altLang="zh-CN" dirty="0"/>
          </a:p>
          <a:p>
            <a:pPr lvl="1"/>
            <a:r>
              <a:rPr lang="zh-CN" altLang="en-US" b="0" dirty="0">
                <a:solidFill>
                  <a:schemeClr val="tx1"/>
                </a:solidFill>
                <a:latin typeface="华文中宋" panose="02010600040101010101" pitchFamily="2" charset="-122"/>
                <a:ea typeface="华文中宋" panose="02010600040101010101" pitchFamily="2" charset="-122"/>
              </a:rPr>
              <a:t>系统提供了一个用于对数组数据进行操作的类，该类封装了对数组的常见操作，如查找数组元素、对数组元素进行排序等。现以排序操作为例，使用策略模式设计该数组操作类，使得客户端可以动态地更换排序算法，可以根据需要选择冒泡排序或选择排序或插入排序，也能够灵活地增加新的排序算法。</a:t>
            </a:r>
          </a:p>
        </p:txBody>
      </p:sp>
      <p:pic>
        <p:nvPicPr>
          <p:cNvPr id="4" name="Picture 15">
            <a:extLst>
              <a:ext uri="{FF2B5EF4-FFF2-40B4-BE49-F238E27FC236}">
                <a16:creationId xmlns:a16="http://schemas.microsoft.com/office/drawing/2014/main" id="{F61C0272-76CF-4CA3-ACFB-4405AAEBE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3068961"/>
            <a:ext cx="8547100"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325054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36174-E5C6-4489-9918-7B804448A893}"/>
              </a:ext>
            </a:extLst>
          </p:cNvPr>
          <p:cNvSpPr>
            <a:spLocks noGrp="1"/>
          </p:cNvSpPr>
          <p:nvPr>
            <p:ph type="title"/>
          </p:nvPr>
        </p:nvSpPr>
        <p:spPr/>
        <p:txBody>
          <a:bodyPr/>
          <a:lstStyle/>
          <a:p>
            <a:r>
              <a:rPr lang="en-US" altLang="zh-CN" dirty="0">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2A3F59D9-C9E7-4C2A-AA65-E76AFA8C13E8}"/>
              </a:ext>
            </a:extLst>
          </p:cNvPr>
          <p:cNvSpPr>
            <a:spLocks noGrp="1"/>
          </p:cNvSpPr>
          <p:nvPr>
            <p:ph idx="1"/>
          </p:nvPr>
        </p:nvSpPr>
        <p:spPr/>
        <p:txBody>
          <a:bodyPr/>
          <a:lstStyle/>
          <a:p>
            <a:r>
              <a:rPr lang="en-US" altLang="zh-CN" dirty="0"/>
              <a:t>EG</a:t>
            </a:r>
            <a:r>
              <a:rPr lang="zh-CN" altLang="en-US" dirty="0"/>
              <a:t>：</a:t>
            </a:r>
            <a:endParaRPr lang="en-US" altLang="zh-CN" dirty="0"/>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旅游出行方式可以有多种，如可以乘坐飞机旅游，也可以乘火车旅游，如果有兴趣自行车游也是一种极具乐趣的出行方式。不同的旅游出行方式有不同的实现过程，客户根据自己的需要选择一种合适的旅游方式。在本实例中我们用策略模式来模拟这一过程。</a:t>
            </a:r>
          </a:p>
          <a:p>
            <a:endParaRPr lang="zh-CN" altLang="en-US" dirty="0"/>
          </a:p>
        </p:txBody>
      </p:sp>
      <p:pic>
        <p:nvPicPr>
          <p:cNvPr id="4" name="Picture 5">
            <a:extLst>
              <a:ext uri="{FF2B5EF4-FFF2-40B4-BE49-F238E27FC236}">
                <a16:creationId xmlns:a16="http://schemas.microsoft.com/office/drawing/2014/main" id="{A4B5FCAC-3CEC-4C35-A50B-85DA5386D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708920"/>
            <a:ext cx="82296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9081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5D43E-8F4E-4B65-BDCA-C9AB21CD6D00}"/>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DEC075CE-1F6C-44A4-AC24-C013DF0F2618}"/>
              </a:ext>
            </a:extLst>
          </p:cNvPr>
          <p:cNvSpPr>
            <a:spLocks noGrp="1"/>
          </p:cNvSpPr>
          <p:nvPr>
            <p:ph idx="1"/>
          </p:nvPr>
        </p:nvSpPr>
        <p:spPr/>
        <p:txBody>
          <a:bodyPr/>
          <a:lstStyle/>
          <a:p>
            <a:r>
              <a:rPr lang="en-US" altLang="zh-CN" dirty="0"/>
              <a:t>EG</a:t>
            </a:r>
            <a:r>
              <a:rPr lang="zh-CN" altLang="en-US" dirty="0"/>
              <a:t>：</a:t>
            </a:r>
            <a:endParaRPr lang="en-US" altLang="zh-CN" dirty="0"/>
          </a:p>
          <a:p>
            <a:pPr lvl="1"/>
            <a:r>
              <a:rPr lang="en-US" altLang="zh-CN" dirty="0"/>
              <a:t>Java SE</a:t>
            </a:r>
            <a:r>
              <a:rPr lang="zh-CN" altLang="en-US" dirty="0"/>
              <a:t>的</a:t>
            </a:r>
            <a:r>
              <a:rPr lang="zh-CN" altLang="en-US" dirty="0">
                <a:solidFill>
                  <a:srgbClr val="A61D38"/>
                </a:solidFill>
              </a:rPr>
              <a:t>容器布局管理</a:t>
            </a:r>
            <a:r>
              <a:rPr lang="zh-CN" altLang="en-US" dirty="0"/>
              <a:t>就是策略模式应用的一个经典实例。</a:t>
            </a:r>
          </a:p>
        </p:txBody>
      </p:sp>
      <p:pic>
        <p:nvPicPr>
          <p:cNvPr id="4" name="Picture 40">
            <a:extLst>
              <a:ext uri="{FF2B5EF4-FFF2-40B4-BE49-F238E27FC236}">
                <a16:creationId xmlns:a16="http://schemas.microsoft.com/office/drawing/2014/main" id="{6B7BB082-4C96-4AD2-A48A-FA28D2173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1" y="2132857"/>
            <a:ext cx="6489700"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3590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63FE2-F517-414E-8738-57A0D9D2DA5A}"/>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F176C8D4-42ED-434D-854B-E3B3397B33D2}"/>
              </a:ext>
            </a:extLst>
          </p:cNvPr>
          <p:cNvSpPr>
            <a:spLocks noGrp="1"/>
          </p:cNvSpPr>
          <p:nvPr>
            <p:ph idx="1"/>
          </p:nvPr>
        </p:nvSpPr>
        <p:spPr>
          <a:xfrm>
            <a:off x="983432" y="908720"/>
            <a:ext cx="11017224" cy="5282531"/>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策略模式与状态模式 </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可以通过环境类状态的个数来决定是使用策略模式还是状态模式。</a:t>
            </a:r>
          </a:p>
          <a:p>
            <a:pPr lvl="1" eaLnBrk="1" hangingPunct="1">
              <a:lnSpc>
                <a:spcPct val="150000"/>
              </a:lnSpc>
              <a:buFont typeface="Arial" panose="020B0604020202020204" pitchFamily="34" charset="0"/>
              <a:buChar char="•"/>
            </a:pPr>
            <a:r>
              <a:rPr lang="zh-CN" altLang="en-US" dirty="0">
                <a:solidFill>
                  <a:srgbClr val="336699"/>
                </a:solidFill>
                <a:latin typeface="华文楷体" panose="02010600040101010101" pitchFamily="2" charset="-122"/>
                <a:ea typeface="华文楷体" panose="02010600040101010101" pitchFamily="2" charset="-122"/>
              </a:rPr>
              <a:t>策略模式的环境类自己选择一个具体策略类，具体策略类无须关心环境类；</a:t>
            </a:r>
            <a:endParaRPr lang="en-US" altLang="zh-CN" dirty="0">
              <a:solidFill>
                <a:srgbClr val="336699"/>
              </a:solidFill>
              <a:latin typeface="华文楷体" panose="02010600040101010101" pitchFamily="2" charset="-122"/>
              <a:ea typeface="华文楷体" panose="02010600040101010101" pitchFamily="2" charset="-122"/>
            </a:endParaRPr>
          </a:p>
          <a:p>
            <a:pPr lvl="1" eaLnBrk="1" hangingPunct="1">
              <a:lnSpc>
                <a:spcPct val="150000"/>
              </a:lnSpc>
              <a:buFont typeface="Arial" panose="020B0604020202020204" pitchFamily="34" charset="0"/>
              <a:buChar char="•"/>
            </a:pPr>
            <a:r>
              <a:rPr lang="zh-CN" altLang="en-US" dirty="0">
                <a:solidFill>
                  <a:srgbClr val="336699"/>
                </a:solidFill>
                <a:latin typeface="华文楷体" panose="02010600040101010101" pitchFamily="2" charset="-122"/>
                <a:ea typeface="华文楷体" panose="02010600040101010101" pitchFamily="2" charset="-122"/>
              </a:rPr>
              <a:t>状态模式的环境类要实现状态的切换，因此环境类和状态类之间存在一种双向的关联关系。</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使用策略模式时，客户端需要知道所选的具体策略是哪一个；</a:t>
            </a:r>
            <a:endParaRPr lang="en-US" altLang="zh-CN" b="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使用状态模式时，客户端无须关心具体状态，环境类的状态会根据用户的操作自动转换。</a:t>
            </a:r>
          </a:p>
          <a:p>
            <a:pPr lvl="1" eaLnBrk="1" hangingPunct="1">
              <a:lnSpc>
                <a:spcPct val="150000"/>
              </a:lnSpc>
              <a:buFont typeface="Arial" panose="020B0604020202020204" pitchFamily="34" charset="0"/>
              <a:buChar char="•"/>
            </a:pPr>
            <a:r>
              <a:rPr lang="zh-CN" altLang="en-US" b="0" dirty="0">
                <a:solidFill>
                  <a:srgbClr val="336699"/>
                </a:solidFill>
                <a:latin typeface="华文楷体" panose="02010600040101010101" pitchFamily="2" charset="-122"/>
                <a:ea typeface="华文楷体" panose="02010600040101010101" pitchFamily="2" charset="-122"/>
              </a:rPr>
              <a:t>如果系统中某个类的对象存在多种状态，不同状态下行为有差异，而且这些状态之间可以发生转换时使用状态模式；</a:t>
            </a:r>
            <a:endParaRPr lang="en-US" altLang="zh-CN" b="0" dirty="0">
              <a:solidFill>
                <a:srgbClr val="336699"/>
              </a:solidFill>
              <a:latin typeface="华文楷体" panose="02010600040101010101" pitchFamily="2" charset="-122"/>
              <a:ea typeface="华文楷体"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336699"/>
                </a:solidFill>
                <a:latin typeface="华文楷体" panose="02010600040101010101" pitchFamily="2" charset="-122"/>
                <a:ea typeface="华文楷体" panose="02010600040101010101" pitchFamily="2" charset="-122"/>
              </a:rPr>
              <a:t>如果系统中某个类的某一行为存在多种实现方式，而且这些实现方式可以互换时使用策略模式。</a:t>
            </a:r>
          </a:p>
          <a:p>
            <a:endParaRPr lang="zh-CN" altLang="en-US" dirty="0"/>
          </a:p>
        </p:txBody>
      </p:sp>
    </p:spTree>
    <p:extLst>
      <p:ext uri="{BB962C8B-B14F-4D97-AF65-F5344CB8AC3E}">
        <p14:creationId xmlns:p14="http://schemas.microsoft.com/office/powerpoint/2010/main" val="47332438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D24B8-400F-4A5C-BE05-1A4FD656A988}"/>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C8884187-0631-4005-8AF3-0649AE0487EE}"/>
              </a:ext>
            </a:extLst>
          </p:cNvPr>
          <p:cNvSpPr>
            <a:spLocks noGrp="1"/>
          </p:cNvSpPr>
          <p:nvPr>
            <p:ph idx="1"/>
          </p:nvPr>
        </p:nvSpPr>
        <p:spPr>
          <a:xfrm>
            <a:off x="624418" y="1125539"/>
            <a:ext cx="5255559" cy="5065712"/>
          </a:xfrm>
        </p:spPr>
        <p:txBody>
          <a:bodyPr/>
          <a:lstStyle/>
          <a:p>
            <a:pPr eaLnBrk="1" hangingPunct="1"/>
            <a:r>
              <a:rPr lang="zh-CN" altLang="en-US" b="0"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策略模式提供了对</a:t>
            </a:r>
            <a:r>
              <a:rPr lang="en-US" altLang="zh-CN" b="0" kern="1200" dirty="0">
                <a:solidFill>
                  <a:schemeClr val="tx1"/>
                </a:solidFill>
                <a:latin typeface="华文中宋" panose="02010600040101010101" pitchFamily="2" charset="-122"/>
                <a:ea typeface="华文中宋" panose="02010600040101010101" pitchFamily="2" charset="-122"/>
              </a:rPr>
              <a:t>OCP</a:t>
            </a:r>
            <a:r>
              <a:rPr lang="zh-CN" altLang="en-US" b="0" kern="1200" dirty="0">
                <a:solidFill>
                  <a:schemeClr val="tx1"/>
                </a:solidFill>
                <a:latin typeface="华文中宋" panose="02010600040101010101" pitchFamily="2" charset="-122"/>
                <a:ea typeface="华文中宋" panose="02010600040101010101" pitchFamily="2" charset="-122"/>
              </a:rPr>
              <a:t>“开闭原则”的完美支持，用户可以在不修改原有系统的基础上选择算法或行为，也可以灵活地增加新的算法或行为。</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策略模式提供了管理相关的算法族的办法。</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使用策略模式可以避免使用多重条件转移语句</a:t>
            </a:r>
            <a:r>
              <a:rPr lang="zh-CN" altLang="en-US" b="0" kern="1200" dirty="0">
                <a:solidFill>
                  <a:srgbClr val="C00000"/>
                </a:solidFill>
                <a:highlight>
                  <a:srgbClr val="FFFF00"/>
                </a:highlight>
                <a:latin typeface="华文中宋" panose="02010600040101010101" pitchFamily="2" charset="-122"/>
                <a:ea typeface="华文中宋" panose="02010600040101010101" pitchFamily="2" charset="-122"/>
              </a:rPr>
              <a:t>（还有那个模式也是为了避免使用</a:t>
            </a:r>
            <a:r>
              <a:rPr lang="en-US" altLang="zh-CN" b="0" kern="1200" dirty="0">
                <a:solidFill>
                  <a:srgbClr val="C00000"/>
                </a:solidFill>
                <a:highlight>
                  <a:srgbClr val="FFFF00"/>
                </a:highlight>
                <a:latin typeface="华文中宋" panose="02010600040101010101" pitchFamily="2" charset="-122"/>
                <a:ea typeface="华文中宋" panose="02010600040101010101" pitchFamily="2" charset="-122"/>
              </a:rPr>
              <a:t>IF ELSE</a:t>
            </a:r>
            <a:r>
              <a:rPr lang="zh-CN" altLang="en-US" b="0" kern="120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b="0" kern="1200" dirty="0">
                <a:solidFill>
                  <a:schemeClr val="tx1"/>
                </a:solidFill>
                <a:latin typeface="华文中宋" panose="02010600040101010101" pitchFamily="2" charset="-122"/>
                <a:ea typeface="华文中宋" panose="02010600040101010101" pitchFamily="2" charset="-122"/>
              </a:rPr>
              <a:t>。</a:t>
            </a:r>
          </a:p>
          <a:p>
            <a:endParaRPr lang="zh-CN" altLang="en-US" dirty="0"/>
          </a:p>
        </p:txBody>
      </p:sp>
      <p:sp>
        <p:nvSpPr>
          <p:cNvPr id="4" name="内容占位符 2">
            <a:extLst>
              <a:ext uri="{FF2B5EF4-FFF2-40B4-BE49-F238E27FC236}">
                <a16:creationId xmlns:a16="http://schemas.microsoft.com/office/drawing/2014/main" id="{EF672190-0C13-4FE8-9E53-28FF9ABE655B}"/>
              </a:ext>
            </a:extLst>
          </p:cNvPr>
          <p:cNvSpPr txBox="1">
            <a:spLocks/>
          </p:cNvSpPr>
          <p:nvPr/>
        </p:nvSpPr>
        <p:spPr bwMode="auto">
          <a:xfrm>
            <a:off x="6023994" y="1196752"/>
            <a:ext cx="5255559"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b="0" dirty="0">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客户端必须知道所有的策略类，并自行决定使用哪一个策略类。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策略模式将造成产生很多策略类，客户因此需要知道更多的</a:t>
            </a:r>
            <a:r>
              <a:rPr lang="en-US" altLang="zh-CN" b="0" dirty="0">
                <a:solidFill>
                  <a:schemeClr val="tx1"/>
                </a:solidFill>
                <a:latin typeface="华文中宋" panose="02010600040101010101" pitchFamily="2" charset="-122"/>
                <a:ea typeface="华文中宋" panose="02010600040101010101" pitchFamily="2" charset="-122"/>
              </a:rPr>
              <a:t>Class</a:t>
            </a:r>
            <a:r>
              <a:rPr lang="zh-CN" altLang="en-US" b="0" dirty="0">
                <a:solidFill>
                  <a:schemeClr val="tx1"/>
                </a:solidFill>
                <a:latin typeface="华文中宋" panose="02010600040101010101" pitchFamily="2" charset="-122"/>
                <a:ea typeface="华文中宋" panose="02010600040101010101" pitchFamily="2" charset="-122"/>
              </a:rPr>
              <a:t>。</a:t>
            </a:r>
          </a:p>
          <a:p>
            <a:endParaRPr lang="zh-CN" altLang="en-US" kern="0" dirty="0"/>
          </a:p>
        </p:txBody>
      </p:sp>
      <p:cxnSp>
        <p:nvCxnSpPr>
          <p:cNvPr id="6" name="直接连接符 5">
            <a:extLst>
              <a:ext uri="{FF2B5EF4-FFF2-40B4-BE49-F238E27FC236}">
                <a16:creationId xmlns:a16="http://schemas.microsoft.com/office/drawing/2014/main" id="{6339EF1E-EEE0-4E68-AD7B-665C8D64622C}"/>
              </a:ext>
            </a:extLst>
          </p:cNvPr>
          <p:cNvCxnSpPr>
            <a:cxnSpLocks/>
          </p:cNvCxnSpPr>
          <p:nvPr/>
        </p:nvCxnSpPr>
        <p:spPr bwMode="auto">
          <a:xfrm flipH="1">
            <a:off x="5951984" y="949624"/>
            <a:ext cx="8384" cy="550371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1586046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6"/>
            <a:ext cx="11233248" cy="290028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GUI</a:t>
            </a:r>
            <a:r>
              <a:rPr lang="zh-CN" altLang="en-US" sz="2000" dirty="0">
                <a:solidFill>
                  <a:schemeClr val="bg1"/>
                </a:solidFill>
                <a:latin typeface="微软雅黑" panose="020B0503020204020204" pitchFamily="34" charset="-122"/>
                <a:ea typeface="微软雅黑" panose="020B0503020204020204" pitchFamily="34" charset="-122"/>
              </a:rPr>
              <a:t>改写本例。</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文档（程序的截图），源码。</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18</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121458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4E93682-5525-4040-B7EF-23F9AFA26472}"/>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graphicFrame>
        <p:nvGraphicFramePr>
          <p:cNvPr id="34819" name="Object 4">
            <a:extLst>
              <a:ext uri="{FF2B5EF4-FFF2-40B4-BE49-F238E27FC236}">
                <a16:creationId xmlns:a16="http://schemas.microsoft.com/office/drawing/2014/main" id="{937F1AC7-973C-4775-BEF8-421ECA092692}"/>
              </a:ext>
            </a:extLst>
          </p:cNvPr>
          <p:cNvGraphicFramePr>
            <a:graphicFrameLocks noGrp="1" noChangeAspect="1"/>
          </p:cNvGraphicFramePr>
          <p:nvPr>
            <p:ph idx="1"/>
            <p:extLst>
              <p:ext uri="{D42A27DB-BD31-4B8C-83A1-F6EECF244321}">
                <p14:modId xmlns:p14="http://schemas.microsoft.com/office/powerpoint/2010/main" val="288012073"/>
              </p:ext>
            </p:extLst>
          </p:nvPr>
        </p:nvGraphicFramePr>
        <p:xfrm>
          <a:off x="6384032" y="1700808"/>
          <a:ext cx="5400600" cy="4347346"/>
        </p:xfrm>
        <a:graphic>
          <a:graphicData uri="http://schemas.openxmlformats.org/presentationml/2006/ole">
            <mc:AlternateContent xmlns:mc="http://schemas.openxmlformats.org/markup-compatibility/2006">
              <mc:Choice xmlns:v="urn:schemas-microsoft-com:vml" Requires="v">
                <p:oleObj spid="_x0000_s25084" name="位图图像" r:id="rId4" imgW="3742857" imgH="2561905" progId="Paint.Picture">
                  <p:embed/>
                </p:oleObj>
              </mc:Choice>
              <mc:Fallback>
                <p:oleObj name="位图图像" r:id="rId4" imgW="3742857" imgH="2561905" progId="Paint.Picture">
                  <p:embed/>
                  <p:pic>
                    <p:nvPicPr>
                      <p:cNvPr id="34819" name="Object 4">
                        <a:extLst>
                          <a:ext uri="{FF2B5EF4-FFF2-40B4-BE49-F238E27FC236}">
                            <a16:creationId xmlns:a16="http://schemas.microsoft.com/office/drawing/2014/main" id="{937F1AC7-973C-4775-BEF8-421ECA092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4032" y="1700808"/>
                        <a:ext cx="5400600" cy="4347346"/>
                      </a:xfrm>
                      <a:prstGeom prst="rect">
                        <a:avLst/>
                      </a:prstGeom>
                      <a:noFill/>
                      <a:ln>
                        <a:noFill/>
                      </a:ln>
                    </p:spPr>
                  </p:pic>
                </p:oleObj>
              </mc:Fallback>
            </mc:AlternateContent>
          </a:graphicData>
        </a:graphic>
      </p:graphicFrame>
      <p:sp>
        <p:nvSpPr>
          <p:cNvPr id="34820" name="矩形 1">
            <a:extLst>
              <a:ext uri="{FF2B5EF4-FFF2-40B4-BE49-F238E27FC236}">
                <a16:creationId xmlns:a16="http://schemas.microsoft.com/office/drawing/2014/main" id="{1C0C3724-FC0C-4B39-9CAB-745689DB3483}"/>
              </a:ext>
            </a:extLst>
          </p:cNvPr>
          <p:cNvSpPr>
            <a:spLocks noChangeArrowheads="1"/>
          </p:cNvSpPr>
          <p:nvPr/>
        </p:nvSpPr>
        <p:spPr bwMode="auto">
          <a:xfrm>
            <a:off x="480906" y="1267637"/>
            <a:ext cx="423705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80000"/>
              </a:lnSpc>
              <a:spcBef>
                <a:spcPct val="0"/>
              </a:spcBef>
              <a:buFont typeface="Wingdings" panose="05000000000000000000" pitchFamily="2" charset="2"/>
              <a:buChar char="p"/>
            </a:pPr>
            <a:r>
              <a:rPr kumimoji="0" lang="zh-CN" altLang="en-US" sz="2800" dirty="0">
                <a:latin typeface="华文中宋" panose="02010600040101010101" pitchFamily="2" charset="-122"/>
                <a:ea typeface="华文中宋" panose="02010600040101010101" pitchFamily="2" charset="-122"/>
              </a:rPr>
              <a:t>设计模式的特点与应用</a:t>
            </a:r>
            <a:endParaRPr kumimoji="0" lang="en-US" altLang="zh-CN" sz="2800" b="1" dirty="0">
              <a:latin typeface="华文中宋" panose="02010600040101010101" pitchFamily="2" charset="-122"/>
              <a:ea typeface="华文中宋" panose="02010600040101010101" pitchFamily="2" charset="-122"/>
            </a:endParaRPr>
          </a:p>
        </p:txBody>
      </p:sp>
      <p:sp>
        <p:nvSpPr>
          <p:cNvPr id="2" name="文本框 1">
            <a:extLst>
              <a:ext uri="{FF2B5EF4-FFF2-40B4-BE49-F238E27FC236}">
                <a16:creationId xmlns:a16="http://schemas.microsoft.com/office/drawing/2014/main" id="{C9BD2B77-F577-414C-8F32-E4D0719D475E}"/>
              </a:ext>
            </a:extLst>
          </p:cNvPr>
          <p:cNvSpPr txBox="1"/>
          <p:nvPr/>
        </p:nvSpPr>
        <p:spPr>
          <a:xfrm>
            <a:off x="623392" y="1844824"/>
            <a:ext cx="5400600" cy="420333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900" indent="-342900">
              <a:lnSpc>
                <a:spcPct val="150000"/>
              </a:lnSpc>
              <a:buFont typeface="Wingdings" panose="05000000000000000000" pitchFamily="2" charset="2"/>
              <a:buChar char="l"/>
            </a:pPr>
            <a:r>
              <a:rPr lang="zh-CN" altLang="en-US" sz="2000" dirty="0">
                <a:latin typeface="华文楷体" panose="02010600040101010101" pitchFamily="2" charset="-122"/>
                <a:ea typeface="华文楷体" panose="02010600040101010101" pitchFamily="2" charset="-122"/>
              </a:rPr>
              <a:t>右图显示了一个模型和三个视图（图中省略了控制器）组成的设计模式示意图。模型包含一些数据值，视图通过电子表格、柱状图、饼图不同的方式来显示这些数据。</a:t>
            </a:r>
            <a:endParaRPr lang="en-US" altLang="zh-CN" sz="2000" dirty="0">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pitchFamily="2" charset="2"/>
              <a:buChar char="l"/>
            </a:pPr>
            <a:r>
              <a:rPr lang="zh-CN" altLang="en-US" sz="2000" u="sng" dirty="0">
                <a:solidFill>
                  <a:srgbClr val="C00000"/>
                </a:solidFill>
                <a:latin typeface="华文楷体" panose="02010600040101010101" pitchFamily="2" charset="-122"/>
                <a:ea typeface="华文楷体" panose="02010600040101010101" pitchFamily="2" charset="-122"/>
              </a:rPr>
              <a:t>当模型的数据发生变化时，模型就通知它的视图，而视图将与模型通信以访问这些数据</a:t>
            </a:r>
            <a:r>
              <a:rPr lang="zh-CN" altLang="en-US" sz="2000" dirty="0">
                <a:solidFill>
                  <a:srgbClr val="C00000"/>
                </a:solidFill>
                <a:latin typeface="华文楷体" panose="02010600040101010101" pitchFamily="2" charset="-122"/>
                <a:ea typeface="华文楷体" panose="02010600040101010101" pitchFamily="2" charset="-122"/>
              </a:rPr>
              <a:t>。</a:t>
            </a:r>
            <a:endParaRPr lang="en-US" altLang="zh-CN" sz="2000" dirty="0">
              <a:solidFill>
                <a:srgbClr val="C00000"/>
              </a:solidFill>
              <a:latin typeface="华文楷体" panose="02010600040101010101" pitchFamily="2" charset="-122"/>
              <a:ea typeface="华文楷体" panose="02010600040101010101" pitchFamily="2" charset="-122"/>
            </a:endParaRPr>
          </a:p>
          <a:p>
            <a:pPr marL="342891" indent="-342891">
              <a:lnSpc>
                <a:spcPct val="150000"/>
              </a:lnSpc>
              <a:buFont typeface="Arial" panose="020B0604020202020204" pitchFamily="34" charset="0"/>
              <a:buChar char="•"/>
            </a:pPr>
            <a:endParaRPr lang="en-US" altLang="zh-CN" sz="2000" dirty="0">
              <a:solidFill>
                <a:srgbClr val="C00000"/>
              </a:solidFill>
              <a:latin typeface="华文楷体" panose="02010600040101010101" pitchFamily="2" charset="-122"/>
              <a:ea typeface="华文楷体" panose="02010600040101010101" pitchFamily="2" charset="-122"/>
            </a:endParaRPr>
          </a:p>
          <a:p>
            <a:pPr marL="342891" indent="-342891">
              <a:lnSpc>
                <a:spcPct val="150000"/>
              </a:lnSpc>
              <a:buFont typeface="Arial" panose="020B0604020202020204" pitchFamily="34" charset="0"/>
              <a:buChar char="•"/>
            </a:pPr>
            <a:endParaRPr lang="zh-CN" altLang="en-US" sz="2000" dirty="0">
              <a:solidFill>
                <a:srgbClr val="C00000"/>
              </a:solidFill>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11D3351A-016E-437C-9E81-46D4E4A1F7E0}"/>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Chapter Seven </a:t>
            </a:r>
            <a:r>
              <a:rPr lang="zh-CN" altLang="en-US" dirty="0">
                <a:solidFill>
                  <a:srgbClr val="A61D38"/>
                </a:solidFill>
                <a:latin typeface="Bauhaus 93" pitchFamily="82" charset="0"/>
              </a:rPr>
              <a:t>设计模式</a:t>
            </a:r>
          </a:p>
        </p:txBody>
      </p:sp>
      <p:sp>
        <p:nvSpPr>
          <p:cNvPr id="164867" name="Rectangle 3">
            <a:extLst>
              <a:ext uri="{FF2B5EF4-FFF2-40B4-BE49-F238E27FC236}">
                <a16:creationId xmlns:a16="http://schemas.microsoft.com/office/drawing/2014/main" id="{F6DDCFBD-C1EC-4AC9-BE46-F2FC8CB36892}"/>
              </a:ext>
            </a:extLst>
          </p:cNvPr>
          <p:cNvSpPr>
            <a:spLocks noGrp="1" noChangeArrowheads="1"/>
          </p:cNvSpPr>
          <p:nvPr>
            <p:ph type="body" idx="1"/>
          </p:nvPr>
        </p:nvSpPr>
        <p:spPr>
          <a:xfrm>
            <a:off x="407368" y="836712"/>
            <a:ext cx="11449272" cy="5616624"/>
          </a:xfrm>
        </p:spPr>
        <p:txBody>
          <a:bodyPr/>
          <a:lstStyle/>
          <a:p>
            <a:pPr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Composite Pattern</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由目录说起</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目录结构：文件和子目录</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算术表达式包括操作数、操作符和另一个操作数。操作数可以是数字，也可以是另一个表达式。这样，</a:t>
            </a:r>
            <a:r>
              <a:rPr lang="en-US" altLang="zh-CN" sz="1800" b="0" dirty="0">
                <a:solidFill>
                  <a:schemeClr val="tx1"/>
                </a:solidFill>
                <a:latin typeface="华文中宋" panose="02010600040101010101" pitchFamily="2" charset="-122"/>
                <a:ea typeface="华文中宋" panose="02010600040101010101" pitchFamily="2" charset="-122"/>
              </a:rPr>
              <a:t>2+3</a:t>
            </a:r>
            <a:r>
              <a:rPr lang="zh-CN" altLang="en-US" sz="1800" b="0" dirty="0">
                <a:solidFill>
                  <a:schemeClr val="tx1"/>
                </a:solidFill>
                <a:latin typeface="华文中宋" panose="02010600040101010101" pitchFamily="2" charset="-122"/>
                <a:ea typeface="华文中宋" panose="02010600040101010101" pitchFamily="2" charset="-122"/>
              </a:rPr>
              <a:t>和（</a:t>
            </a:r>
            <a:r>
              <a:rPr lang="en-US" altLang="zh-CN" sz="1800" b="0" dirty="0">
                <a:solidFill>
                  <a:schemeClr val="tx1"/>
                </a:solidFill>
                <a:latin typeface="华文中宋" panose="02010600040101010101" pitchFamily="2" charset="-122"/>
                <a:ea typeface="华文中宋" panose="02010600040101010101" pitchFamily="2" charset="-122"/>
              </a:rPr>
              <a:t>2+3</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4*6</a:t>
            </a:r>
            <a:r>
              <a:rPr lang="zh-CN" altLang="en-US" sz="1800" b="0" dirty="0">
                <a:solidFill>
                  <a:schemeClr val="tx1"/>
                </a:solidFill>
                <a:latin typeface="华文中宋" panose="02010600040101010101" pitchFamily="2" charset="-122"/>
                <a:ea typeface="华文中宋" panose="02010600040101010101" pitchFamily="2" charset="-122"/>
              </a:rPr>
              <a:t>）都是合法的表达式。 </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绘图</a:t>
            </a:r>
            <a:r>
              <a:rPr lang="en-US" altLang="zh-CN" sz="1800" b="0" dirty="0">
                <a:solidFill>
                  <a:schemeClr val="tx1"/>
                </a:solidFill>
                <a:latin typeface="华文中宋" panose="02010600040101010101" pitchFamily="2" charset="-122"/>
                <a:ea typeface="华文中宋" panose="02010600040101010101" pitchFamily="2" charset="-122"/>
              </a:rPr>
              <a:t>Composite</a:t>
            </a:r>
            <a:r>
              <a:rPr lang="zh-CN" altLang="en-US" sz="1800" b="0" dirty="0">
                <a:solidFill>
                  <a:schemeClr val="tx1"/>
                </a:solidFill>
                <a:latin typeface="华文中宋" panose="02010600040101010101" pitchFamily="2" charset="-122"/>
                <a:ea typeface="华文中宋" panose="02010600040101010101" pitchFamily="2" charset="-122"/>
              </a:rPr>
              <a:t>模式，通过一些基本图像元素（直线、圆等）以及一些复合图像元素（由基本图像元素组合而成）构建复杂的图形树。在设计中我们对每一个对象都配备一个</a:t>
            </a:r>
            <a:r>
              <a:rPr lang="en-US" altLang="zh-CN" sz="1800" b="0" dirty="0">
                <a:solidFill>
                  <a:schemeClr val="tx1"/>
                </a:solidFill>
                <a:latin typeface="华文中宋" panose="02010600040101010101" pitchFamily="2" charset="-122"/>
                <a:ea typeface="华文中宋" panose="02010600040101010101" pitchFamily="2" charset="-122"/>
              </a:rPr>
              <a:t>Draw()</a:t>
            </a:r>
            <a:r>
              <a:rPr lang="zh-CN" altLang="en-US" sz="1800" b="0" dirty="0">
                <a:solidFill>
                  <a:schemeClr val="tx1"/>
                </a:solidFill>
                <a:latin typeface="华文中宋" panose="02010600040101010101" pitchFamily="2" charset="-122"/>
                <a:ea typeface="华文中宋" panose="02010600040101010101" pitchFamily="2" charset="-122"/>
              </a:rPr>
              <a:t>方法，在调用时，会显示相关的图形。可以看到，这里复合图像元素它在充当对象的同时，又是那些基本图像元素的一个容器。 </a:t>
            </a:r>
            <a:endParaRPr lang="zh-CN" altLang="en-US" b="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组合模式又叫做</a:t>
            </a:r>
            <a:r>
              <a:rPr lang="zh-CN" altLang="en-US" sz="1800" b="0" dirty="0">
                <a:solidFill>
                  <a:srgbClr val="C00000"/>
                </a:solidFill>
                <a:latin typeface="华文中宋" panose="02010600040101010101" pitchFamily="2" charset="-122"/>
                <a:ea typeface="华文中宋" panose="02010600040101010101" pitchFamily="2" charset="-122"/>
              </a:rPr>
              <a:t>部分</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rgbClr val="C00000"/>
                </a:solidFill>
                <a:latin typeface="华文中宋" panose="02010600040101010101" pitchFamily="2" charset="-122"/>
                <a:ea typeface="华文中宋" panose="02010600040101010101" pitchFamily="2" charset="-122"/>
              </a:rPr>
              <a:t>整体模式</a:t>
            </a:r>
            <a:r>
              <a:rPr lang="zh-CN" altLang="en-US" sz="1800" b="0" dirty="0">
                <a:solidFill>
                  <a:schemeClr val="tx1"/>
                </a:solidFill>
                <a:latin typeface="华文中宋" panose="02010600040101010101" pitchFamily="2" charset="-122"/>
                <a:ea typeface="华文中宋" panose="02010600040101010101" pitchFamily="2" charset="-122"/>
              </a:rPr>
              <a:t>，它使我们树型结构的问题中，模糊了简单元素和复杂元素</a:t>
            </a:r>
            <a:r>
              <a:rPr lang="en-US" altLang="zh-CN" sz="1800" b="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sz="1800" b="0" dirty="0">
                <a:solidFill>
                  <a:srgbClr val="C00000"/>
                </a:solidFill>
                <a:highlight>
                  <a:srgbClr val="FFFF00"/>
                </a:highlight>
                <a:latin typeface="华文中宋" panose="02010600040101010101" pitchFamily="2" charset="-122"/>
                <a:ea typeface="华文中宋" panose="02010600040101010101" pitchFamily="2" charset="-122"/>
              </a:rPr>
              <a:t>容器</a:t>
            </a:r>
            <a:r>
              <a:rPr lang="en-US" altLang="zh-CN" sz="1800" b="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的概念，客户程序可以像处理简单元素一样来处理复杂元素</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从而使得客户程序与复杂元素的内部结构解耦。</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sz="1800" dirty="0">
                <a:solidFill>
                  <a:srgbClr val="A61D38"/>
                </a:solidFill>
                <a:latin typeface="华文中宋" panose="02010600040101010101" pitchFamily="2" charset="-122"/>
                <a:ea typeface="华文中宋" panose="02010600040101010101" pitchFamily="2" charset="-122"/>
              </a:rPr>
              <a:t>核心：对容器和内容</a:t>
            </a:r>
            <a:r>
              <a:rPr lang="zh-CN" altLang="en-US" sz="1800" dirty="0">
                <a:solidFill>
                  <a:srgbClr val="A61D38"/>
                </a:solidFill>
                <a:highlight>
                  <a:srgbClr val="FFFF00"/>
                </a:highlight>
                <a:latin typeface="华文中宋" panose="02010600040101010101" pitchFamily="2" charset="-122"/>
                <a:ea typeface="华文中宋" panose="02010600040101010101" pitchFamily="2" charset="-122"/>
              </a:rPr>
              <a:t>（复杂元素与简单元素）</a:t>
            </a:r>
            <a:r>
              <a:rPr lang="zh-CN" altLang="en-US" sz="1800" dirty="0">
                <a:solidFill>
                  <a:srgbClr val="A61D38"/>
                </a:solidFill>
                <a:latin typeface="华文中宋" panose="02010600040101010101" pitchFamily="2" charset="-122"/>
                <a:ea typeface="华文中宋" panose="02010600040101010101" pitchFamily="2" charset="-122"/>
              </a:rPr>
              <a:t>一视同仁。</a:t>
            </a:r>
            <a:endParaRPr lang="en-US" altLang="zh-CN" sz="1800" dirty="0">
              <a:solidFill>
                <a:srgbClr val="A61D38"/>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0E35546D-9F99-47FD-9BC2-58110FB8FFDD}"/>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Composite Pattern</a:t>
            </a:r>
            <a:endParaRPr lang="zh-CN" altLang="en-US" dirty="0">
              <a:solidFill>
                <a:srgbClr val="A61D38"/>
              </a:solidFill>
              <a:latin typeface="Bauhaus 93" pitchFamily="82" charset="0"/>
            </a:endParaRPr>
          </a:p>
        </p:txBody>
      </p:sp>
      <p:sp>
        <p:nvSpPr>
          <p:cNvPr id="165891" name="Rectangle 3">
            <a:extLst>
              <a:ext uri="{FF2B5EF4-FFF2-40B4-BE49-F238E27FC236}">
                <a16:creationId xmlns:a16="http://schemas.microsoft.com/office/drawing/2014/main" id="{B725A5FD-B2BB-4883-B2D3-9774017D50D9}"/>
              </a:ext>
            </a:extLst>
          </p:cNvPr>
          <p:cNvSpPr>
            <a:spLocks noGrp="1" noChangeArrowheads="1"/>
          </p:cNvSpPr>
          <p:nvPr>
            <p:ph idx="1"/>
          </p:nvPr>
        </p:nvSpPr>
        <p:spPr>
          <a:xfrm>
            <a:off x="379748" y="908720"/>
            <a:ext cx="11449272" cy="1656184"/>
          </a:xfrm>
        </p:spPr>
        <p:txBody>
          <a:bodyPr/>
          <a:lstStyle/>
          <a:p>
            <a:pPr eaLnBrk="1" hangingPunct="1">
              <a:lnSpc>
                <a:spcPct val="90000"/>
              </a:lnSpc>
            </a:pPr>
            <a:r>
              <a:rPr lang="zh-CN" altLang="en-US" b="0"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将对象组合成树形结构以表示“部分－整体”的层次结构，</a:t>
            </a:r>
            <a:r>
              <a:rPr lang="en-US" altLang="zh-CN" b="0" dirty="0">
                <a:solidFill>
                  <a:schemeClr val="tx1"/>
                </a:solidFill>
                <a:ea typeface="华文中宋" panose="02010600040101010101" pitchFamily="2" charset="-122"/>
              </a:rPr>
              <a:t>Composite</a:t>
            </a:r>
            <a:r>
              <a:rPr lang="zh-CN" altLang="en-US" b="0" dirty="0">
                <a:solidFill>
                  <a:schemeClr val="tx1"/>
                </a:solidFill>
                <a:ea typeface="华文中宋" panose="02010600040101010101" pitchFamily="2" charset="-122"/>
              </a:rPr>
              <a:t>使得用户对单个对象和组合对象的使用具有一致性。</a:t>
            </a:r>
            <a:endParaRPr lang="en-US" altLang="zh-CN" b="0" dirty="0">
              <a:solidFill>
                <a:schemeClr val="tx1"/>
              </a:solidFill>
              <a:ea typeface="华文中宋" panose="02010600040101010101" pitchFamily="2" charset="-122"/>
            </a:endParaRPr>
          </a:p>
          <a:p>
            <a:pPr lvl="1" eaLnBrk="1" hangingPunct="1">
              <a:lnSpc>
                <a:spcPct val="90000"/>
              </a:lnSpc>
            </a:pPr>
            <a:r>
              <a:rPr lang="en-US" altLang="zh-CN" dirty="0">
                <a:solidFill>
                  <a:srgbClr val="336699"/>
                </a:solidFill>
                <a:ea typeface="华文中宋" panose="02010600040101010101" pitchFamily="2" charset="-122"/>
              </a:rPr>
              <a:t>Allows you to compose objects into tree structures to represent part-whole hierarchies. Composite lets clients treat individual objects and compositions of objects uniformly.</a:t>
            </a:r>
            <a:endParaRPr lang="zh-CN" altLang="en-US" dirty="0">
              <a:solidFill>
                <a:srgbClr val="336699"/>
              </a:solidFill>
              <a:ea typeface="华文中宋" panose="02010600040101010101" pitchFamily="2" charset="-122"/>
            </a:endParaRPr>
          </a:p>
          <a:p>
            <a:pPr eaLnBrk="1" hangingPunct="1">
              <a:lnSpc>
                <a:spcPct val="90000"/>
              </a:lnSpc>
            </a:pPr>
            <a:r>
              <a:rPr lang="zh-CN" altLang="en-US" b="0"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在以下情况下你可以使用</a:t>
            </a:r>
            <a:r>
              <a:rPr lang="en-US" altLang="zh-CN" b="0" dirty="0">
                <a:solidFill>
                  <a:schemeClr val="tx1"/>
                </a:solidFill>
                <a:latin typeface="华文中宋" panose="02010600040101010101" pitchFamily="2" charset="-122"/>
                <a:ea typeface="华文中宋" panose="02010600040101010101" pitchFamily="2" charset="-122"/>
              </a:rPr>
              <a:t>Composite</a:t>
            </a:r>
            <a:r>
              <a:rPr lang="zh-CN" altLang="en-US" b="0" dirty="0">
                <a:solidFill>
                  <a:schemeClr val="tx1"/>
                </a:solidFill>
                <a:latin typeface="华文中宋" panose="02010600040101010101" pitchFamily="2" charset="-122"/>
                <a:ea typeface="华文中宋" panose="02010600040101010101" pitchFamily="2" charset="-122"/>
              </a:rPr>
              <a:t>模式</a:t>
            </a:r>
          </a:p>
          <a:p>
            <a:pPr lvl="2" eaLnBrk="1" hangingPunct="1">
              <a:lnSpc>
                <a:spcPct val="90000"/>
              </a:lnSpc>
            </a:pPr>
            <a:r>
              <a:rPr lang="zh-CN" altLang="en-US" sz="1800" b="0" dirty="0">
                <a:solidFill>
                  <a:srgbClr val="336699"/>
                </a:solidFill>
                <a:latin typeface="华文楷体" panose="02010600040101010101" pitchFamily="2" charset="-122"/>
                <a:ea typeface="华文楷体" panose="02010600040101010101" pitchFamily="2" charset="-122"/>
              </a:rPr>
              <a:t>你想表示对象的部分－整体层次结构；</a:t>
            </a:r>
          </a:p>
          <a:p>
            <a:pPr lvl="2" eaLnBrk="1" hangingPunct="1">
              <a:lnSpc>
                <a:spcPct val="90000"/>
              </a:lnSpc>
            </a:pPr>
            <a:r>
              <a:rPr lang="zh-CN" altLang="en-US" sz="1800" b="0" dirty="0">
                <a:solidFill>
                  <a:srgbClr val="336699"/>
                </a:solidFill>
                <a:latin typeface="华文楷体" panose="02010600040101010101" pitchFamily="2" charset="-122"/>
                <a:ea typeface="华文楷体" panose="02010600040101010101" pitchFamily="2" charset="-122"/>
              </a:rPr>
              <a:t>你希望忽略组合对象与单个对象的不同，让用户统一地</a:t>
            </a:r>
            <a:endParaRPr lang="en-US" altLang="zh-CN" sz="1800" b="0" dirty="0">
              <a:solidFill>
                <a:srgbClr val="336699"/>
              </a:solidFill>
              <a:latin typeface="华文楷体" panose="02010600040101010101" pitchFamily="2" charset="-122"/>
              <a:ea typeface="华文楷体" panose="02010600040101010101" pitchFamily="2" charset="-122"/>
            </a:endParaRPr>
          </a:p>
          <a:p>
            <a:pPr marL="1093761" lvl="2" indent="0" eaLnBrk="1" hangingPunct="1">
              <a:lnSpc>
                <a:spcPct val="90000"/>
              </a:lnSpc>
              <a:buNone/>
            </a:pPr>
            <a:r>
              <a:rPr lang="en-US" altLang="zh-CN" sz="1800" b="0" dirty="0">
                <a:solidFill>
                  <a:srgbClr val="336699"/>
                </a:solidFill>
                <a:highlight>
                  <a:srgbClr val="FFFF00"/>
                </a:highlight>
                <a:latin typeface="华文楷体" panose="02010600040101010101" pitchFamily="2" charset="-122"/>
                <a:ea typeface="华文楷体" panose="02010600040101010101" pitchFamily="2" charset="-122"/>
              </a:rPr>
              <a:t>   </a:t>
            </a:r>
            <a:r>
              <a:rPr lang="zh-CN" altLang="en-US" sz="1800" b="0" dirty="0">
                <a:solidFill>
                  <a:srgbClr val="C00000"/>
                </a:solidFill>
                <a:highlight>
                  <a:srgbClr val="FFFF00"/>
                </a:highlight>
                <a:latin typeface="华文楷体" panose="02010600040101010101" pitchFamily="2" charset="-122"/>
                <a:ea typeface="华文楷体" panose="02010600040101010101" pitchFamily="2" charset="-122"/>
              </a:rPr>
              <a:t>（以一致的方式）</a:t>
            </a:r>
            <a:r>
              <a:rPr lang="zh-CN" altLang="en-US" sz="1800" b="0" dirty="0">
                <a:solidFill>
                  <a:srgbClr val="336699"/>
                </a:solidFill>
                <a:latin typeface="华文楷体" panose="02010600040101010101" pitchFamily="2" charset="-122"/>
                <a:ea typeface="华文楷体" panose="02010600040101010101" pitchFamily="2" charset="-122"/>
              </a:rPr>
              <a:t>去使用组合结构中的各个对象</a:t>
            </a:r>
            <a:r>
              <a:rPr lang="zh-CN" altLang="en-US" sz="2000" b="0" dirty="0">
                <a:solidFill>
                  <a:srgbClr val="336699"/>
                </a:solidFill>
                <a:latin typeface="华文楷体" panose="02010600040101010101" pitchFamily="2" charset="-122"/>
                <a:ea typeface="华文楷体" panose="02010600040101010101" pitchFamily="2" charset="-122"/>
              </a:rPr>
              <a:t>。</a:t>
            </a:r>
          </a:p>
        </p:txBody>
      </p:sp>
      <p:pic>
        <p:nvPicPr>
          <p:cNvPr id="6" name="Picture 12">
            <a:extLst>
              <a:ext uri="{FF2B5EF4-FFF2-40B4-BE49-F238E27FC236}">
                <a16:creationId xmlns:a16="http://schemas.microsoft.com/office/drawing/2014/main" id="{D660007B-DF99-4961-A67B-C694FE479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4471551"/>
            <a:ext cx="5256584" cy="20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F0CF260-EF02-4F5B-95D6-A3B2EC986355}"/>
              </a:ext>
            </a:extLst>
          </p:cNvPr>
          <p:cNvPicPr>
            <a:picLocks noChangeAspect="1"/>
          </p:cNvPicPr>
          <p:nvPr/>
        </p:nvPicPr>
        <p:blipFill>
          <a:blip r:embed="rId4"/>
          <a:stretch>
            <a:fillRect/>
          </a:stretch>
        </p:blipFill>
        <p:spPr>
          <a:xfrm>
            <a:off x="7104112" y="4471551"/>
            <a:ext cx="5087888" cy="2412318"/>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7">
            <a:extLst>
              <a:ext uri="{FF2B5EF4-FFF2-40B4-BE49-F238E27FC236}">
                <a16:creationId xmlns:a16="http://schemas.microsoft.com/office/drawing/2014/main" id="{EBD63103-ADCC-4731-A22C-0E1D6353D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195864" y="2608778"/>
            <a:ext cx="5832648" cy="4213839"/>
          </a:xfrm>
          <a:prstGeom prst="rect">
            <a:avLst/>
          </a:prstGeom>
          <a:noFill/>
        </p:spPr>
      </p:pic>
      <p:sp>
        <p:nvSpPr>
          <p:cNvPr id="167938" name="Rectangle 2">
            <a:extLst>
              <a:ext uri="{FF2B5EF4-FFF2-40B4-BE49-F238E27FC236}">
                <a16:creationId xmlns:a16="http://schemas.microsoft.com/office/drawing/2014/main" id="{A90379AC-928C-4BD3-A1BC-13ECC6755038}"/>
              </a:ext>
            </a:extLst>
          </p:cNvPr>
          <p:cNvSpPr>
            <a:spLocks noGrp="1" noChangeArrowheads="1"/>
          </p:cNvSpPr>
          <p:nvPr>
            <p:ph type="title"/>
          </p:nvPr>
        </p:nvSpPr>
        <p:spPr/>
        <p:txBody>
          <a:bodyPr/>
          <a:lstStyle/>
          <a:p>
            <a:pPr eaLnBrk="1" hangingPunct="1"/>
            <a:r>
              <a:rPr lang="en-US" altLang="zh-CN" sz="3200" dirty="0">
                <a:solidFill>
                  <a:srgbClr val="A61D38"/>
                </a:solidFill>
                <a:latin typeface="Times New Roman" panose="02020603050405020304" pitchFamily="18" charset="0"/>
                <a:cs typeface="Times New Roman" panose="02020603050405020304" pitchFamily="18" charset="0"/>
              </a:rPr>
              <a:t>Composite Pattern</a:t>
            </a:r>
            <a:endParaRPr lang="zh-CN" altLang="en-US" sz="3200" dirty="0">
              <a:solidFill>
                <a:srgbClr val="A61D38"/>
              </a:solidFill>
              <a:latin typeface="Times New Roman" panose="02020603050405020304" pitchFamily="18" charset="0"/>
              <a:cs typeface="Times New Roman" panose="02020603050405020304" pitchFamily="18" charset="0"/>
            </a:endParaRPr>
          </a:p>
        </p:txBody>
      </p:sp>
      <p:sp>
        <p:nvSpPr>
          <p:cNvPr id="167939" name="Rectangle 3">
            <a:extLst>
              <a:ext uri="{FF2B5EF4-FFF2-40B4-BE49-F238E27FC236}">
                <a16:creationId xmlns:a16="http://schemas.microsoft.com/office/drawing/2014/main" id="{567FF6B1-B5BE-4DF6-AFFB-44A461BD6429}"/>
              </a:ext>
            </a:extLst>
          </p:cNvPr>
          <p:cNvSpPr>
            <a:spLocks noGrp="1" noChangeArrowheads="1"/>
          </p:cNvSpPr>
          <p:nvPr>
            <p:ph type="body" idx="1"/>
          </p:nvPr>
        </p:nvSpPr>
        <p:spPr>
          <a:xfrm>
            <a:off x="407368" y="949625"/>
            <a:ext cx="11449272" cy="5798015"/>
          </a:xfrm>
        </p:spPr>
        <p:txBody>
          <a:bodyPr/>
          <a:lstStyle/>
          <a:p>
            <a:pPr eaLnBrk="1" hangingPunct="1">
              <a:lnSpc>
                <a:spcPct val="100000"/>
              </a:lnSpc>
            </a:pPr>
            <a:r>
              <a:rPr lang="zh-CN" altLang="en-US" dirty="0">
                <a:solidFill>
                  <a:srgbClr val="324A7A"/>
                </a:solidFill>
                <a:ea typeface="华文中宋" panose="02010600040101010101" pitchFamily="2" charset="-122"/>
              </a:rPr>
              <a:t>结构、参与者</a:t>
            </a:r>
          </a:p>
          <a:p>
            <a:pPr lvl="1" eaLnBrk="1" hangingPunct="1">
              <a:lnSpc>
                <a:spcPct val="100000"/>
              </a:lnSpc>
              <a:buFont typeface="Wingdings" panose="05000000000000000000" pitchFamily="2" charset="2"/>
              <a:buChar char="p"/>
            </a:pPr>
            <a:r>
              <a:rPr lang="en-US" altLang="zh-CN" dirty="0">
                <a:solidFill>
                  <a:schemeClr val="tx1"/>
                </a:solidFill>
                <a:ea typeface="华文中宋" panose="02010600040101010101" pitchFamily="2" charset="-122"/>
              </a:rPr>
              <a:t>Component</a:t>
            </a:r>
            <a:r>
              <a:rPr lang="zh-CN" altLang="en-US" dirty="0">
                <a:solidFill>
                  <a:schemeClr val="tx1"/>
                </a:solidFill>
                <a:ea typeface="华文中宋" panose="02010600040101010101" pitchFamily="2" charset="-122"/>
              </a:rPr>
              <a:t>（一个</a:t>
            </a:r>
            <a:r>
              <a:rPr lang="en-US" altLang="zh-CN" dirty="0">
                <a:solidFill>
                  <a:schemeClr val="tx1"/>
                </a:solidFill>
                <a:ea typeface="华文中宋" panose="02010600040101010101" pitchFamily="2" charset="-122"/>
              </a:rPr>
              <a:t>Abstract</a:t>
            </a:r>
            <a:r>
              <a:rPr lang="zh-CN" altLang="en-US" dirty="0">
                <a:solidFill>
                  <a:schemeClr val="tx1"/>
                </a:solidFill>
                <a:ea typeface="华文中宋" panose="02010600040101010101" pitchFamily="2" charset="-122"/>
              </a:rPr>
              <a:t>的</a:t>
            </a:r>
            <a:r>
              <a:rPr lang="en-US" altLang="zh-CN" dirty="0">
                <a:solidFill>
                  <a:schemeClr val="tx1"/>
                </a:solidFill>
                <a:ea typeface="华文中宋" panose="02010600040101010101" pitchFamily="2" charset="-122"/>
              </a:rPr>
              <a:t>Class</a:t>
            </a:r>
            <a:r>
              <a:rPr lang="zh-CN" altLang="en-US" dirty="0">
                <a:solidFill>
                  <a:schemeClr val="tx1"/>
                </a:solidFill>
                <a:ea typeface="华文中宋" panose="02010600040101010101" pitchFamily="2" charset="-122"/>
              </a:rPr>
              <a:t>，一贯的做法 ）</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为组合中的对象声明接口；</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在适当的情况下，实现所有类共有接口的缺省行为（模板方法）；</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声明一个接口用于访问和管理</a:t>
            </a:r>
            <a:r>
              <a:rPr lang="en-US" altLang="zh-CN" sz="1800" b="0" dirty="0">
                <a:solidFill>
                  <a:srgbClr val="324A7A"/>
                </a:solidFill>
                <a:ea typeface="华文中宋" panose="02010600040101010101" pitchFamily="2" charset="-122"/>
              </a:rPr>
              <a:t>Component</a:t>
            </a:r>
            <a:r>
              <a:rPr lang="zh-CN" altLang="en-US" sz="1800" b="0" dirty="0">
                <a:solidFill>
                  <a:srgbClr val="324A7A"/>
                </a:solidFill>
                <a:ea typeface="华文中宋" panose="02010600040101010101" pitchFamily="2" charset="-122"/>
              </a:rPr>
              <a:t>的子组件。</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Leaf</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在组合中表示叶节点对象，叶节点没有子节点；</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实现父类接口的方法。</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Composite</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定义有子部件的那些部件的行为；</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实现父类的接口。</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Client</a:t>
            </a:r>
            <a:r>
              <a:rPr lang="zh-CN" altLang="en-US" dirty="0">
                <a:solidFill>
                  <a:schemeClr val="tx1"/>
                </a:solidFill>
                <a:ea typeface="华文中宋" panose="02010600040101010101" pitchFamily="2" charset="-122"/>
              </a:rPr>
              <a:t>：</a:t>
            </a:r>
            <a:r>
              <a:rPr lang="zh-CN" altLang="en-US" sz="1800" b="0" dirty="0">
                <a:solidFill>
                  <a:srgbClr val="324A7A"/>
                </a:solidFill>
                <a:ea typeface="华文中宋" panose="02010600040101010101" pitchFamily="2" charset="-122"/>
              </a:rPr>
              <a:t>通过</a:t>
            </a:r>
            <a:r>
              <a:rPr lang="en-US" altLang="zh-CN" sz="1800" b="0" dirty="0">
                <a:solidFill>
                  <a:srgbClr val="324A7A"/>
                </a:solidFill>
                <a:ea typeface="华文中宋" panose="02010600040101010101" pitchFamily="2" charset="-122"/>
              </a:rPr>
              <a:t>Component</a:t>
            </a:r>
            <a:r>
              <a:rPr lang="zh-CN" altLang="en-US" sz="1800" b="0" dirty="0">
                <a:solidFill>
                  <a:srgbClr val="324A7A"/>
                </a:solidFill>
                <a:ea typeface="华文中宋" panose="02010600040101010101" pitchFamily="2" charset="-122"/>
              </a:rPr>
              <a:t>接口操纵组合部件对象。</a:t>
            </a:r>
            <a:endParaRPr lang="en-US" altLang="zh-CN" sz="1800" b="0" dirty="0">
              <a:solidFill>
                <a:srgbClr val="324A7A"/>
              </a:solidFill>
              <a:ea typeface="华文中宋" panose="02010600040101010101" pitchFamily="2" charset="-122"/>
            </a:endParaRPr>
          </a:p>
          <a:p>
            <a:pPr lvl="2" eaLnBrk="1" hangingPunct="1">
              <a:lnSpc>
                <a:spcPct val="90000"/>
              </a:lnSpc>
              <a:buFont typeface="Times New Roman" panose="02020603050405020304" pitchFamily="18" charset="0"/>
              <a:buChar char="•"/>
            </a:pPr>
            <a:endParaRPr lang="zh-CN" altLang="en-US" sz="2000" b="0"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buFont typeface="Times New Roman" panose="02020603050405020304" pitchFamily="18" charset="0"/>
              <a:buChar char="–"/>
            </a:pPr>
            <a:endParaRPr lang="zh-CN" altLang="en-US" sz="19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B78B1B6C-3754-4D36-A51C-3A12AA6FF592}"/>
              </a:ext>
            </a:extLst>
          </p:cNvPr>
          <p:cNvSpPr>
            <a:spLocks noGrp="1" noChangeArrowheads="1"/>
          </p:cNvSpPr>
          <p:nvPr>
            <p:ph type="title"/>
          </p:nvPr>
        </p:nvSpPr>
        <p:spPr>
          <a:xfrm>
            <a:off x="263352" y="188640"/>
            <a:ext cx="10365317" cy="838200"/>
          </a:xfrm>
        </p:spPr>
        <p:txBody>
          <a:bodyPr/>
          <a:lstStyle/>
          <a:p>
            <a:pPr eaLnBrk="1" hangingPunct="1"/>
            <a:r>
              <a:rPr lang="en-US" altLang="zh-CN" sz="3200" dirty="0">
                <a:solidFill>
                  <a:srgbClr val="A61D38"/>
                </a:solidFill>
                <a:latin typeface="Times New Roman" panose="02020603050405020304" pitchFamily="18" charset="0"/>
                <a:cs typeface="Times New Roman" panose="02020603050405020304" pitchFamily="18" charset="0"/>
              </a:rPr>
              <a:t>Composite Pattern</a:t>
            </a:r>
            <a:endParaRPr lang="zh-CN" altLang="en-US" sz="3200" dirty="0">
              <a:solidFill>
                <a:srgbClr val="A61D38"/>
              </a:solidFill>
              <a:latin typeface="Times New Roman" panose="02020603050405020304" pitchFamily="18" charset="0"/>
              <a:cs typeface="Times New Roman" panose="02020603050405020304" pitchFamily="18" charset="0"/>
            </a:endParaRPr>
          </a:p>
        </p:txBody>
      </p:sp>
      <p:sp>
        <p:nvSpPr>
          <p:cNvPr id="169987" name="Rectangle 3">
            <a:extLst>
              <a:ext uri="{FF2B5EF4-FFF2-40B4-BE49-F238E27FC236}">
                <a16:creationId xmlns:a16="http://schemas.microsoft.com/office/drawing/2014/main" id="{41876A91-66A0-4C9E-BC26-A32FE0C28A25}"/>
              </a:ext>
            </a:extLst>
          </p:cNvPr>
          <p:cNvSpPr>
            <a:spLocks noGrp="1" noChangeArrowheads="1"/>
          </p:cNvSpPr>
          <p:nvPr>
            <p:ph type="body" sz="half" idx="1"/>
          </p:nvPr>
        </p:nvSpPr>
        <p:spPr>
          <a:xfrm>
            <a:off x="695525" y="1005343"/>
            <a:ext cx="5508625" cy="4114800"/>
          </a:xfrm>
        </p:spPr>
        <p:txBody>
          <a:bodyPr/>
          <a:lstStyle/>
          <a:p>
            <a:pPr eaLnBrk="1" hangingPunct="1"/>
            <a:r>
              <a:rPr lang="en-US" altLang="zh-CN" sz="2100" dirty="0">
                <a:latin typeface="Arial Black" panose="020B0A04020102020204" pitchFamily="34" charset="0"/>
              </a:rPr>
              <a:t>Example</a:t>
            </a:r>
            <a:r>
              <a:rPr lang="zh-CN" altLang="en-US" sz="2100" dirty="0">
                <a:latin typeface="Arial Black" panose="020B0A04020102020204" pitchFamily="34" charset="0"/>
              </a:rPr>
              <a:t>：</a:t>
            </a:r>
          </a:p>
          <a:p>
            <a:pPr lvl="1" eaLnBrk="1" hangingPunct="1"/>
            <a:r>
              <a:rPr lang="en-US" altLang="zh-CN" sz="1800" dirty="0">
                <a:latin typeface="Arial Black" panose="020B0A04020102020204" pitchFamily="34" charset="0"/>
                <a:hlinkClick r:id="rId3" action="ppaction://hlinkfile"/>
              </a:rPr>
              <a:t>Entry.java</a:t>
            </a:r>
            <a:r>
              <a:rPr lang="en-US" altLang="zh-CN" sz="1800" dirty="0">
                <a:latin typeface="Arial Black" panose="020B0A04020102020204" pitchFamily="34" charset="0"/>
              </a:rPr>
              <a:t>  </a:t>
            </a:r>
          </a:p>
          <a:p>
            <a:pPr lvl="1" eaLnBrk="1" hangingPunct="1"/>
            <a:r>
              <a:rPr lang="en-US" altLang="zh-CN" sz="1800" dirty="0">
                <a:latin typeface="Arial Black" panose="020B0A04020102020204" pitchFamily="34" charset="0"/>
                <a:hlinkClick r:id="rId4" action="ppaction://hlinkfile"/>
              </a:rPr>
              <a:t>File.java</a:t>
            </a:r>
            <a:r>
              <a:rPr lang="en-US" altLang="zh-CN" sz="1800" dirty="0">
                <a:latin typeface="Arial Black" panose="020B0A04020102020204" pitchFamily="34" charset="0"/>
              </a:rPr>
              <a:t> </a:t>
            </a:r>
          </a:p>
          <a:p>
            <a:pPr lvl="1" eaLnBrk="1" hangingPunct="1"/>
            <a:r>
              <a:rPr lang="en-US" altLang="zh-CN" sz="1800" dirty="0">
                <a:latin typeface="Arial Black" panose="020B0A04020102020204" pitchFamily="34" charset="0"/>
                <a:hlinkClick r:id="rId5" action="ppaction://hlinkfile"/>
              </a:rPr>
              <a:t>Directory.java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6" action="ppaction://hlinkfile"/>
              </a:rPr>
              <a:t>FileTreatmentException.java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Main.java</a:t>
            </a:r>
            <a:endParaRPr lang="en-US" altLang="zh-CN" sz="1800" dirty="0">
              <a:latin typeface="Arial Black" panose="020B0A04020102020204" pitchFamily="34" charset="0"/>
            </a:endParaRPr>
          </a:p>
        </p:txBody>
      </p:sp>
      <p:graphicFrame>
        <p:nvGraphicFramePr>
          <p:cNvPr id="369702" name="Group 38">
            <a:extLst>
              <a:ext uri="{FF2B5EF4-FFF2-40B4-BE49-F238E27FC236}">
                <a16:creationId xmlns:a16="http://schemas.microsoft.com/office/drawing/2014/main" id="{A67A1815-354B-46CC-A313-FB108AF4A0E0}"/>
              </a:ext>
            </a:extLst>
          </p:cNvPr>
          <p:cNvGraphicFramePr>
            <a:graphicFrameLocks noGrp="1"/>
          </p:cNvGraphicFramePr>
          <p:nvPr>
            <p:ph sz="quarter" idx="2"/>
            <p:extLst>
              <p:ext uri="{D42A27DB-BD31-4B8C-83A1-F6EECF244321}">
                <p14:modId xmlns:p14="http://schemas.microsoft.com/office/powerpoint/2010/main" val="3610753608"/>
              </p:ext>
            </p:extLst>
          </p:nvPr>
        </p:nvGraphicFramePr>
        <p:xfrm>
          <a:off x="911424" y="3449004"/>
          <a:ext cx="5292725" cy="2528888"/>
        </p:xfrm>
        <a:graphic>
          <a:graphicData uri="http://schemas.openxmlformats.org/drawingml/2006/table">
            <a:tbl>
              <a:tblPr/>
              <a:tblGrid>
                <a:gridCol w="2730500">
                  <a:extLst>
                    <a:ext uri="{9D8B030D-6E8A-4147-A177-3AD203B41FA5}">
                      <a16:colId xmlns:a16="http://schemas.microsoft.com/office/drawing/2014/main" val="20000"/>
                    </a:ext>
                  </a:extLst>
                </a:gridCol>
                <a:gridCol w="2562225">
                  <a:extLst>
                    <a:ext uri="{9D8B030D-6E8A-4147-A177-3AD203B41FA5}">
                      <a16:colId xmlns:a16="http://schemas.microsoft.com/office/drawing/2014/main" val="20001"/>
                    </a:ext>
                  </a:extLst>
                </a:gridCol>
              </a:tblGrid>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名称</a:t>
                      </a:r>
                    </a:p>
                  </a:txBody>
                  <a:tcPr marT="45700" marB="4570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说明</a:t>
                      </a:r>
                    </a:p>
                  </a:txBody>
                  <a:tcPr marT="45700" marB="4570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26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Entry</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对</a:t>
                      </a: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500" b="0" i="0" u="none" strike="noStrike" cap="none" normalizeH="0" baseline="0">
                          <a:ln>
                            <a:noFill/>
                          </a:ln>
                          <a:solidFill>
                            <a:schemeClr val="tx1"/>
                          </a:solidFill>
                          <a:effectLst/>
                          <a:latin typeface="Arial Black" pitchFamily="34" charset="0"/>
                          <a:ea typeface="华文中宋" pitchFamily="2" charset="-122"/>
                        </a:rPr>
                        <a:t>和</a:t>
                      </a: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Directory</a:t>
                      </a:r>
                      <a:r>
                        <a:rPr kumimoji="1" lang="zh-CN" altLang="en-US" sz="1500" b="0" i="0" u="none" strike="noStrike" cap="none" normalizeH="0" baseline="0">
                          <a:ln>
                            <a:noFill/>
                          </a:ln>
                          <a:solidFill>
                            <a:schemeClr val="tx1"/>
                          </a:solidFill>
                          <a:effectLst/>
                          <a:latin typeface="Arial Black" pitchFamily="34" charset="0"/>
                          <a:ea typeface="华文中宋" pitchFamily="2" charset="-122"/>
                        </a:rPr>
                        <a:t>一视同仁的抽象类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65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表示文件的类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Directory</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表示目录的类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6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FileTreatmentExcption</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欲在文件内新增时所发生的异常类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Main</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测试用的类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7" name="Picture 32">
            <a:extLst>
              <a:ext uri="{FF2B5EF4-FFF2-40B4-BE49-F238E27FC236}">
                <a16:creationId xmlns:a16="http://schemas.microsoft.com/office/drawing/2014/main" id="{C92E600F-378B-4315-A3AB-4C448EE708A1}"/>
              </a:ext>
            </a:extLst>
          </p:cNvPr>
          <p:cNvPicPr>
            <a:picLocks noGrp="1" noChangeAspect="1" noChangeArrowheads="1"/>
          </p:cNvPicPr>
          <p:nvPr>
            <p:ph sz="quarter" idx="3"/>
          </p:nvPr>
        </p:nvPicPr>
        <p:blipFill>
          <a:blip r:embed="rId8">
            <a:extLst>
              <a:ext uri="{28A0092B-C50C-407E-A947-70E740481C1C}">
                <a14:useLocalDpi xmlns:a14="http://schemas.microsoft.com/office/drawing/2010/main" val="0"/>
              </a:ext>
            </a:extLst>
          </a:blip>
          <a:srcRect/>
          <a:stretch>
            <a:fillRect/>
          </a:stretch>
        </p:blipFill>
        <p:spPr>
          <a:xfrm>
            <a:off x="6204001" y="1124744"/>
            <a:ext cx="5508625" cy="4986336"/>
          </a:xfrm>
          <a:noFill/>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CFBDD-D2E2-4039-A4F4-5572195A88C2}"/>
              </a:ext>
            </a:extLst>
          </p:cNvPr>
          <p:cNvSpPr>
            <a:spLocks noGrp="1"/>
          </p:cNvSpPr>
          <p:nvPr>
            <p:ph type="title"/>
          </p:nvPr>
        </p:nvSpPr>
        <p:spPr>
          <a:xfrm>
            <a:off x="0" y="188640"/>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pic>
        <p:nvPicPr>
          <p:cNvPr id="8" name="图片 7">
            <a:extLst>
              <a:ext uri="{FF2B5EF4-FFF2-40B4-BE49-F238E27FC236}">
                <a16:creationId xmlns:a16="http://schemas.microsoft.com/office/drawing/2014/main" id="{E965555C-ABEA-4FD5-819C-3613D2C4E380}"/>
              </a:ext>
            </a:extLst>
          </p:cNvPr>
          <p:cNvPicPr>
            <a:picLocks noChangeAspect="1"/>
          </p:cNvPicPr>
          <p:nvPr/>
        </p:nvPicPr>
        <p:blipFill>
          <a:blip r:embed="rId3"/>
          <a:stretch>
            <a:fillRect/>
          </a:stretch>
        </p:blipFill>
        <p:spPr>
          <a:xfrm>
            <a:off x="54092" y="12186"/>
            <a:ext cx="5393837" cy="4568943"/>
          </a:xfrm>
          <a:prstGeom prst="rect">
            <a:avLst/>
          </a:prstGeom>
        </p:spPr>
      </p:pic>
      <p:pic>
        <p:nvPicPr>
          <p:cNvPr id="9" name="图片 8">
            <a:extLst>
              <a:ext uri="{FF2B5EF4-FFF2-40B4-BE49-F238E27FC236}">
                <a16:creationId xmlns:a16="http://schemas.microsoft.com/office/drawing/2014/main" id="{73F5678C-983D-4AB9-97DA-06E2C4EBC555}"/>
              </a:ext>
            </a:extLst>
          </p:cNvPr>
          <p:cNvPicPr>
            <a:picLocks noChangeAspect="1"/>
          </p:cNvPicPr>
          <p:nvPr/>
        </p:nvPicPr>
        <p:blipFill>
          <a:blip r:embed="rId4"/>
          <a:stretch>
            <a:fillRect/>
          </a:stretch>
        </p:blipFill>
        <p:spPr>
          <a:xfrm>
            <a:off x="5879976" y="12186"/>
            <a:ext cx="6286547" cy="2408703"/>
          </a:xfrm>
          <a:prstGeom prst="rect">
            <a:avLst/>
          </a:prstGeom>
        </p:spPr>
      </p:pic>
      <p:pic>
        <p:nvPicPr>
          <p:cNvPr id="10" name="图片 9">
            <a:extLst>
              <a:ext uri="{FF2B5EF4-FFF2-40B4-BE49-F238E27FC236}">
                <a16:creationId xmlns:a16="http://schemas.microsoft.com/office/drawing/2014/main" id="{D3D92D02-B633-4F5C-9FD1-A49EFBBE99B3}"/>
              </a:ext>
            </a:extLst>
          </p:cNvPr>
          <p:cNvPicPr>
            <a:picLocks noChangeAspect="1"/>
          </p:cNvPicPr>
          <p:nvPr/>
        </p:nvPicPr>
        <p:blipFill>
          <a:blip r:embed="rId5"/>
          <a:stretch>
            <a:fillRect/>
          </a:stretch>
        </p:blipFill>
        <p:spPr>
          <a:xfrm>
            <a:off x="5807968" y="2564905"/>
            <a:ext cx="6358555" cy="4293097"/>
          </a:xfrm>
          <a:prstGeom prst="rect">
            <a:avLst/>
          </a:prstGeom>
        </p:spPr>
      </p:pic>
      <p:pic>
        <p:nvPicPr>
          <p:cNvPr id="11" name="图片 10">
            <a:extLst>
              <a:ext uri="{FF2B5EF4-FFF2-40B4-BE49-F238E27FC236}">
                <a16:creationId xmlns:a16="http://schemas.microsoft.com/office/drawing/2014/main" id="{813C6B98-A71C-4274-A839-C9590C6E4502}"/>
              </a:ext>
            </a:extLst>
          </p:cNvPr>
          <p:cNvPicPr>
            <a:picLocks noChangeAspect="1"/>
          </p:cNvPicPr>
          <p:nvPr/>
        </p:nvPicPr>
        <p:blipFill>
          <a:blip r:embed="rId6"/>
          <a:stretch>
            <a:fillRect/>
          </a:stretch>
        </p:blipFill>
        <p:spPr>
          <a:xfrm>
            <a:off x="47625" y="4604051"/>
            <a:ext cx="5184281" cy="2241765"/>
          </a:xfrm>
          <a:prstGeom prst="rect">
            <a:avLst/>
          </a:prstGeom>
        </p:spPr>
      </p:pic>
      <p:cxnSp>
        <p:nvCxnSpPr>
          <p:cNvPr id="4" name="直接连接符 3">
            <a:extLst>
              <a:ext uri="{FF2B5EF4-FFF2-40B4-BE49-F238E27FC236}">
                <a16:creationId xmlns:a16="http://schemas.microsoft.com/office/drawing/2014/main" id="{3D23560B-1364-4D0C-AC3D-509A466F1997}"/>
              </a:ext>
            </a:extLst>
          </p:cNvPr>
          <p:cNvCxnSpPr/>
          <p:nvPr/>
        </p:nvCxnSpPr>
        <p:spPr bwMode="auto">
          <a:xfrm>
            <a:off x="6816080" y="5445224"/>
            <a:ext cx="2304256" cy="0"/>
          </a:xfrm>
          <a:prstGeom prst="line">
            <a:avLst/>
          </a:prstGeom>
          <a:ln w="9525" cap="flat" cmpd="sng" algn="ctr">
            <a:solidFill>
              <a:srgbClr val="A61D3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9434C862-2DEF-4F0A-9887-9840D638372B}"/>
              </a:ext>
            </a:extLst>
          </p:cNvPr>
          <p:cNvCxnSpPr/>
          <p:nvPr/>
        </p:nvCxnSpPr>
        <p:spPr bwMode="auto">
          <a:xfrm>
            <a:off x="6968480" y="4797152"/>
            <a:ext cx="2304256" cy="0"/>
          </a:xfrm>
          <a:prstGeom prst="line">
            <a:avLst/>
          </a:prstGeom>
          <a:ln w="9525" cap="flat" cmpd="sng" algn="ctr">
            <a:solidFill>
              <a:srgbClr val="A61D3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810698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5C645-77A9-4E75-AFA8-8C225BEE9B5C}"/>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sp>
        <p:nvSpPr>
          <p:cNvPr id="3" name="文本占位符 2">
            <a:extLst>
              <a:ext uri="{FF2B5EF4-FFF2-40B4-BE49-F238E27FC236}">
                <a16:creationId xmlns:a16="http://schemas.microsoft.com/office/drawing/2014/main" id="{5F515171-0961-4008-A70B-74214A9B36C6}"/>
              </a:ext>
            </a:extLst>
          </p:cNvPr>
          <p:cNvSpPr>
            <a:spLocks noGrp="1"/>
          </p:cNvSpPr>
          <p:nvPr>
            <p:ph type="body" sz="half" idx="1"/>
          </p:nvPr>
        </p:nvSpPr>
        <p:spPr>
          <a:xfrm>
            <a:off x="335360" y="954832"/>
            <a:ext cx="5832648" cy="4724400"/>
          </a:xfrm>
        </p:spPr>
        <p:txBody>
          <a:bodyPr/>
          <a:lstStyle/>
          <a:p>
            <a:r>
              <a:rPr lang="zh-CN" altLang="en-US" dirty="0">
                <a:ea typeface="华文中宋" panose="02010600040101010101" pitchFamily="2" charset="-122"/>
              </a:rPr>
              <a:t>结构</a:t>
            </a:r>
            <a:endParaRPr lang="en-US" altLang="zh-CN" dirty="0">
              <a:ea typeface="华文中宋" panose="02010600040101010101" pitchFamily="2" charset="-122"/>
            </a:endParaRPr>
          </a:p>
          <a:p>
            <a:pPr lvl="1" eaLnBrk="1" hangingPunct="1"/>
            <a:r>
              <a:rPr lang="zh-CN" altLang="en-US" dirty="0">
                <a:solidFill>
                  <a:schemeClr val="tx1"/>
                </a:solidFill>
                <a:latin typeface="华文中宋" panose="02010600040101010101" pitchFamily="2" charset="-122"/>
                <a:ea typeface="华文中宋" panose="02010600040101010101" pitchFamily="2" charset="-122"/>
              </a:rPr>
              <a:t>组合模式的关键是定义了一个抽象构件类，它既可以代表叶子，又可以代表容器，而客户端针对该抽象构件类进行编程，无须知道它到底表示的是叶子还是容器，可以对其进行统一处理。</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容器对象与抽象构件类之间还建立一个聚合关联关系，在容器对象中既可以包含叶子，也可以包含容器，以此实现递归组合，形成一个树形结构。</a:t>
            </a:r>
            <a:endParaRPr lang="en-US" altLang="zh-CN" dirty="0">
              <a:ea typeface="华文中宋" panose="02010600040101010101" pitchFamily="2" charset="-122"/>
            </a:endParaRPr>
          </a:p>
          <a:p>
            <a:pPr eaLnBrk="1" hangingPunct="1"/>
            <a:r>
              <a:rPr lang="zh-CN" altLang="en-US" dirty="0">
                <a:ea typeface="华文中宋" panose="02010600040101010101" pitchFamily="2" charset="-122"/>
              </a:rPr>
              <a:t>角色</a:t>
            </a:r>
            <a:endParaRPr lang="zh-CN" altLang="en-US" sz="3600" dirty="0">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Component</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抽象构件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Leaf</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叶子构件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Composite</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容器构件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Client</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客户类</a:t>
            </a:r>
            <a:endParaRPr lang="zh-CN" altLang="en-US" b="0" dirty="0">
              <a:solidFill>
                <a:schemeClr val="tx1"/>
              </a:solidFill>
              <a:ea typeface="华文中宋" panose="02010600040101010101" pitchFamily="2" charset="-122"/>
            </a:endParaRPr>
          </a:p>
          <a:p>
            <a:endParaRPr lang="en-US" altLang="zh-CN" dirty="0"/>
          </a:p>
          <a:p>
            <a:endParaRPr lang="zh-CN" altLang="en-US" dirty="0"/>
          </a:p>
        </p:txBody>
      </p:sp>
      <p:pic>
        <p:nvPicPr>
          <p:cNvPr id="6" name="Picture 8">
            <a:extLst>
              <a:ext uri="{FF2B5EF4-FFF2-40B4-BE49-F238E27FC236}">
                <a16:creationId xmlns:a16="http://schemas.microsoft.com/office/drawing/2014/main" id="{93211324-A620-43E9-9603-E0C581DB3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212976"/>
            <a:ext cx="6030840" cy="336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664972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2AFDE13-9913-4397-960C-D45059C8A520}"/>
              </a:ext>
            </a:extLst>
          </p:cNvPr>
          <p:cNvSpPr>
            <a:spLocks noGrp="1"/>
          </p:cNvSpPr>
          <p:nvPr>
            <p:ph type="body" sz="half" idx="1"/>
          </p:nvPr>
        </p:nvSpPr>
        <p:spPr>
          <a:xfrm>
            <a:off x="335311" y="634752"/>
            <a:ext cx="5080000" cy="4724400"/>
          </a:xfrm>
        </p:spPr>
        <p:txBody>
          <a:bodyPr/>
          <a:lstStyle/>
          <a:p>
            <a:r>
              <a:rPr lang="zh-CN" altLang="en-US" dirty="0"/>
              <a:t>典型代码</a:t>
            </a:r>
            <a:endParaRPr lang="en-US" altLang="zh-CN" dirty="0"/>
          </a:p>
          <a:p>
            <a:endParaRPr lang="zh-CN" altLang="en-US" dirty="0"/>
          </a:p>
        </p:txBody>
      </p:sp>
      <p:pic>
        <p:nvPicPr>
          <p:cNvPr id="6" name="图片 5">
            <a:extLst>
              <a:ext uri="{FF2B5EF4-FFF2-40B4-BE49-F238E27FC236}">
                <a16:creationId xmlns:a16="http://schemas.microsoft.com/office/drawing/2014/main" id="{047FD03A-1980-4A20-9970-3D354DC491F7}"/>
              </a:ext>
            </a:extLst>
          </p:cNvPr>
          <p:cNvPicPr>
            <a:picLocks noChangeAspect="1"/>
          </p:cNvPicPr>
          <p:nvPr/>
        </p:nvPicPr>
        <p:blipFill>
          <a:blip r:embed="rId2"/>
          <a:stretch>
            <a:fillRect/>
          </a:stretch>
        </p:blipFill>
        <p:spPr>
          <a:xfrm>
            <a:off x="315689" y="1298597"/>
            <a:ext cx="4831215" cy="1946404"/>
          </a:xfrm>
          <a:prstGeom prst="rect">
            <a:avLst/>
          </a:prstGeom>
        </p:spPr>
      </p:pic>
      <p:sp>
        <p:nvSpPr>
          <p:cNvPr id="7" name="标题 1">
            <a:extLst>
              <a:ext uri="{FF2B5EF4-FFF2-40B4-BE49-F238E27FC236}">
                <a16:creationId xmlns:a16="http://schemas.microsoft.com/office/drawing/2014/main" id="{C0EA95B8-0D2C-4674-B8F9-AD51F447A0B5}"/>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pic>
        <p:nvPicPr>
          <p:cNvPr id="8" name="图片 7">
            <a:extLst>
              <a:ext uri="{FF2B5EF4-FFF2-40B4-BE49-F238E27FC236}">
                <a16:creationId xmlns:a16="http://schemas.microsoft.com/office/drawing/2014/main" id="{E6992F10-8291-42FB-AB2A-365B21BA5E32}"/>
              </a:ext>
            </a:extLst>
          </p:cNvPr>
          <p:cNvPicPr>
            <a:picLocks noChangeAspect="1"/>
          </p:cNvPicPr>
          <p:nvPr/>
        </p:nvPicPr>
        <p:blipFill>
          <a:blip r:embed="rId3"/>
          <a:stretch>
            <a:fillRect/>
          </a:stretch>
        </p:blipFill>
        <p:spPr>
          <a:xfrm>
            <a:off x="355033" y="3648345"/>
            <a:ext cx="4791871" cy="3237039"/>
          </a:xfrm>
          <a:prstGeom prst="rect">
            <a:avLst/>
          </a:prstGeom>
        </p:spPr>
      </p:pic>
      <p:graphicFrame>
        <p:nvGraphicFramePr>
          <p:cNvPr id="10" name="Group 12">
            <a:extLst>
              <a:ext uri="{FF2B5EF4-FFF2-40B4-BE49-F238E27FC236}">
                <a16:creationId xmlns:a16="http://schemas.microsoft.com/office/drawing/2014/main" id="{78A451E0-4DAA-46CE-B486-064FEB7DD7BF}"/>
              </a:ext>
            </a:extLst>
          </p:cNvPr>
          <p:cNvGraphicFramePr>
            <a:graphicFrameLocks noGrp="1"/>
          </p:cNvGraphicFramePr>
          <p:nvPr>
            <p:ph sz="half" idx="2"/>
            <p:extLst>
              <p:ext uri="{D42A27DB-BD31-4B8C-83A1-F6EECF244321}">
                <p14:modId xmlns:p14="http://schemas.microsoft.com/office/powerpoint/2010/main" val="3223017523"/>
              </p:ext>
            </p:extLst>
          </p:nvPr>
        </p:nvGraphicFramePr>
        <p:xfrm>
          <a:off x="5271249" y="615543"/>
          <a:ext cx="6081335" cy="6217934"/>
        </p:xfrm>
        <a:graphic>
          <a:graphicData uri="http://schemas.openxmlformats.org/drawingml/2006/table">
            <a:tbl>
              <a:tblPr/>
              <a:tblGrid>
                <a:gridCol w="6081335">
                  <a:extLst>
                    <a:ext uri="{9D8B030D-6E8A-4147-A177-3AD203B41FA5}">
                      <a16:colId xmlns:a16="http://schemas.microsoft.com/office/drawing/2014/main" val="20000"/>
                    </a:ext>
                  </a:extLst>
                </a:gridCol>
              </a:tblGrid>
              <a:tr h="5953515">
                <a:tc>
                  <a:txBody>
                    <a:body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Composite extends Component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ArrayList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list = new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ArrayList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add(Component 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list.add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remove(Component 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list.remove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Component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getChild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(int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i</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(Component)</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list.get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i</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operation()</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endParaRPr kumimoji="0" lang="en-US" altLang="zh-CN" sz="1500" b="1"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for(Object </a:t>
                      </a:r>
                      <a:r>
                        <a:rPr kumimoji="0" lang="en-US" altLang="zh-CN" sz="1500" b="1" i="0" u="none" strike="noStrike" cap="none" normalizeH="0" baseline="0" dirty="0" err="1">
                          <a:ln>
                            <a:noFill/>
                          </a:ln>
                          <a:solidFill>
                            <a:srgbClr val="FF3300"/>
                          </a:solidFill>
                          <a:effectLst/>
                          <a:latin typeface="Times New Roman" pitchFamily="18" charset="0"/>
                          <a:ea typeface="隶书" pitchFamily="49" charset="-122"/>
                        </a:rPr>
                        <a:t>obj:list</a:t>
                      </a: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((Component)obj).operation();</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a:t>
                      </a:r>
                      <a:endParaRPr kumimoji="0" lang="en-US" altLang="zh-CN" sz="1500" b="0" i="0" u="none" strike="noStrike" cap="none" normalizeH="0" baseline="0" dirty="0">
                        <a:ln>
                          <a:noFill/>
                        </a:ln>
                        <a:solidFill>
                          <a:srgbClr val="FF3300"/>
                        </a:solidFill>
                        <a:effectLst/>
                        <a:latin typeface="Times New Roman" pitchFamily="18" charset="0"/>
                        <a:ea typeface="隶书"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r>
                        <a:rPr kumimoji="0" lang="en-US" altLang="zh-CN" sz="1500" b="0" i="0" u="none" strike="noStrike" cap="none" normalizeH="0" baseline="0" dirty="0">
                          <a:ln>
                            <a:noFill/>
                          </a:ln>
                          <a:solidFill>
                            <a:srgbClr val="080808"/>
                          </a:solidFill>
                          <a:effectLst/>
                          <a:latin typeface="Tahoma" pitchFamily="34" charset="0"/>
                          <a:ea typeface="隶书" pitchFamily="49" charset="-122"/>
                        </a:rPr>
                        <a:t> </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167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F0C2ED1-93ED-46FA-BEA9-1BA9EB2FD999}"/>
              </a:ext>
            </a:extLst>
          </p:cNvPr>
          <p:cNvSpPr>
            <a:spLocks noGrp="1"/>
          </p:cNvSpPr>
          <p:nvPr>
            <p:ph type="body" sz="half" idx="1"/>
          </p:nvPr>
        </p:nvSpPr>
        <p:spPr>
          <a:xfrm>
            <a:off x="749301" y="1295400"/>
            <a:ext cx="10531276" cy="4724400"/>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可以清楚地定义分层次的复杂对象，表示对象的全部或部分层次；</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定义了包含叶子对象和容器对象的类层次结构，可以形成复杂的树形结构；</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b="0" dirty="0">
                <a:solidFill>
                  <a:srgbClr val="A61D38"/>
                </a:solidFill>
                <a:latin typeface="华文中宋" panose="02010600040101010101" pitchFamily="2" charset="-122"/>
                <a:ea typeface="华文中宋" panose="02010600040101010101" pitchFamily="2" charset="-122"/>
              </a:rPr>
              <a:t>简化客户代码。</a:t>
            </a:r>
            <a:r>
              <a:rPr lang="zh-CN" altLang="en-US" sz="1800" b="0" dirty="0">
                <a:solidFill>
                  <a:schemeClr val="tx1"/>
                </a:solidFill>
                <a:latin typeface="华文中宋" panose="02010600040101010101" pitchFamily="2" charset="-122"/>
                <a:ea typeface="华文中宋" panose="02010600040101010101" pitchFamily="2" charset="-122"/>
              </a:rPr>
              <a:t>使客户端调用简单，客户端可以一致的使用组合结构或其中单个对象，用户就不必关系自己处理的是单个对象还是整个组合结构，简化了客户端代码。</a:t>
            </a:r>
            <a:endParaRPr lang="en-US" altLang="zh-CN" sz="18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latin typeface="华文中宋" panose="02010600040101010101" pitchFamily="2" charset="-122"/>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使设计变得更加抽象。对象的业务规则如果很复杂，则实现组合模式具有很大挑战性，而且不是所有的方法都与叶子对象有关联。</a:t>
            </a:r>
          </a:p>
          <a:p>
            <a:pPr lvl="1" eaLnBrk="1" hangingPunct="1">
              <a:buFont typeface="Arial" panose="020B0604020202020204" pitchFamily="34" charset="0"/>
              <a:buChar char="•"/>
            </a:pPr>
            <a:endParaRPr lang="zh-CN" altLang="en-US" sz="1800"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
        <p:nvSpPr>
          <p:cNvPr id="7" name="标题 1">
            <a:extLst>
              <a:ext uri="{FF2B5EF4-FFF2-40B4-BE49-F238E27FC236}">
                <a16:creationId xmlns:a16="http://schemas.microsoft.com/office/drawing/2014/main" id="{2DB80AC3-D165-4185-83E2-4686A5275CBB}"/>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spTree>
    <p:extLst>
      <p:ext uri="{BB962C8B-B14F-4D97-AF65-F5344CB8AC3E}">
        <p14:creationId xmlns:p14="http://schemas.microsoft.com/office/powerpoint/2010/main" val="29810987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6"/>
            <a:ext cx="11233248" cy="290028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GUI</a:t>
            </a:r>
            <a:r>
              <a:rPr lang="zh-CN" altLang="en-US" sz="2000" dirty="0">
                <a:solidFill>
                  <a:schemeClr val="bg1"/>
                </a:solidFill>
                <a:latin typeface="微软雅黑" panose="020B0503020204020204" pitchFamily="34" charset="-122"/>
                <a:ea typeface="微软雅黑" panose="020B0503020204020204" pitchFamily="34" charset="-122"/>
              </a:rPr>
              <a:t>改写本例并访问你的计算机某个子目录。</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文档（程序的截图），源码。</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19</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56619857"/>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4C8D7F22-C99C-4367-A1EB-BE69715431D6}"/>
              </a:ext>
            </a:extLst>
          </p:cNvPr>
          <p:cNvSpPr>
            <a:spLocks noGrp="1" noChangeArrowheads="1"/>
          </p:cNvSpPr>
          <p:nvPr>
            <p:ph type="title"/>
          </p:nvPr>
        </p:nvSpPr>
        <p:spPr>
          <a:xfrm>
            <a:off x="8384" y="260650"/>
            <a:ext cx="12192000" cy="688975"/>
          </a:xfrm>
        </p:spPr>
        <p:txBody>
          <a:bodyPr/>
          <a:lstStyle/>
          <a:p>
            <a:pPr eaLnBrk="1" hangingPunct="1"/>
            <a:r>
              <a:rPr lang="en-US" altLang="zh-CN" sz="3200" dirty="0">
                <a:latin typeface="Bauhaus 93" pitchFamily="82" charset="0"/>
                <a:ea typeface="华文中宋" panose="02010600040101010101" pitchFamily="2" charset="-122"/>
              </a:rPr>
              <a:t>Chapter Seven </a:t>
            </a:r>
            <a:r>
              <a:rPr lang="zh-CN" altLang="en-US" sz="3200" dirty="0">
                <a:latin typeface="Bauhaus 93" pitchFamily="82" charset="0"/>
                <a:ea typeface="华文中宋" panose="02010600040101010101" pitchFamily="2" charset="-122"/>
              </a:rPr>
              <a:t>设计模式 </a:t>
            </a:r>
            <a:r>
              <a:rPr lang="en-US" altLang="zh-CN" sz="3200" dirty="0">
                <a:latin typeface="Bauhaus 93" pitchFamily="82" charset="0"/>
                <a:ea typeface="华文中宋" panose="02010600040101010101" pitchFamily="2" charset="-122"/>
              </a:rPr>
              <a:t> </a:t>
            </a:r>
          </a:p>
        </p:txBody>
      </p:sp>
      <p:sp>
        <p:nvSpPr>
          <p:cNvPr id="173059" name="Rectangle 3">
            <a:extLst>
              <a:ext uri="{FF2B5EF4-FFF2-40B4-BE49-F238E27FC236}">
                <a16:creationId xmlns:a16="http://schemas.microsoft.com/office/drawing/2014/main" id="{22C5B9FE-C3AD-4D83-9881-AE3296DA4D02}"/>
              </a:ext>
            </a:extLst>
          </p:cNvPr>
          <p:cNvSpPr>
            <a:spLocks noGrp="1" noChangeArrowheads="1"/>
          </p:cNvSpPr>
          <p:nvPr>
            <p:ph type="body" idx="1"/>
          </p:nvPr>
        </p:nvSpPr>
        <p:spPr>
          <a:xfrm>
            <a:off x="407370" y="836712"/>
            <a:ext cx="8496943" cy="2880320"/>
          </a:xfrm>
        </p:spPr>
        <p:txBody>
          <a:bodyPr/>
          <a:lstStyle/>
          <a:p>
            <a:pPr eaLnBrk="1" hangingPunct="1">
              <a:lnSpc>
                <a:spcPct val="100000"/>
              </a:lnSpc>
            </a:pPr>
            <a:r>
              <a:rPr lang="en-US" altLang="zh-CN" dirty="0">
                <a:solidFill>
                  <a:srgbClr val="324A7A"/>
                </a:solidFill>
                <a:ea typeface="华文中宋" panose="02010600040101010101" pitchFamily="2" charset="-122"/>
              </a:rPr>
              <a:t>Memento Pattern</a:t>
            </a:r>
          </a:p>
          <a:p>
            <a:pPr lvl="1" eaLnBrk="1" hangingPunct="1">
              <a:lnSpc>
                <a:spcPct val="100000"/>
              </a:lnSpc>
            </a:pPr>
            <a:r>
              <a:rPr lang="zh-CN" altLang="en-US" b="0" dirty="0">
                <a:solidFill>
                  <a:srgbClr val="324A7A"/>
                </a:solidFill>
                <a:latin typeface="Arial Black" panose="020B0A04020102020204" pitchFamily="34" charset="0"/>
                <a:ea typeface="华文中宋" panose="02010600040101010101" pitchFamily="2" charset="-122"/>
              </a:rPr>
              <a:t>后悔药</a:t>
            </a:r>
            <a:endParaRPr lang="en-US" altLang="zh-CN" b="0" dirty="0">
              <a:solidFill>
                <a:srgbClr val="324A7A"/>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对于软件的误操作，我们需要提供一种机制，可以回到误操作前的状态。因此需要保存用户之前某时系统的一些状态，一旦出现误操作，可以把存储的历史状态取出即可回到之前的状态。</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大多数软件都有撤销</a:t>
            </a:r>
            <a:r>
              <a:rPr lang="en-US" altLang="zh-CN" sz="1800" dirty="0">
                <a:solidFill>
                  <a:srgbClr val="A61D38"/>
                </a:solidFill>
                <a:ea typeface="华文中宋" panose="02010600040101010101" pitchFamily="2" charset="-122"/>
              </a:rPr>
              <a:t>(Undo)</a:t>
            </a:r>
            <a:r>
              <a:rPr lang="zh-CN" altLang="en-US" sz="1800" b="0" dirty="0">
                <a:solidFill>
                  <a:schemeClr val="tx1"/>
                </a:solidFill>
                <a:ea typeface="华文中宋" panose="02010600040101010101" pitchFamily="2" charset="-122"/>
              </a:rPr>
              <a:t>的功能，快捷键一般都是</a:t>
            </a:r>
            <a:r>
              <a:rPr lang="en-US" altLang="zh-CN" sz="1800" dirty="0" err="1">
                <a:solidFill>
                  <a:srgbClr val="A61D38"/>
                </a:solidFill>
                <a:ea typeface="华文中宋" panose="02010600040101010101" pitchFamily="2" charset="-122"/>
              </a:rPr>
              <a:t>Ctrl+Z</a:t>
            </a:r>
            <a:r>
              <a:rPr lang="zh-CN" altLang="en-US" sz="1800" b="0" dirty="0">
                <a:solidFill>
                  <a:schemeClr val="tx1"/>
                </a:solidFill>
                <a:ea typeface="华文中宋" panose="02010600040101010101" pitchFamily="2" charset="-122"/>
              </a:rPr>
              <a:t>，</a:t>
            </a:r>
            <a:r>
              <a:rPr lang="zh-CN" altLang="en-US" sz="1800" b="0" dirty="0">
                <a:solidFill>
                  <a:schemeClr val="tx1"/>
                </a:solidFill>
                <a:latin typeface="Arial Black" panose="020B0A04020102020204" pitchFamily="34" charset="0"/>
                <a:ea typeface="华文中宋" panose="02010600040101010101" pitchFamily="2" charset="-122"/>
              </a:rPr>
              <a:t>目的就是为了解决这个后悔的问题。</a:t>
            </a:r>
            <a:endParaRPr lang="en-US" altLang="zh-CN" sz="1800" b="0" dirty="0">
              <a:solidFill>
                <a:schemeClr val="tx1"/>
              </a:solidFill>
              <a:latin typeface="Arial Black" panose="020B0A04020102020204" pitchFamily="34" charset="0"/>
              <a:ea typeface="华文中宋" panose="02010600040101010101" pitchFamily="2" charset="-122"/>
            </a:endParaRPr>
          </a:p>
        </p:txBody>
      </p:sp>
      <p:pic>
        <p:nvPicPr>
          <p:cNvPr id="5" name="Picture 5">
            <a:extLst>
              <a:ext uri="{FF2B5EF4-FFF2-40B4-BE49-F238E27FC236}">
                <a16:creationId xmlns:a16="http://schemas.microsoft.com/office/drawing/2014/main" id="{4E826337-BD34-44C4-8DF3-06BD9A17D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12" y="44624"/>
            <a:ext cx="3255917"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797EF4A1-AFD8-49FB-94C2-059836B37690}"/>
              </a:ext>
            </a:extLst>
          </p:cNvPr>
          <p:cNvSpPr txBox="1">
            <a:spLocks noChangeArrowheads="1"/>
          </p:cNvSpPr>
          <p:nvPr/>
        </p:nvSpPr>
        <p:spPr bwMode="auto">
          <a:xfrm>
            <a:off x="407370" y="3789040"/>
            <a:ext cx="1146442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lnSpc>
                <a:spcPct val="100000"/>
              </a:lnSpc>
            </a:pPr>
            <a:r>
              <a:rPr lang="zh-CN" altLang="en-US" b="0" dirty="0">
                <a:solidFill>
                  <a:srgbClr val="324A7A"/>
                </a:solidFill>
                <a:latin typeface="Arial Black" panose="020B0A04020102020204" pitchFamily="34" charset="0"/>
                <a:ea typeface="华文中宋" panose="02010600040101010101" pitchFamily="2" charset="-122"/>
              </a:rPr>
              <a:t>动机</a:t>
            </a:r>
          </a:p>
          <a:p>
            <a:pPr lvl="2" eaLnBrk="1" hangingPunct="1">
              <a:lnSpc>
                <a:spcPct val="150000"/>
              </a:lnSpc>
            </a:pP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有时有必要记录一个对象的内部状态：为了允许用户取消不确定的操作或从错误中恢复。</a:t>
            </a:r>
          </a:p>
          <a:p>
            <a:pPr lvl="2" eaLnBrk="1" hangingPunct="1">
              <a:lnSpc>
                <a:spcPct val="150000"/>
              </a:lnSpc>
            </a:pPr>
            <a:r>
              <a:rPr lang="zh-CN" altLang="en-US" sz="1800" b="0" dirty="0">
                <a:solidFill>
                  <a:schemeClr val="tx1"/>
                </a:solidFill>
                <a:highlight>
                  <a:srgbClr val="99CCFF"/>
                </a:highlight>
                <a:latin typeface="Arial Black" panose="020B0A04020102020204" pitchFamily="34" charset="0"/>
                <a:ea typeface="华文中宋" panose="02010600040101010101" pitchFamily="2" charset="-122"/>
              </a:rPr>
              <a:t>但不能破坏对象的封装性：封装使得你不能访问它。</a:t>
            </a:r>
            <a:endParaRPr lang="en-US" altLang="zh-CN" sz="1800" b="0" dirty="0">
              <a:solidFill>
                <a:schemeClr val="tx1"/>
              </a:solidFill>
              <a:highlight>
                <a:srgbClr val="99CCFF"/>
              </a:highlight>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备忘录模式是一种给我们的软件提供后悔药的机制，通过它可以使系统恢复到某一特定的历史状态。 </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备忘录（</a:t>
            </a:r>
            <a:r>
              <a:rPr lang="en-US" altLang="zh-CN" sz="1800" b="0" dirty="0">
                <a:solidFill>
                  <a:schemeClr val="tx1"/>
                </a:solidFill>
                <a:latin typeface="Arial Black" panose="020B0A04020102020204" pitchFamily="34" charset="0"/>
                <a:ea typeface="华文中宋" panose="02010600040101010101" pitchFamily="2" charset="-122"/>
              </a:rPr>
              <a:t>Memento</a:t>
            </a:r>
            <a:r>
              <a:rPr lang="zh-CN" altLang="en-US" sz="1800" b="0" dirty="0">
                <a:solidFill>
                  <a:schemeClr val="tx1"/>
                </a:solidFill>
                <a:latin typeface="Arial Black" panose="020B0A04020102020204" pitchFamily="34" charset="0"/>
                <a:ea typeface="华文中宋" panose="02010600040101010101" pitchFamily="2" charset="-122"/>
              </a:rPr>
              <a:t>）、原发器（</a:t>
            </a:r>
            <a:r>
              <a:rPr lang="en-US" altLang="zh-CN" sz="1800" b="0" dirty="0">
                <a:solidFill>
                  <a:schemeClr val="tx1"/>
                </a:solidFill>
                <a:latin typeface="Arial Black" panose="020B0A04020102020204" pitchFamily="34" charset="0"/>
                <a:ea typeface="华文中宋" panose="02010600040101010101" pitchFamily="2" charset="-122"/>
              </a:rPr>
              <a:t>Originator</a:t>
            </a:r>
            <a:r>
              <a:rPr lang="zh-CN" altLang="en-US" sz="1800" b="0" dirty="0">
                <a:solidFill>
                  <a:schemeClr val="tx1"/>
                </a:solidFill>
                <a:latin typeface="Arial Black" panose="020B0A04020102020204" pitchFamily="34" charset="0"/>
                <a:ea typeface="华文中宋" panose="02010600040101010101" pitchFamily="2" charset="-122"/>
              </a:rPr>
              <a:t>）：只有原发器可以向备忘录中存取信息，备忘录对其他的对象不可见。</a:t>
            </a:r>
            <a:endParaRPr lang="en-US" altLang="zh-CN" sz="1800"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055442"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1" y="3487787"/>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5" y="1644477"/>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5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8"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6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7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8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4B43640-A492-4D78-A338-F05DE961E556}"/>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35843" name="Rectangle 3">
            <a:extLst>
              <a:ext uri="{FF2B5EF4-FFF2-40B4-BE49-F238E27FC236}">
                <a16:creationId xmlns:a16="http://schemas.microsoft.com/office/drawing/2014/main" id="{D8D3A37B-C759-4B88-8035-A6448C176111}"/>
              </a:ext>
            </a:extLst>
          </p:cNvPr>
          <p:cNvSpPr>
            <a:spLocks noGrp="1" noChangeArrowheads="1"/>
          </p:cNvSpPr>
          <p:nvPr>
            <p:ph type="body" idx="1"/>
          </p:nvPr>
        </p:nvSpPr>
        <p:spPr>
          <a:xfrm>
            <a:off x="623392" y="1031082"/>
            <a:ext cx="11449272" cy="5350247"/>
          </a:xfrm>
        </p:spPr>
        <p:txBody>
          <a:bodyPr/>
          <a:lstStyle/>
          <a:p>
            <a:pPr eaLnBrk="1" hangingPunct="1">
              <a:lnSpc>
                <a:spcPct val="9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en-US" altLang="zh-CN" sz="2400" dirty="0">
                <a:solidFill>
                  <a:srgbClr val="324A7A"/>
                </a:solidFill>
                <a:ea typeface="华文中宋" panose="02010600040101010101" pitchFamily="2" charset="-122"/>
              </a:rPr>
              <a:t>Smalltalk MVC </a:t>
            </a:r>
            <a:r>
              <a:rPr lang="zh-CN" altLang="en-US" sz="2400" dirty="0">
                <a:solidFill>
                  <a:srgbClr val="324A7A"/>
                </a:solidFill>
                <a:ea typeface="华文中宋" panose="02010600040101010101" pitchFamily="2" charset="-122"/>
              </a:rPr>
              <a:t>中的设计模式</a:t>
            </a:r>
          </a:p>
          <a:p>
            <a:pPr lvl="2" eaLnBrk="1" hangingPunct="1">
              <a:lnSpc>
                <a:spcPct val="150000"/>
              </a:lnSpc>
              <a:spcBef>
                <a:spcPts val="0"/>
              </a:spcBef>
              <a:buFont typeface="Wingdings" panose="05000000000000000000" pitchFamily="2" charset="2"/>
              <a:buChar char="l"/>
            </a:pPr>
            <a:r>
              <a:rPr lang="zh-CN" altLang="en-US" b="0" dirty="0">
                <a:solidFill>
                  <a:schemeClr val="tx1"/>
                </a:solidFill>
                <a:latin typeface="华文楷体" panose="02010600040101010101" pitchFamily="2" charset="-122"/>
                <a:ea typeface="华文楷体" panose="02010600040101010101" pitchFamily="2" charset="-122"/>
              </a:rPr>
              <a:t>表面上看，这个例子反映了将视图和模型分离的设计。然而，这个设计还可以用于解决</a:t>
            </a:r>
            <a:r>
              <a:rPr lang="zh-CN" altLang="en-US" b="0" u="sng" dirty="0">
                <a:solidFill>
                  <a:srgbClr val="C00000"/>
                </a:solidFill>
                <a:latin typeface="华文楷体" panose="02010600040101010101" pitchFamily="2" charset="-122"/>
                <a:ea typeface="华文楷体" panose="02010600040101010101" pitchFamily="2" charset="-122"/>
              </a:rPr>
              <a:t>更一般的问题</a:t>
            </a:r>
            <a:r>
              <a:rPr lang="zh-CN" altLang="en-US" b="0" dirty="0">
                <a:latin typeface="华文楷体" panose="02010600040101010101" pitchFamily="2" charset="-122"/>
                <a:ea typeface="华文楷体" panose="02010600040101010101" pitchFamily="2" charset="-122"/>
              </a:rPr>
              <a:t>：</a:t>
            </a:r>
          </a:p>
          <a:p>
            <a:pPr lvl="3" eaLnBrk="1" hangingPunct="1">
              <a:lnSpc>
                <a:spcPct val="150000"/>
              </a:lnSpc>
              <a:spcBef>
                <a:spcPts val="0"/>
              </a:spcBef>
            </a:pPr>
            <a:r>
              <a:rPr lang="zh-CN" altLang="en-US" dirty="0">
                <a:latin typeface="华文楷体" panose="02010600040101010101" pitchFamily="2" charset="-122"/>
                <a:ea typeface="华文楷体" panose="02010600040101010101" pitchFamily="2" charset="-122"/>
              </a:rPr>
              <a:t>将对象分离，使得一个对象的改变能够影响到另一些对象，而这个对象并不需要知道那些被影响的对象的细节</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这个更一般的模式被描述成</a:t>
            </a:r>
            <a:r>
              <a:rPr lang="en-US" altLang="zh-CN" dirty="0">
                <a:latin typeface="华文楷体" panose="02010600040101010101" pitchFamily="2" charset="-122"/>
                <a:ea typeface="华文楷体" panose="02010600040101010101" pitchFamily="2" charset="-122"/>
              </a:rPr>
              <a:t>Observer</a:t>
            </a:r>
            <a:r>
              <a:rPr lang="zh-CN" altLang="en-US" dirty="0">
                <a:latin typeface="华文楷体" panose="02010600040101010101" pitchFamily="2" charset="-122"/>
                <a:ea typeface="华文楷体" panose="02010600040101010101" pitchFamily="2" charset="-122"/>
              </a:rPr>
              <a:t>模式。</a:t>
            </a:r>
          </a:p>
          <a:p>
            <a:pPr lvl="2" eaLnBrk="1" hangingPunct="1">
              <a:lnSpc>
                <a:spcPct val="150000"/>
              </a:lnSpc>
              <a:spcBef>
                <a:spcPts val="0"/>
              </a:spcBef>
              <a:buFont typeface="Wingdings" panose="05000000000000000000" pitchFamily="2" charset="2"/>
              <a:buChar char="l"/>
            </a:pPr>
            <a:r>
              <a:rPr lang="en-US" altLang="zh-CN" b="0" dirty="0">
                <a:solidFill>
                  <a:schemeClr val="tx1"/>
                </a:solidFill>
                <a:latin typeface="华文楷体" panose="02010600040101010101" pitchFamily="2" charset="-122"/>
                <a:ea typeface="华文楷体" panose="02010600040101010101" pitchFamily="2" charset="-122"/>
              </a:rPr>
              <a:t>Views</a:t>
            </a:r>
            <a:r>
              <a:rPr lang="zh-CN" altLang="en-US" b="0" dirty="0">
                <a:solidFill>
                  <a:schemeClr val="tx1"/>
                </a:solidFill>
                <a:latin typeface="华文楷体" panose="02010600040101010101" pitchFamily="2" charset="-122"/>
                <a:ea typeface="华文楷体" panose="02010600040101010101" pitchFamily="2" charset="-122"/>
              </a:rPr>
              <a:t>可以看作一棵树，可以用</a:t>
            </a:r>
            <a:r>
              <a:rPr lang="en-US" altLang="zh-CN" b="0" dirty="0">
                <a:solidFill>
                  <a:schemeClr val="tx1"/>
                </a:solidFill>
                <a:latin typeface="华文楷体" panose="02010600040101010101" pitchFamily="2" charset="-122"/>
                <a:ea typeface="华文楷体" panose="02010600040101010101" pitchFamily="2" charset="-122"/>
              </a:rPr>
              <a:t>Composite Pattern</a:t>
            </a:r>
            <a:r>
              <a:rPr lang="zh-CN" altLang="en-US" b="0" dirty="0">
                <a:solidFill>
                  <a:schemeClr val="tx1"/>
                </a:solidFill>
                <a:latin typeface="华文楷体" panose="02010600040101010101" pitchFamily="2" charset="-122"/>
                <a:ea typeface="华文楷体" panose="02010600040101010101" pitchFamily="2" charset="-122"/>
              </a:rPr>
              <a:t>来实现 。</a:t>
            </a:r>
          </a:p>
          <a:p>
            <a:pPr lvl="2" eaLnBrk="1" hangingPunct="1">
              <a:lnSpc>
                <a:spcPct val="150000"/>
              </a:lnSpc>
              <a:spcBef>
                <a:spcPts val="0"/>
              </a:spcBef>
              <a:buFont typeface="Wingdings" panose="05000000000000000000" pitchFamily="2" charset="2"/>
              <a:buChar char="l"/>
            </a:pPr>
            <a:r>
              <a:rPr lang="en-US" altLang="zh-CN" b="0" u="sng" dirty="0">
                <a:solidFill>
                  <a:srgbClr val="C00000"/>
                </a:solidFill>
                <a:latin typeface="华文楷体" panose="02010600040101010101" pitchFamily="2" charset="-122"/>
                <a:ea typeface="华文楷体" panose="02010600040101010101" pitchFamily="2" charset="-122"/>
              </a:rPr>
              <a:t>MVC</a:t>
            </a:r>
            <a:r>
              <a:rPr lang="zh-CN" altLang="en-US" b="0" u="sng" dirty="0">
                <a:solidFill>
                  <a:srgbClr val="C00000"/>
                </a:solidFill>
                <a:latin typeface="华文楷体" panose="02010600040101010101" pitchFamily="2" charset="-122"/>
                <a:ea typeface="华文楷体" panose="02010600040101010101" pitchFamily="2" charset="-122"/>
              </a:rPr>
              <a:t>允许你在不改变视图外观的情况下改变视图对用户输入的响应方式</a:t>
            </a:r>
            <a:r>
              <a:rPr lang="zh-CN" altLang="en-US" b="0" dirty="0">
                <a:latin typeface="华文楷体" panose="02010600040101010101" pitchFamily="2" charset="-122"/>
                <a:ea typeface="华文楷体" panose="02010600040101010101" pitchFamily="2" charset="-122"/>
              </a:rPr>
              <a:t>。</a:t>
            </a:r>
            <a:endParaRPr lang="en-US" altLang="zh-CN" b="0" dirty="0">
              <a:latin typeface="华文楷体" panose="02010600040101010101" pitchFamily="2" charset="-122"/>
              <a:ea typeface="华文楷体" panose="02010600040101010101" pitchFamily="2" charset="-122"/>
            </a:endParaRPr>
          </a:p>
          <a:p>
            <a:pPr lvl="3" eaLnBrk="1" hangingPunct="1">
              <a:lnSpc>
                <a:spcPct val="150000"/>
              </a:lnSpc>
              <a:spcBef>
                <a:spcPts val="0"/>
              </a:spcBef>
              <a:buFont typeface="华文中宋" panose="02010600040101010101" pitchFamily="2" charset="-122"/>
              <a:buChar char="−"/>
            </a:pPr>
            <a:r>
              <a:rPr lang="zh-CN" altLang="en-US" dirty="0">
                <a:latin typeface="华文楷体" panose="02010600040101010101" pitchFamily="2" charset="-122"/>
                <a:ea typeface="华文楷体" panose="02010600040101010101" pitchFamily="2" charset="-122"/>
              </a:rPr>
              <a:t>例如：你可能希望改变视图对键盘的响应方式，或希望使用弹出菜单而不是原来的命令键方式。</a:t>
            </a:r>
            <a:r>
              <a:rPr lang="en-US" altLang="zh-CN" dirty="0">
                <a:latin typeface="华文楷体" panose="02010600040101010101" pitchFamily="2" charset="-122"/>
                <a:ea typeface="华文楷体" panose="02010600040101010101" pitchFamily="2" charset="-122"/>
              </a:rPr>
              <a:t>MVC</a:t>
            </a:r>
            <a:r>
              <a:rPr lang="zh-CN" altLang="en-US" dirty="0">
                <a:latin typeface="华文楷体" panose="02010600040101010101" pitchFamily="2" charset="-122"/>
                <a:ea typeface="华文楷体" panose="02010600040101010101" pitchFamily="2" charset="-122"/>
              </a:rPr>
              <a:t>将响应机制封装在</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对象中。存在着一个</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的类层次结构，使得可以方便地对原有</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做适当改变而创建新的</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9BCFC-3D50-4808-A10F-12F0AB093E88}"/>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2A1FA6C4-4103-4148-A7EB-2841CE40906A}"/>
              </a:ext>
            </a:extLst>
          </p:cNvPr>
          <p:cNvSpPr>
            <a:spLocks noGrp="1"/>
          </p:cNvSpPr>
          <p:nvPr>
            <p:ph idx="1"/>
          </p:nvPr>
        </p:nvSpPr>
        <p:spPr>
          <a:xfrm>
            <a:off x="624417" y="1124744"/>
            <a:ext cx="10972800" cy="5066507"/>
          </a:xfrm>
        </p:spPr>
        <p:txBody>
          <a:bodyPr/>
          <a:lstStyle/>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在</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不破坏封装</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性的前提下，</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捕获</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一个对象的内部状态，并在该对象之外</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保存</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这个状态。这样以后就可将该对象恢复到原先保存的状态。</a:t>
            </a:r>
          </a:p>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定义</a:t>
            </a:r>
            <a:endParaRPr lang="en-US" altLang="zh-CN" b="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在不破坏封装的前提下，捕获一个对象的内部状态，并在该对象之外保存这个状态。这样可以在以后将对象恢复到原先保存的状态。</a:t>
            </a:r>
            <a:endParaRPr lang="en-US" altLang="en-US" b="0" dirty="0">
              <a:solidFill>
                <a:schemeClr val="tx1"/>
              </a:solidFill>
              <a:ea typeface="华文中宋" panose="02010600040101010101" pitchFamily="2" charset="-122"/>
            </a:endParaRPr>
          </a:p>
          <a:p>
            <a:pPr lvl="1" eaLnBrk="1" hangingPunct="1">
              <a:lnSpc>
                <a:spcPct val="150000"/>
              </a:lnSpc>
            </a:pPr>
            <a:r>
              <a:rPr lang="en-US" altLang="zh-CN" sz="2400" dirty="0">
                <a:solidFill>
                  <a:srgbClr val="C00000"/>
                </a:solidFill>
              </a:rPr>
              <a:t>Without violating encapsulation, capture and externalize an object's internal state so that the object can be restored to this state later. </a:t>
            </a:r>
            <a:endParaRPr lang="en-US" altLang="zh-CN" sz="2400" dirty="0">
              <a:solidFill>
                <a:srgbClr val="C00000"/>
              </a:solidFill>
              <a:ea typeface="华文中宋" panose="02010600040101010101" pitchFamily="2" charset="-122"/>
            </a:endParaRPr>
          </a:p>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别名：</a:t>
            </a:r>
            <a:r>
              <a:rPr lang="en-US" altLang="zh-CN" b="0" dirty="0">
                <a:solidFill>
                  <a:srgbClr val="324A7A"/>
                </a:solidFill>
                <a:latin typeface="Arial Black" panose="020B0A04020102020204" pitchFamily="34" charset="0"/>
                <a:ea typeface="华文中宋" panose="02010600040101010101" pitchFamily="2" charset="-122"/>
              </a:rPr>
              <a:t>Token</a:t>
            </a:r>
          </a:p>
          <a:p>
            <a:pPr eaLnBrk="1" hangingPunct="1">
              <a:lnSpc>
                <a:spcPct val="100000"/>
              </a:lnSpc>
            </a:pPr>
            <a:endParaRPr lang="en-US" altLang="zh-CN" b="0" dirty="0">
              <a:solidFill>
                <a:srgbClr val="324A7A"/>
              </a:solidFill>
              <a:latin typeface="Arial Black" panose="020B0A04020102020204" pitchFamily="34" charset="0"/>
              <a:ea typeface="华文中宋" panose="02010600040101010101" pitchFamily="2" charset="-122"/>
            </a:endParaRPr>
          </a:p>
          <a:p>
            <a:pPr eaLnBrk="1" hangingPunct="1">
              <a:lnSpc>
                <a:spcPct val="100000"/>
              </a:lnSpc>
            </a:pPr>
            <a:endParaRPr lang="en-US" altLang="zh-CN" b="0" dirty="0">
              <a:solidFill>
                <a:srgbClr val="324A7A"/>
              </a:solidFill>
              <a:latin typeface="Arial Black" panose="020B0A04020102020204" pitchFamily="34" charset="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10931729"/>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7">
            <a:extLst>
              <a:ext uri="{FF2B5EF4-FFF2-40B4-BE49-F238E27FC236}">
                <a16:creationId xmlns:a16="http://schemas.microsoft.com/office/drawing/2014/main" id="{E591A5FD-96B3-44F4-9BF7-2888E43EC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5" y="19610"/>
            <a:ext cx="7692025" cy="32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B3F04A3-5A40-439F-9685-2B233B3952C9}"/>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7C7F79EA-2665-4AA0-A2F3-7208A91122FE}"/>
              </a:ext>
            </a:extLst>
          </p:cNvPr>
          <p:cNvSpPr>
            <a:spLocks noGrp="1"/>
          </p:cNvSpPr>
          <p:nvPr>
            <p:ph idx="1"/>
          </p:nvPr>
        </p:nvSpPr>
        <p:spPr>
          <a:xfrm>
            <a:off x="479376" y="764704"/>
            <a:ext cx="11169376" cy="5832646"/>
          </a:xfrm>
        </p:spPr>
        <p:txBody>
          <a:bodyPr/>
          <a:lstStyle/>
          <a:p>
            <a:r>
              <a:rPr lang="zh-CN" altLang="en-US" dirty="0">
                <a:latin typeface="华文中宋" panose="02010600040101010101" pitchFamily="2" charset="-122"/>
                <a:ea typeface="华文中宋" panose="02010600040101010101" pitchFamily="2" charset="-122"/>
              </a:rPr>
              <a:t>结构</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角色</a:t>
            </a:r>
            <a:endParaRPr lang="zh-CN" altLang="en-US" sz="3600" dirty="0"/>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Originator</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原发器</a:t>
            </a:r>
            <a:endParaRPr lang="en-US" altLang="zh-CN" sz="1800" dirty="0">
              <a:solidFill>
                <a:schemeClr val="tx1"/>
              </a:solidFill>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原发器创建一个备忘录，用以记录当前他的内部状态并使用备忘录恢复其之前的内部状态。</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它可以调用备忘录的所有信息，允许原发器访问返回到先前保存的状态所需的所有数据。</a:t>
            </a:r>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Memento</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备忘录</a:t>
            </a:r>
            <a:endParaRPr lang="en-US" altLang="zh-CN" sz="1800" dirty="0">
              <a:solidFill>
                <a:schemeClr val="tx1"/>
              </a:solidFill>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每个个备忘录都表现为一个对象。</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备忘录存储原发器对象的恢复时候需要的内部状态，即：原发器根据需要决定备忘录存储原发器的那些内部状态。</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防止原发器以外的其他对象访问备忘录。</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做法：</a:t>
            </a:r>
            <a:r>
              <a:rPr lang="zh-CN" altLang="en-US" sz="1800" b="0" dirty="0">
                <a:solidFill>
                  <a:srgbClr val="324A7A"/>
                </a:solidFill>
                <a:latin typeface="华文楷体" panose="02010600040101010101" pitchFamily="2" charset="-122"/>
                <a:ea typeface="华文楷体" panose="02010600040101010101" pitchFamily="2" charset="-122"/>
              </a:rPr>
              <a:t>备忘录有两个接口，管理者</a:t>
            </a:r>
            <a:r>
              <a:rPr lang="zh-CN" altLang="en-US" sz="1800" b="0" dirty="0">
                <a:solidFill>
                  <a:srgbClr val="C00000"/>
                </a:solidFill>
                <a:latin typeface="华文楷体" panose="02010600040101010101" pitchFamily="2" charset="-122"/>
                <a:ea typeface="华文楷体" panose="02010600040101010101" pitchFamily="2" charset="-122"/>
              </a:rPr>
              <a:t>（</a:t>
            </a:r>
            <a:r>
              <a:rPr lang="en-US" altLang="zh-CN" sz="1800" b="0" dirty="0" err="1">
                <a:solidFill>
                  <a:srgbClr val="C00000"/>
                </a:solidFill>
                <a:latin typeface="华文楷体" panose="02010600040101010101" pitchFamily="2" charset="-122"/>
                <a:ea typeface="华文楷体" panose="02010600040101010101" pitchFamily="2" charset="-122"/>
              </a:rPr>
              <a:t>CareTaker</a:t>
            </a:r>
            <a:r>
              <a:rPr lang="zh-CN" altLang="en-US" sz="1800" b="0" dirty="0">
                <a:solidFill>
                  <a:srgbClr val="C00000"/>
                </a:solidFill>
                <a:latin typeface="华文楷体" panose="02010600040101010101" pitchFamily="2" charset="-122"/>
                <a:ea typeface="华文楷体" panose="02010600040101010101" pitchFamily="2" charset="-122"/>
              </a:rPr>
              <a:t>）</a:t>
            </a:r>
            <a:r>
              <a:rPr lang="zh-CN" altLang="en-US" sz="1800" b="0" dirty="0">
                <a:solidFill>
                  <a:srgbClr val="324A7A"/>
                </a:solidFill>
                <a:latin typeface="华文楷体" panose="02010600040101010101" pitchFamily="2" charset="-122"/>
                <a:ea typeface="华文楷体" panose="02010600040101010101" pitchFamily="2" charset="-122"/>
              </a:rPr>
              <a:t>只能看到备忘录的</a:t>
            </a:r>
            <a:r>
              <a:rPr lang="zh-CN" altLang="en-US" sz="1800" dirty="0">
                <a:solidFill>
                  <a:srgbClr val="C00000"/>
                </a:solidFill>
                <a:latin typeface="华文楷体" panose="02010600040101010101" pitchFamily="2" charset="-122"/>
                <a:ea typeface="华文楷体" panose="02010600040101010101" pitchFamily="2" charset="-122"/>
              </a:rPr>
              <a:t>窄接口（</a:t>
            </a:r>
            <a:r>
              <a:rPr lang="zh-CN" altLang="en-US" sz="1800" b="0" dirty="0">
                <a:solidFill>
                  <a:srgbClr val="324A7A"/>
                </a:solidFill>
                <a:latin typeface="华文楷体" panose="02010600040101010101" pitchFamily="2" charset="-122"/>
                <a:ea typeface="华文楷体" panose="02010600040101010101" pitchFamily="2" charset="-122"/>
              </a:rPr>
              <a:t>他只能将备忘录传递给其他对象）；原发器能看到一个</a:t>
            </a:r>
            <a:r>
              <a:rPr lang="zh-CN" altLang="en-US" sz="1800" dirty="0">
                <a:solidFill>
                  <a:srgbClr val="C00000"/>
                </a:solidFill>
                <a:latin typeface="华文楷体" panose="02010600040101010101" pitchFamily="2" charset="-122"/>
                <a:ea typeface="华文楷体" panose="02010600040101010101" pitchFamily="2" charset="-122"/>
              </a:rPr>
              <a:t>宽接口</a:t>
            </a:r>
            <a:r>
              <a:rPr lang="zh-CN" altLang="en-US" sz="1800" b="0" dirty="0">
                <a:solidFill>
                  <a:srgbClr val="324A7A"/>
                </a:solidFill>
                <a:latin typeface="华文楷体" panose="02010600040101010101" pitchFamily="2" charset="-122"/>
                <a:ea typeface="华文楷体" panose="02010600040101010101" pitchFamily="2" charset="-122"/>
              </a:rPr>
              <a:t>，允许他访问返回到先前状态所需的所有数据。</a:t>
            </a:r>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Caretaker</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负责人，例如</a:t>
            </a:r>
            <a:r>
              <a:rPr lang="en-US" altLang="zh-CN" sz="1800" dirty="0">
                <a:solidFill>
                  <a:schemeClr val="tx1"/>
                </a:solidFill>
                <a:ea typeface="华文中宋" panose="02010600040101010101" pitchFamily="2" charset="-122"/>
              </a:rPr>
              <a:t>Undo Mechanism</a:t>
            </a:r>
            <a:r>
              <a:rPr lang="zh-CN" altLang="en-US" sz="1800" dirty="0">
                <a:solidFill>
                  <a:schemeClr val="tx1"/>
                </a:solidFill>
                <a:ea typeface="华文中宋" panose="02010600040101010101" pitchFamily="2" charset="-122"/>
              </a:rPr>
              <a:t>：</a:t>
            </a:r>
            <a:endParaRPr lang="en-US" altLang="zh-CN" sz="1800" dirty="0">
              <a:solidFill>
                <a:schemeClr val="tx1"/>
              </a:solidFill>
              <a:ea typeface="华文中宋" panose="02010600040101010101" pitchFamily="2" charset="-122"/>
            </a:endParaRPr>
          </a:p>
          <a:p>
            <a:pPr lvl="2" eaLnBrk="1" hangingPunct="1">
              <a:buFont typeface="Arial" panose="020B0604020202020204" pitchFamily="34" charset="0"/>
              <a:buChar char="•"/>
            </a:pPr>
            <a:r>
              <a:rPr lang="zh-CN" altLang="en-US" sz="1800" b="0" dirty="0">
                <a:solidFill>
                  <a:srgbClr val="324A7A"/>
                </a:solidFill>
                <a:latin typeface="华文楷体" panose="02010600040101010101" pitchFamily="2" charset="-122"/>
                <a:ea typeface="华文楷体" panose="02010600040101010101" pitchFamily="2" charset="-122"/>
              </a:rPr>
              <a:t>负责保存备忘录，无法对备忘录的内容进行操作或者检查；</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负责将备忘录传递给其他对象。</a:t>
            </a:r>
            <a:endParaRPr lang="zh-CN" altLang="en-US" b="0" dirty="0">
              <a:solidFill>
                <a:schemeClr val="tx1"/>
              </a:solidFill>
              <a:ea typeface="华文中宋" panose="02010600040101010101" pitchFamily="2" charset="-122"/>
            </a:endParaRPr>
          </a:p>
        </p:txBody>
      </p:sp>
    </p:spTree>
    <p:extLst>
      <p:ext uri="{BB962C8B-B14F-4D97-AF65-F5344CB8AC3E}">
        <p14:creationId xmlns:p14="http://schemas.microsoft.com/office/powerpoint/2010/main" val="1433714380"/>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5A8A6-90C3-420B-9B76-FBEACF09B65F}"/>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3AD78343-019A-423C-8EBA-42866EAD3D6A}"/>
              </a:ext>
            </a:extLst>
          </p:cNvPr>
          <p:cNvSpPr>
            <a:spLocks noGrp="1"/>
          </p:cNvSpPr>
          <p:nvPr>
            <p:ph idx="1"/>
          </p:nvPr>
        </p:nvSpPr>
        <p:spPr>
          <a:xfrm>
            <a:off x="624417" y="1125538"/>
            <a:ext cx="10972800" cy="5471811"/>
          </a:xfrm>
        </p:spPr>
        <p:txBody>
          <a:bodyPr/>
          <a:lstStyle/>
          <a:p>
            <a:r>
              <a:rPr lang="zh-CN" altLang="en-US" dirty="0"/>
              <a:t>典型代码</a:t>
            </a:r>
            <a:endParaRPr lang="en-US" altLang="zh-CN" dirty="0"/>
          </a:p>
          <a:p>
            <a:endParaRPr lang="zh-CN" altLang="en-US" dirty="0"/>
          </a:p>
        </p:txBody>
      </p:sp>
      <p:pic>
        <p:nvPicPr>
          <p:cNvPr id="5" name="图片 4">
            <a:extLst>
              <a:ext uri="{FF2B5EF4-FFF2-40B4-BE49-F238E27FC236}">
                <a16:creationId xmlns:a16="http://schemas.microsoft.com/office/drawing/2014/main" id="{0F9337B0-4030-4348-9527-F213ADADEFAB}"/>
              </a:ext>
            </a:extLst>
          </p:cNvPr>
          <p:cNvPicPr>
            <a:picLocks noChangeAspect="1"/>
          </p:cNvPicPr>
          <p:nvPr/>
        </p:nvPicPr>
        <p:blipFill>
          <a:blip r:embed="rId2"/>
          <a:stretch>
            <a:fillRect/>
          </a:stretch>
        </p:blipFill>
        <p:spPr>
          <a:xfrm>
            <a:off x="1199456" y="1700809"/>
            <a:ext cx="4676939" cy="4823817"/>
          </a:xfrm>
          <a:prstGeom prst="rect">
            <a:avLst/>
          </a:prstGeom>
        </p:spPr>
      </p:pic>
      <p:pic>
        <p:nvPicPr>
          <p:cNvPr id="6" name="图片 5">
            <a:extLst>
              <a:ext uri="{FF2B5EF4-FFF2-40B4-BE49-F238E27FC236}">
                <a16:creationId xmlns:a16="http://schemas.microsoft.com/office/drawing/2014/main" id="{A1715F14-30C9-4330-8C86-39F2779E5DD7}"/>
              </a:ext>
            </a:extLst>
          </p:cNvPr>
          <p:cNvPicPr>
            <a:picLocks noChangeAspect="1"/>
          </p:cNvPicPr>
          <p:nvPr/>
        </p:nvPicPr>
        <p:blipFill>
          <a:blip r:embed="rId3"/>
          <a:stretch>
            <a:fillRect/>
          </a:stretch>
        </p:blipFill>
        <p:spPr>
          <a:xfrm>
            <a:off x="6141682" y="1698161"/>
            <a:ext cx="4850863" cy="4842668"/>
          </a:xfrm>
          <a:prstGeom prst="rect">
            <a:avLst/>
          </a:prstGeom>
        </p:spPr>
      </p:pic>
    </p:spTree>
    <p:extLst>
      <p:ext uri="{BB962C8B-B14F-4D97-AF65-F5344CB8AC3E}">
        <p14:creationId xmlns:p14="http://schemas.microsoft.com/office/powerpoint/2010/main" val="2080133489"/>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FAC6BEA7-84E2-4F17-9F2F-CB3BE2B360AB}"/>
              </a:ext>
            </a:extLst>
          </p:cNvPr>
          <p:cNvSpPr>
            <a:spLocks noGrp="1" noChangeArrowheads="1"/>
          </p:cNvSpPr>
          <p:nvPr>
            <p:ph type="title"/>
          </p:nvPr>
        </p:nvSpPr>
        <p:spPr/>
        <p:txBody>
          <a:bodyPr/>
          <a:lstStyle/>
          <a:p>
            <a:pPr eaLnBrk="1" hangingPunct="1"/>
            <a:r>
              <a:rPr lang="en-US" altLang="zh-CN">
                <a:latin typeface="Bauhaus 93" pitchFamily="82" charset="0"/>
              </a:rPr>
              <a:t>Memento Pattern</a:t>
            </a:r>
            <a:endParaRPr lang="zh-CN" altLang="en-US">
              <a:latin typeface="Bauhaus 93" pitchFamily="82" charset="0"/>
            </a:endParaRPr>
          </a:p>
        </p:txBody>
      </p:sp>
      <p:sp>
        <p:nvSpPr>
          <p:cNvPr id="177155" name="Rectangle 3">
            <a:extLst>
              <a:ext uri="{FF2B5EF4-FFF2-40B4-BE49-F238E27FC236}">
                <a16:creationId xmlns:a16="http://schemas.microsoft.com/office/drawing/2014/main" id="{3CE844F3-B7C4-4610-B2AF-2A3A5881AFCA}"/>
              </a:ext>
            </a:extLst>
          </p:cNvPr>
          <p:cNvSpPr>
            <a:spLocks noGrp="1" noChangeArrowheads="1"/>
          </p:cNvSpPr>
          <p:nvPr>
            <p:ph type="body" idx="1"/>
          </p:nvPr>
        </p:nvSpPr>
        <p:spPr>
          <a:xfrm>
            <a:off x="624417" y="908721"/>
            <a:ext cx="10872184" cy="5688631"/>
          </a:xfrm>
        </p:spPr>
        <p:txBody>
          <a:bodyPr/>
          <a:lstStyle/>
          <a:p>
            <a:pPr eaLnBrk="1" hangingPunct="1"/>
            <a:r>
              <a:rPr lang="zh-CN" altLang="en-US" b="0" dirty="0">
                <a:solidFill>
                  <a:srgbClr val="324A7A"/>
                </a:solidFill>
                <a:latin typeface="Arial Black" panose="020B0A04020102020204" pitchFamily="34" charset="0"/>
                <a:ea typeface="华文中宋" panose="02010600040101010101" pitchFamily="2" charset="-122"/>
              </a:rPr>
              <a:t>效果</a:t>
            </a:r>
          </a:p>
          <a:p>
            <a:pPr lvl="1" eaLnBrk="1" hangingPunct="1">
              <a:lnSpc>
                <a:spcPct val="90000"/>
              </a:lnSpc>
            </a:pPr>
            <a:r>
              <a:rPr lang="zh-CN" altLang="en-US" b="0" dirty="0">
                <a:solidFill>
                  <a:schemeClr val="tx1"/>
                </a:solidFill>
                <a:ea typeface="华文楷体" panose="02010600040101010101" pitchFamily="2" charset="-122"/>
              </a:rPr>
              <a:t>保持封装边界：使用备忘录可以避免一些只应由原发器管理却又必须存储在原发器之外的信息。</a:t>
            </a:r>
          </a:p>
          <a:p>
            <a:pPr lvl="1" eaLnBrk="1" hangingPunct="1">
              <a:lnSpc>
                <a:spcPct val="90000"/>
              </a:lnSpc>
            </a:pPr>
            <a:r>
              <a:rPr lang="zh-CN" altLang="en-US" b="0" dirty="0">
                <a:solidFill>
                  <a:schemeClr val="tx1"/>
                </a:solidFill>
                <a:ea typeface="华文楷体" panose="02010600040101010101" pitchFamily="2" charset="-122"/>
              </a:rPr>
              <a:t>它简化了原发器：让客户管理他们请求的状态简化了原发器。</a:t>
            </a:r>
          </a:p>
          <a:p>
            <a:pPr lvl="1" eaLnBrk="1" hangingPunct="1">
              <a:lnSpc>
                <a:spcPct val="90000"/>
              </a:lnSpc>
            </a:pPr>
            <a:r>
              <a:rPr lang="zh-CN" altLang="en-US" b="0" dirty="0">
                <a:solidFill>
                  <a:schemeClr val="tx1"/>
                </a:solidFill>
                <a:ea typeface="华文楷体" panose="02010600040101010101" pitchFamily="2" charset="-122"/>
              </a:rPr>
              <a:t>使用备忘录可能代价很高</a:t>
            </a:r>
            <a:r>
              <a:rPr lang="zh-CN" altLang="en-US" b="0" dirty="0">
                <a:solidFill>
                  <a:schemeClr val="tx1"/>
                </a:solidFill>
                <a:highlight>
                  <a:srgbClr val="FFFF00"/>
                </a:highlight>
                <a:ea typeface="华文楷体" panose="02010600040101010101" pitchFamily="2" charset="-122"/>
              </a:rPr>
              <a:t>（就如同要产生很多临时文件一样，要产生很多对象们）</a:t>
            </a:r>
            <a:r>
              <a:rPr lang="zh-CN" altLang="en-US" b="0" dirty="0">
                <a:solidFill>
                  <a:schemeClr val="tx1"/>
                </a:solidFill>
                <a:ea typeface="华文楷体" panose="02010600040101010101" pitchFamily="2" charset="-122"/>
              </a:rPr>
              <a:t>。</a:t>
            </a:r>
          </a:p>
          <a:p>
            <a:pPr lvl="1" eaLnBrk="1" hangingPunct="1">
              <a:lnSpc>
                <a:spcPct val="90000"/>
              </a:lnSpc>
            </a:pPr>
            <a:r>
              <a:rPr lang="zh-CN" altLang="en-US" b="0" dirty="0">
                <a:solidFill>
                  <a:schemeClr val="tx1"/>
                </a:solidFill>
                <a:ea typeface="华文楷体" panose="02010600040101010101" pitchFamily="2" charset="-122"/>
              </a:rPr>
              <a:t>定义</a:t>
            </a:r>
            <a:r>
              <a:rPr lang="zh-CN" altLang="en-US" dirty="0">
                <a:solidFill>
                  <a:srgbClr val="C00000"/>
                </a:solidFill>
                <a:ea typeface="华文楷体" panose="02010600040101010101" pitchFamily="2" charset="-122"/>
              </a:rPr>
              <a:t>窄接口</a:t>
            </a:r>
            <a:r>
              <a:rPr lang="zh-CN" altLang="en-US" b="0" dirty="0">
                <a:solidFill>
                  <a:schemeClr val="tx1"/>
                </a:solidFill>
                <a:ea typeface="华文楷体" panose="02010600040101010101" pitchFamily="2" charset="-122"/>
              </a:rPr>
              <a:t>和</a:t>
            </a:r>
            <a:r>
              <a:rPr lang="zh-CN" altLang="en-US" b="0" dirty="0">
                <a:solidFill>
                  <a:srgbClr val="C00000"/>
                </a:solidFill>
                <a:ea typeface="华文楷体" panose="02010600040101010101" pitchFamily="2" charset="-122"/>
              </a:rPr>
              <a:t>宽</a:t>
            </a:r>
            <a:r>
              <a:rPr lang="zh-CN" altLang="en-US" dirty="0">
                <a:solidFill>
                  <a:srgbClr val="C00000"/>
                </a:solidFill>
                <a:ea typeface="华文楷体" panose="02010600040101010101" pitchFamily="2" charset="-122"/>
              </a:rPr>
              <a:t>接口</a:t>
            </a:r>
            <a:r>
              <a:rPr lang="en-US" altLang="zh-CN" b="0" dirty="0">
                <a:solidFill>
                  <a:schemeClr val="tx1"/>
                </a:solidFill>
                <a:ea typeface="华文楷体" panose="02010600040101010101" pitchFamily="2" charset="-122"/>
              </a:rPr>
              <a:t>:</a:t>
            </a:r>
            <a:r>
              <a:rPr lang="zh-CN" altLang="en-US" b="0" dirty="0">
                <a:solidFill>
                  <a:schemeClr val="tx1"/>
                </a:solidFill>
                <a:ea typeface="华文楷体" panose="02010600040101010101" pitchFamily="2" charset="-122"/>
              </a:rPr>
              <a:t>不是每个语言都具有该功能。</a:t>
            </a:r>
            <a:endParaRPr lang="en-US" altLang="zh-CN" b="0" dirty="0">
              <a:solidFill>
                <a:schemeClr val="tx1"/>
              </a:solidFill>
              <a:ea typeface="华文楷体" panose="02010600040101010101" pitchFamily="2" charset="-122"/>
            </a:endParaRPr>
          </a:p>
          <a:p>
            <a:pPr lvl="1" eaLnBrk="1" hangingPunct="1">
              <a:lnSpc>
                <a:spcPct val="90000"/>
              </a:lnSpc>
            </a:pPr>
            <a:r>
              <a:rPr lang="zh-CN" altLang="en-US" b="0" dirty="0">
                <a:solidFill>
                  <a:schemeClr val="tx1"/>
                </a:solidFill>
                <a:ea typeface="华文楷体" panose="02010600040101010101" pitchFamily="2" charset="-122"/>
              </a:rPr>
              <a:t>利用</a:t>
            </a:r>
            <a:r>
              <a:rPr lang="en-US" altLang="zh-CN" b="0" dirty="0">
                <a:solidFill>
                  <a:schemeClr val="tx1"/>
                </a:solidFill>
                <a:ea typeface="华文楷体" panose="02010600040101010101" pitchFamily="2" charset="-122"/>
              </a:rPr>
              <a:t>Memento Pattern</a:t>
            </a:r>
            <a:r>
              <a:rPr lang="zh-CN" altLang="en-US" b="0" dirty="0">
                <a:solidFill>
                  <a:schemeClr val="tx1"/>
                </a:solidFill>
                <a:ea typeface="华文楷体" panose="02010600040101010101" pitchFamily="2" charset="-122"/>
              </a:rPr>
              <a:t>可以让我们做到：</a:t>
            </a:r>
            <a:r>
              <a:rPr lang="en-US" altLang="zh-CN" b="0" dirty="0">
                <a:solidFill>
                  <a:schemeClr val="tx1"/>
                </a:solidFill>
                <a:ea typeface="华文楷体" panose="02010600040101010101" pitchFamily="2" charset="-122"/>
              </a:rPr>
              <a:t>Undo</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Redo</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History</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Snapshot</a:t>
            </a:r>
            <a:r>
              <a:rPr lang="zh-CN" altLang="en-US" b="0" dirty="0">
                <a:solidFill>
                  <a:schemeClr val="tx1"/>
                </a:solidFill>
                <a:ea typeface="华文楷体" panose="02010600040101010101" pitchFamily="2" charset="-122"/>
              </a:rPr>
              <a:t>。</a:t>
            </a:r>
          </a:p>
          <a:p>
            <a:pPr eaLnBrk="1" hangingPunct="1">
              <a:lnSpc>
                <a:spcPct val="90000"/>
              </a:lnSpc>
            </a:pPr>
            <a:r>
              <a:rPr lang="en-US" altLang="zh-CN" b="0" dirty="0">
                <a:solidFill>
                  <a:srgbClr val="324A7A"/>
                </a:solidFill>
                <a:latin typeface="Arial Black" panose="020B0A04020102020204" pitchFamily="34" charset="0"/>
                <a:ea typeface="华文中宋" panose="02010600040101010101" pitchFamily="2" charset="-122"/>
              </a:rPr>
              <a:t>Example</a:t>
            </a:r>
            <a:r>
              <a:rPr lang="zh-CN" altLang="en-US" b="0" dirty="0">
                <a:solidFill>
                  <a:srgbClr val="324A7A"/>
                </a:solidFill>
                <a:latin typeface="Arial Black" panose="020B0A04020102020204" pitchFamily="34" charset="0"/>
                <a:ea typeface="华文中宋" panose="02010600040101010101" pitchFamily="2" charset="-122"/>
              </a:rPr>
              <a:t>：</a:t>
            </a:r>
          </a:p>
          <a:p>
            <a:pPr lvl="1" eaLnBrk="1" hangingPunct="1">
              <a:lnSpc>
                <a:spcPct val="90000"/>
              </a:lnSpc>
            </a:pPr>
            <a:r>
              <a:rPr lang="zh-CN" altLang="en-US" b="0" dirty="0">
                <a:solidFill>
                  <a:schemeClr val="tx1"/>
                </a:solidFill>
                <a:latin typeface="Arial Black" panose="020B0A04020102020204" pitchFamily="34" charset="0"/>
                <a:ea typeface="华文中宋" panose="02010600040101010101" pitchFamily="2" charset="-122"/>
              </a:rPr>
              <a:t>收集水果的骰子游戏</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游戏会自动进行；</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游戏的主人翁丢骰子，根据骰子的结果决定下一个状态；</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出现好的点数，主人翁的金钱会增加；</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出现不好的点数，金钱会减少；</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出现的点数很好时，主人翁可以额外得到一个水果；</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主人翁玩到没钱时，则游戏结束。</a:t>
            </a:r>
          </a:p>
        </p:txBody>
      </p:sp>
    </p:spTree>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8720D3A1-4BC5-49E7-80A1-02CD5706148F}"/>
              </a:ext>
            </a:extLst>
          </p:cNvPr>
          <p:cNvSpPr>
            <a:spLocks noGrp="1" noChangeArrowheads="1"/>
          </p:cNvSpPr>
          <p:nvPr>
            <p:ph type="title"/>
          </p:nvPr>
        </p:nvSpPr>
        <p:spPr>
          <a:xfrm>
            <a:off x="263352" y="241365"/>
            <a:ext cx="10365317" cy="838200"/>
          </a:xfrm>
        </p:spPr>
        <p:txBody>
          <a:bodyPr/>
          <a:lstStyle/>
          <a:p>
            <a:pPr eaLnBrk="1" hangingPunct="1"/>
            <a:r>
              <a:rPr lang="en-US" altLang="zh-CN" dirty="0">
                <a:latin typeface="Bauhaus 93" pitchFamily="82" charset="0"/>
                <a:ea typeface="华文中宋" panose="02010600040101010101" pitchFamily="2" charset="-122"/>
              </a:rPr>
              <a:t>Memento Pattern</a:t>
            </a:r>
            <a:endParaRPr lang="zh-CN" altLang="en-US" dirty="0">
              <a:latin typeface="Bauhaus 93" pitchFamily="82" charset="0"/>
              <a:ea typeface="华文中宋" panose="02010600040101010101" pitchFamily="2" charset="-122"/>
            </a:endParaRPr>
          </a:p>
        </p:txBody>
      </p:sp>
      <p:sp>
        <p:nvSpPr>
          <p:cNvPr id="178179" name="Rectangle 3">
            <a:extLst>
              <a:ext uri="{FF2B5EF4-FFF2-40B4-BE49-F238E27FC236}">
                <a16:creationId xmlns:a16="http://schemas.microsoft.com/office/drawing/2014/main" id="{0B019100-8F44-4CCE-8F96-6603DD6FEDEB}"/>
              </a:ext>
            </a:extLst>
          </p:cNvPr>
          <p:cNvSpPr>
            <a:spLocks noGrp="1" noChangeArrowheads="1"/>
          </p:cNvSpPr>
          <p:nvPr>
            <p:ph type="body" sz="half" idx="1"/>
          </p:nvPr>
        </p:nvSpPr>
        <p:spPr>
          <a:xfrm>
            <a:off x="623392" y="1079565"/>
            <a:ext cx="3810000" cy="4114800"/>
          </a:xfrm>
        </p:spPr>
        <p:txBody>
          <a:bodyPr/>
          <a:lstStyle/>
          <a:p>
            <a:pPr eaLnBrk="1" hangingPunct="1"/>
            <a:r>
              <a:rPr lang="en-US" altLang="zh-CN" sz="2100" dirty="0">
                <a:solidFill>
                  <a:srgbClr val="324A7A"/>
                </a:solidFill>
                <a:latin typeface="Arial Black" panose="020B0A04020102020204" pitchFamily="34" charset="0"/>
              </a:rPr>
              <a:t>Example</a:t>
            </a:r>
            <a:r>
              <a:rPr lang="zh-CN" altLang="en-US" sz="2100" dirty="0">
                <a:solidFill>
                  <a:srgbClr val="324A7A"/>
                </a:solidFill>
                <a:latin typeface="Arial Black" panose="020B0A04020102020204" pitchFamily="34" charset="0"/>
              </a:rPr>
              <a:t>：</a:t>
            </a:r>
          </a:p>
          <a:p>
            <a:pPr eaLnBrk="1" hangingPunct="1"/>
            <a:endParaRPr lang="zh-CN" altLang="en-US" sz="2100" dirty="0">
              <a:latin typeface="Arial Black" panose="020B0A04020102020204" pitchFamily="34" charset="0"/>
            </a:endParaRPr>
          </a:p>
        </p:txBody>
      </p:sp>
      <p:graphicFrame>
        <p:nvGraphicFramePr>
          <p:cNvPr id="413732" name="Group 36">
            <a:extLst>
              <a:ext uri="{FF2B5EF4-FFF2-40B4-BE49-F238E27FC236}">
                <a16:creationId xmlns:a16="http://schemas.microsoft.com/office/drawing/2014/main" id="{028D1C7D-577A-47BA-B3FC-8E167C1E5D74}"/>
              </a:ext>
            </a:extLst>
          </p:cNvPr>
          <p:cNvGraphicFramePr>
            <a:graphicFrameLocks noGrp="1"/>
          </p:cNvGraphicFramePr>
          <p:nvPr>
            <p:ph sz="quarter" idx="2"/>
            <p:extLst>
              <p:ext uri="{D42A27DB-BD31-4B8C-83A1-F6EECF244321}">
                <p14:modId xmlns:p14="http://schemas.microsoft.com/office/powerpoint/2010/main" val="2749971018"/>
              </p:ext>
            </p:extLst>
          </p:nvPr>
        </p:nvGraphicFramePr>
        <p:xfrm>
          <a:off x="1343473" y="1663635"/>
          <a:ext cx="8713788" cy="1431027"/>
        </p:xfrm>
        <a:graphic>
          <a:graphicData uri="http://schemas.openxmlformats.org/drawingml/2006/table">
            <a:tbl>
              <a:tblPr/>
              <a:tblGrid>
                <a:gridCol w="2016125">
                  <a:extLst>
                    <a:ext uri="{9D8B030D-6E8A-4147-A177-3AD203B41FA5}">
                      <a16:colId xmlns:a16="http://schemas.microsoft.com/office/drawing/2014/main" val="20000"/>
                    </a:ext>
                  </a:extLst>
                </a:gridCol>
                <a:gridCol w="2520951">
                  <a:extLst>
                    <a:ext uri="{9D8B030D-6E8A-4147-A177-3AD203B41FA5}">
                      <a16:colId xmlns:a16="http://schemas.microsoft.com/office/drawing/2014/main" val="20001"/>
                    </a:ext>
                  </a:extLst>
                </a:gridCol>
                <a:gridCol w="4176712">
                  <a:extLst>
                    <a:ext uri="{9D8B030D-6E8A-4147-A177-3AD203B41FA5}">
                      <a16:colId xmlns:a16="http://schemas.microsoft.com/office/drawing/2014/main" val="20002"/>
                    </a:ext>
                  </a:extLst>
                </a:gridCol>
              </a:tblGrid>
              <a:tr h="33034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包</a:t>
                      </a:r>
                    </a:p>
                  </a:txBody>
                  <a:tcPr marT="45741" marB="4574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名称</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说明</a:t>
                      </a:r>
                    </a:p>
                  </a:txBody>
                  <a:tcPr marT="45741" marB="4574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4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 </a:t>
                      </a: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Memento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2" action="ppaction://hlinkfile"/>
                        </a:rPr>
                        <a:t>Memento.java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表示</a:t>
                      </a: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Gamer</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状态的类</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8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a:t>
                      </a: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Gamer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3" action="ppaction://hlinkfile"/>
                        </a:rPr>
                        <a:t>Gamer.java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玩游戏的主人翁的类，产生</a:t>
                      </a:r>
                      <a:r>
                        <a:rPr kumimoji="1" lang="en-US" altLang="zh-CN" sz="1300" b="0" i="0" u="none" strike="noStrike" cap="none" normalizeH="0" baseline="0">
                          <a:ln>
                            <a:noFill/>
                          </a:ln>
                          <a:solidFill>
                            <a:schemeClr val="tx1"/>
                          </a:solidFill>
                          <a:effectLst/>
                          <a:latin typeface="Arial Black" pitchFamily="34" charset="0"/>
                          <a:ea typeface="华文中宋" pitchFamily="2" charset="-122"/>
                        </a:rPr>
                        <a:t>Memento</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对象的实例</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8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dirty="0">
                        <a:ln>
                          <a:noFill/>
                        </a:ln>
                        <a:solidFill>
                          <a:schemeClr val="tx1"/>
                        </a:solidFill>
                        <a:effectLst/>
                        <a:latin typeface="Arial Black" pitchFamily="34" charset="0"/>
                        <a:ea typeface="华文中宋" pitchFamily="2" charset="-122"/>
                      </a:endParaRP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Main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4" action="ppaction://hlinkfile"/>
                        </a:rPr>
                        <a:t>Main.java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进行游戏的类，先把</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Memento</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的对象实例存储起来，如有必要时再复原</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Gamer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的状态</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6" name="Picture 32">
            <a:extLst>
              <a:ext uri="{FF2B5EF4-FFF2-40B4-BE49-F238E27FC236}">
                <a16:creationId xmlns:a16="http://schemas.microsoft.com/office/drawing/2014/main" id="{460D9D6C-9B85-4071-95BE-96C20B08994E}"/>
              </a:ext>
            </a:extLst>
          </p:cNvPr>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767408" y="3079686"/>
            <a:ext cx="9649072" cy="3536951"/>
          </a:xfrm>
          <a:noFill/>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44D5B-62ED-45CE-8AA8-0CC7BB5FBE3C}"/>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A2F025D9-57CD-4E52-939C-D3141A47A72B}"/>
              </a:ext>
            </a:extLst>
          </p:cNvPr>
          <p:cNvPicPr>
            <a:picLocks noChangeAspect="1"/>
          </p:cNvPicPr>
          <p:nvPr/>
        </p:nvPicPr>
        <p:blipFill>
          <a:blip r:embed="rId2"/>
          <a:stretch>
            <a:fillRect/>
          </a:stretch>
        </p:blipFill>
        <p:spPr>
          <a:xfrm>
            <a:off x="33075" y="-16438"/>
            <a:ext cx="6177008" cy="4093511"/>
          </a:xfrm>
          <a:prstGeom prst="rect">
            <a:avLst/>
          </a:prstGeom>
        </p:spPr>
      </p:pic>
      <p:pic>
        <p:nvPicPr>
          <p:cNvPr id="7" name="图片 6">
            <a:extLst>
              <a:ext uri="{FF2B5EF4-FFF2-40B4-BE49-F238E27FC236}">
                <a16:creationId xmlns:a16="http://schemas.microsoft.com/office/drawing/2014/main" id="{666B3267-A94E-4A04-8392-04964C71B563}"/>
              </a:ext>
            </a:extLst>
          </p:cNvPr>
          <p:cNvPicPr>
            <a:picLocks noChangeAspect="1"/>
          </p:cNvPicPr>
          <p:nvPr/>
        </p:nvPicPr>
        <p:blipFill>
          <a:blip r:embed="rId3"/>
          <a:stretch>
            <a:fillRect/>
          </a:stretch>
        </p:blipFill>
        <p:spPr>
          <a:xfrm>
            <a:off x="6744072" y="0"/>
            <a:ext cx="5447928" cy="4941168"/>
          </a:xfrm>
          <a:prstGeom prst="rect">
            <a:avLst/>
          </a:prstGeom>
        </p:spPr>
      </p:pic>
      <p:pic>
        <p:nvPicPr>
          <p:cNvPr id="8" name="图片 7">
            <a:extLst>
              <a:ext uri="{FF2B5EF4-FFF2-40B4-BE49-F238E27FC236}">
                <a16:creationId xmlns:a16="http://schemas.microsoft.com/office/drawing/2014/main" id="{2139DA50-9FCF-4C06-B7BE-4E2D466EDD39}"/>
              </a:ext>
            </a:extLst>
          </p:cNvPr>
          <p:cNvPicPr>
            <a:picLocks noChangeAspect="1"/>
          </p:cNvPicPr>
          <p:nvPr/>
        </p:nvPicPr>
        <p:blipFill>
          <a:blip r:embed="rId4"/>
          <a:stretch>
            <a:fillRect/>
          </a:stretch>
        </p:blipFill>
        <p:spPr>
          <a:xfrm>
            <a:off x="6816080" y="4941169"/>
            <a:ext cx="5375920" cy="1872208"/>
          </a:xfrm>
          <a:prstGeom prst="rect">
            <a:avLst/>
          </a:prstGeom>
        </p:spPr>
      </p:pic>
      <p:pic>
        <p:nvPicPr>
          <p:cNvPr id="9" name="图片 8">
            <a:extLst>
              <a:ext uri="{FF2B5EF4-FFF2-40B4-BE49-F238E27FC236}">
                <a16:creationId xmlns:a16="http://schemas.microsoft.com/office/drawing/2014/main" id="{063DF744-734D-4D3B-B1E3-08F62F6515CB}"/>
              </a:ext>
            </a:extLst>
          </p:cNvPr>
          <p:cNvPicPr>
            <a:picLocks noChangeAspect="1"/>
          </p:cNvPicPr>
          <p:nvPr/>
        </p:nvPicPr>
        <p:blipFill>
          <a:blip r:embed="rId5"/>
          <a:stretch>
            <a:fillRect/>
          </a:stretch>
        </p:blipFill>
        <p:spPr>
          <a:xfrm>
            <a:off x="1" y="4149081"/>
            <a:ext cx="6529435" cy="2714279"/>
          </a:xfrm>
          <a:prstGeom prst="rect">
            <a:avLst/>
          </a:prstGeom>
        </p:spPr>
      </p:pic>
      <p:cxnSp>
        <p:nvCxnSpPr>
          <p:cNvPr id="11" name="直接连接符 10">
            <a:extLst>
              <a:ext uri="{FF2B5EF4-FFF2-40B4-BE49-F238E27FC236}">
                <a16:creationId xmlns:a16="http://schemas.microsoft.com/office/drawing/2014/main" id="{0968EF07-1FCE-4BB3-B55B-6B9469D6DE9F}"/>
              </a:ext>
            </a:extLst>
          </p:cNvPr>
          <p:cNvCxnSpPr/>
          <p:nvPr/>
        </p:nvCxnSpPr>
        <p:spPr bwMode="auto">
          <a:xfrm>
            <a:off x="6528048" y="1"/>
            <a:ext cx="0" cy="6813377"/>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8104F600-1058-447B-A2AB-E6883AA80E6C}"/>
              </a:ext>
            </a:extLst>
          </p:cNvPr>
          <p:cNvCxnSpPr/>
          <p:nvPr/>
        </p:nvCxnSpPr>
        <p:spPr bwMode="auto">
          <a:xfrm>
            <a:off x="119336" y="4077072"/>
            <a:ext cx="6312024" cy="0"/>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5102728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6D95BBE4-6491-499F-8405-FADA72001D79}"/>
              </a:ext>
            </a:extLst>
          </p:cNvPr>
          <p:cNvSpPr>
            <a:spLocks noGrp="1" noChangeArrowheads="1"/>
          </p:cNvSpPr>
          <p:nvPr>
            <p:ph type="title"/>
          </p:nvPr>
        </p:nvSpPr>
        <p:spPr>
          <a:xfrm>
            <a:off x="0" y="116634"/>
            <a:ext cx="12192000" cy="688975"/>
          </a:xfrm>
        </p:spPr>
        <p:txBody>
          <a:bodyPr/>
          <a:lstStyle/>
          <a:p>
            <a:pPr eaLnBrk="1" hangingPunct="1"/>
            <a:r>
              <a:rPr lang="en-US" altLang="zh-CN">
                <a:latin typeface="Bauhaus 93" pitchFamily="82" charset="0"/>
                <a:ea typeface="华文中宋" panose="02010600040101010101" pitchFamily="2" charset="-122"/>
              </a:rPr>
              <a:t>Memento Pattern</a:t>
            </a:r>
            <a:endParaRPr lang="zh-CN" altLang="en-US">
              <a:latin typeface="Bauhaus 93" pitchFamily="82" charset="0"/>
              <a:ea typeface="华文中宋" panose="02010600040101010101" pitchFamily="2" charset="-122"/>
            </a:endParaRPr>
          </a:p>
        </p:txBody>
      </p:sp>
      <p:sp>
        <p:nvSpPr>
          <p:cNvPr id="179203" name="Rectangle 3">
            <a:extLst>
              <a:ext uri="{FF2B5EF4-FFF2-40B4-BE49-F238E27FC236}">
                <a16:creationId xmlns:a16="http://schemas.microsoft.com/office/drawing/2014/main" id="{D9389DAE-FF64-49B1-A3B5-0DFB7F591643}"/>
              </a:ext>
            </a:extLst>
          </p:cNvPr>
          <p:cNvSpPr>
            <a:spLocks noGrp="1" noChangeArrowheads="1"/>
          </p:cNvSpPr>
          <p:nvPr>
            <p:ph type="body" idx="1"/>
          </p:nvPr>
        </p:nvSpPr>
        <p:spPr>
          <a:xfrm>
            <a:off x="407368" y="692696"/>
            <a:ext cx="11161240" cy="5760640"/>
          </a:xfrm>
        </p:spPr>
        <p:txBody>
          <a:bodyPr/>
          <a:lstStyle/>
          <a:p>
            <a:pPr eaLnBrk="1" hangingPunct="1">
              <a:lnSpc>
                <a:spcPct val="100000"/>
              </a:lnSpc>
            </a:pPr>
            <a:r>
              <a:rPr lang="zh-CN" altLang="en-US" dirty="0">
                <a:solidFill>
                  <a:srgbClr val="324A7A"/>
                </a:solidFill>
                <a:latin typeface="Arial Black" panose="020B0A04020102020204" pitchFamily="34" charset="0"/>
                <a:ea typeface="华文中宋" panose="02010600040101010101" pitchFamily="2" charset="-122"/>
              </a:rPr>
              <a:t>思考</a:t>
            </a:r>
          </a:p>
          <a:p>
            <a:pPr lvl="1" eaLnBrk="1" hangingPunct="1">
              <a:lnSpc>
                <a:spcPct val="100000"/>
              </a:lnSpc>
            </a:pPr>
            <a:r>
              <a:rPr lang="zh-CN" altLang="en-US" b="0" dirty="0">
                <a:solidFill>
                  <a:schemeClr val="tx1"/>
                </a:solidFill>
                <a:ea typeface="华文中宋" panose="02010600040101010101" pitchFamily="2" charset="-122"/>
              </a:rPr>
              <a:t>快照存储了那些东东？ </a:t>
            </a:r>
          </a:p>
          <a:p>
            <a:pPr lvl="2" eaLnBrk="1" hangingPunct="1"/>
            <a:r>
              <a:rPr lang="zh-CN" altLang="en-US" sz="1800" b="0" dirty="0">
                <a:solidFill>
                  <a:schemeClr val="tx1"/>
                </a:solidFill>
                <a:ea typeface="华文中宋" panose="02010600040101010101" pitchFamily="2" charset="-122"/>
              </a:rPr>
              <a:t>    </a:t>
            </a:r>
            <a:r>
              <a:rPr lang="en-US" altLang="zh-CN" sz="2000" b="0" dirty="0">
                <a:solidFill>
                  <a:srgbClr val="324A7A"/>
                </a:solidFill>
                <a:ea typeface="华文楷体" panose="02010600040101010101" pitchFamily="2" charset="-122"/>
              </a:rPr>
              <a:t>public Memento </a:t>
            </a:r>
            <a:r>
              <a:rPr lang="en-US" altLang="zh-CN" sz="2000" b="0" dirty="0" err="1">
                <a:solidFill>
                  <a:srgbClr val="324A7A"/>
                </a:solidFill>
                <a:ea typeface="华文楷体" panose="02010600040101010101" pitchFamily="2" charset="-122"/>
              </a:rPr>
              <a:t>createMemento</a:t>
            </a:r>
            <a:r>
              <a:rPr lang="en-US" altLang="zh-CN" sz="2000" b="0" dirty="0">
                <a:solidFill>
                  <a:srgbClr val="324A7A"/>
                </a:solidFill>
                <a:ea typeface="华文楷体" panose="02010600040101010101" pitchFamily="2" charset="-122"/>
              </a:rPr>
              <a:t>() { ……}</a:t>
            </a:r>
          </a:p>
          <a:p>
            <a:pPr lvl="1" eaLnBrk="1" hangingPunct="1">
              <a:lnSpc>
                <a:spcPct val="100000"/>
              </a:lnSpc>
            </a:pPr>
            <a:r>
              <a:rPr lang="en-US" altLang="zh-CN" b="0" dirty="0">
                <a:solidFill>
                  <a:schemeClr val="tx1"/>
                </a:solidFill>
                <a:ea typeface="华文中宋" panose="02010600040101010101" pitchFamily="2" charset="-122"/>
              </a:rPr>
              <a:t>Main</a:t>
            </a:r>
            <a:r>
              <a:rPr lang="zh-CN" altLang="en-US" b="0" dirty="0">
                <a:solidFill>
                  <a:schemeClr val="tx1"/>
                </a:solidFill>
                <a:ea typeface="华文中宋" panose="02010600040101010101" pitchFamily="2" charset="-122"/>
              </a:rPr>
              <a:t>类的</a:t>
            </a: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有多个还是</a:t>
            </a:r>
            <a:r>
              <a:rPr lang="en-US" altLang="zh-CN" b="0" dirty="0">
                <a:solidFill>
                  <a:schemeClr val="tx1"/>
                </a:solidFill>
                <a:ea typeface="华文中宋" panose="02010600040101010101" pitchFamily="2" charset="-122"/>
              </a:rPr>
              <a:t>1</a:t>
            </a:r>
            <a:r>
              <a:rPr lang="zh-CN" altLang="en-US" b="0" dirty="0">
                <a:solidFill>
                  <a:schemeClr val="tx1"/>
                </a:solidFill>
                <a:ea typeface="华文中宋" panose="02010600040101010101" pitchFamily="2" charset="-122"/>
              </a:rPr>
              <a:t>个？如何实现？</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324A7A"/>
                </a:solidFill>
                <a:ea typeface="华文楷体" panose="02010600040101010101" pitchFamily="2" charset="-122"/>
              </a:rPr>
              <a:t>在负责人中定义一个集合对象来存储多个状态，而且可以方便地返回到某一历史状态。</a:t>
            </a:r>
          </a:p>
          <a:p>
            <a:pPr lvl="1" eaLnBrk="1" hangingPunct="1">
              <a:lnSpc>
                <a:spcPct val="100000"/>
              </a:lnSpc>
            </a:pPr>
            <a:r>
              <a:rPr lang="zh-CN" altLang="en-US" b="0" dirty="0">
                <a:solidFill>
                  <a:schemeClr val="tx1"/>
                </a:solidFill>
                <a:ea typeface="华文中宋" panose="02010600040101010101" pitchFamily="2" charset="-122"/>
              </a:rPr>
              <a:t>玩家一定会不会到没</a:t>
            </a:r>
            <a:r>
              <a:rPr lang="en-US" altLang="zh-CN" b="0" dirty="0">
                <a:solidFill>
                  <a:schemeClr val="tx1"/>
                </a:solidFill>
                <a:ea typeface="华文中宋" panose="02010600040101010101" pitchFamily="2" charset="-122"/>
              </a:rPr>
              <a:t>Money</a:t>
            </a:r>
            <a:r>
              <a:rPr lang="zh-CN" altLang="en-US" b="0" dirty="0">
                <a:solidFill>
                  <a:schemeClr val="tx1"/>
                </a:solidFill>
                <a:ea typeface="华文中宋" panose="02010600040101010101" pitchFamily="2" charset="-122"/>
              </a:rPr>
              <a:t>了才结束比赛？</a:t>
            </a:r>
          </a:p>
          <a:p>
            <a:pPr lvl="1" eaLnBrk="1" hangingPunct="1">
              <a:lnSpc>
                <a:spcPct val="100000"/>
              </a:lnSpc>
            </a:pPr>
            <a:r>
              <a:rPr lang="zh-CN" altLang="en-US" b="0" dirty="0">
                <a:solidFill>
                  <a:schemeClr val="tx1"/>
                </a:solidFill>
                <a:ea typeface="华文中宋" panose="02010600040101010101" pitchFamily="2" charset="-122"/>
              </a:rPr>
              <a:t>如何设？为何设立</a:t>
            </a:r>
            <a:r>
              <a:rPr lang="en-US" altLang="zh-CN" b="0" dirty="0">
                <a:solidFill>
                  <a:schemeClr val="tx1"/>
                </a:solidFill>
                <a:ea typeface="华文中宋" panose="02010600040101010101" pitchFamily="2" charset="-122"/>
              </a:rPr>
              <a:t>Narrow API</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Wide API</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eaLnBrk="1" hangingPunct="1">
              <a:lnSpc>
                <a:spcPct val="100000"/>
              </a:lnSpc>
            </a:pPr>
            <a:r>
              <a:rPr lang="zh-CN" altLang="en-US" b="0" dirty="0">
                <a:solidFill>
                  <a:schemeClr val="tx1"/>
                </a:solidFill>
                <a:ea typeface="华文中宋" panose="02010600040101010101" pitchFamily="2" charset="-122"/>
              </a:rPr>
              <a:t>为何</a:t>
            </a: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Gamers</a:t>
            </a:r>
            <a:r>
              <a:rPr lang="zh-CN" altLang="en-US" b="0" dirty="0">
                <a:solidFill>
                  <a:schemeClr val="tx1"/>
                </a:solidFill>
                <a:ea typeface="华文中宋" panose="02010600040101010101" pitchFamily="2" charset="-122"/>
              </a:rPr>
              <a:t>在一个包？</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324A7A"/>
                </a:solidFill>
                <a:ea typeface="华文楷体" panose="02010600040101010101" pitchFamily="2" charset="-122"/>
              </a:rPr>
              <a:t>在</a:t>
            </a:r>
            <a:r>
              <a:rPr lang="en-US" altLang="zh-CN" sz="2000" b="0" dirty="0">
                <a:solidFill>
                  <a:srgbClr val="324A7A"/>
                </a:solidFill>
                <a:ea typeface="华文楷体" panose="02010600040101010101" pitchFamily="2" charset="-122"/>
              </a:rPr>
              <a:t>Java</a:t>
            </a:r>
            <a:r>
              <a:rPr lang="zh-CN" altLang="en-US" sz="2000" b="0" dirty="0">
                <a:solidFill>
                  <a:srgbClr val="324A7A"/>
                </a:solidFill>
                <a:ea typeface="华文楷体" panose="02010600040101010101" pitchFamily="2" charset="-122"/>
              </a:rPr>
              <a:t>语言中可以将两个类放在一个包中，使它们之间满足默认的包内可见性，也可以将备忘录类作为原发器类的内部类，使得只有原发器才可以访问备忘录中的数据，其他对象都无法使用备忘录中的数据。</a:t>
            </a:r>
          </a:p>
          <a:p>
            <a:pPr lvl="1" eaLnBrk="1" hangingPunct="1">
              <a:lnSpc>
                <a:spcPct val="100000"/>
              </a:lnSpc>
            </a:pP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有没有使用期限？</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324A7A"/>
                </a:solidFill>
                <a:ea typeface="华文楷体" panose="02010600040101010101" pitchFamily="2" charset="-122"/>
              </a:rPr>
              <a:t>几乎所有的文字或者图像编辑软件都提供了撤销</a:t>
            </a:r>
            <a:r>
              <a:rPr lang="en-US" altLang="zh-CN" sz="2000" b="0" dirty="0">
                <a:solidFill>
                  <a:srgbClr val="324A7A"/>
                </a:solidFill>
                <a:ea typeface="华文楷体" panose="02010600040101010101" pitchFamily="2" charset="-122"/>
              </a:rPr>
              <a:t>(</a:t>
            </a:r>
            <a:r>
              <a:rPr lang="en-US" altLang="zh-CN" sz="2000" b="0" dirty="0" err="1">
                <a:solidFill>
                  <a:srgbClr val="324A7A"/>
                </a:solidFill>
                <a:ea typeface="华文楷体" panose="02010600040101010101" pitchFamily="2" charset="-122"/>
              </a:rPr>
              <a:t>Ctrl+Z</a:t>
            </a:r>
            <a:r>
              <a:rPr lang="en-US" altLang="zh-CN" sz="2000" b="0" dirty="0">
                <a:solidFill>
                  <a:srgbClr val="324A7A"/>
                </a:solidFill>
                <a:ea typeface="华文楷体" panose="02010600040101010101" pitchFamily="2" charset="-122"/>
              </a:rPr>
              <a:t>)</a:t>
            </a:r>
            <a:r>
              <a:rPr lang="zh-CN" altLang="en-US" sz="2000" b="0" dirty="0">
                <a:solidFill>
                  <a:srgbClr val="324A7A"/>
                </a:solidFill>
                <a:ea typeface="华文楷体" panose="02010600040101010101" pitchFamily="2" charset="-122"/>
              </a:rPr>
              <a:t>的功能，即撤销操作，实际上这中间就使用到了备忘录模式，在编辑文件的同时可以保存一些内部状态，这些状态在软件关闭时从内存销毁，当然这些状态的保存也不是无限的，很多软件只提供有限次的撤销操作。</a:t>
            </a:r>
          </a:p>
        </p:txBody>
      </p:sp>
    </p:spTree>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43079EE7-4041-49BD-8335-0521345F3A76}"/>
              </a:ext>
            </a:extLst>
          </p:cNvPr>
          <p:cNvSpPr>
            <a:spLocks noGrp="1" noChangeArrowheads="1"/>
          </p:cNvSpPr>
          <p:nvPr>
            <p:ph type="title"/>
          </p:nvPr>
        </p:nvSpPr>
        <p:spPr/>
        <p:txBody>
          <a:bodyPr/>
          <a:lstStyle/>
          <a:p>
            <a:pPr eaLnBrk="1" hangingPunct="1"/>
            <a:r>
              <a:rPr lang="en-US" altLang="zh-CN" dirty="0">
                <a:latin typeface="Bauhaus 93" pitchFamily="82" charset="0"/>
              </a:rPr>
              <a:t>Memento Pattern</a:t>
            </a:r>
            <a:endParaRPr lang="zh-CN" altLang="en-US" dirty="0">
              <a:latin typeface="Bauhaus 93" pitchFamily="82" charset="0"/>
            </a:endParaRPr>
          </a:p>
        </p:txBody>
      </p:sp>
      <p:sp>
        <p:nvSpPr>
          <p:cNvPr id="180227" name="Rectangle 3">
            <a:extLst>
              <a:ext uri="{FF2B5EF4-FFF2-40B4-BE49-F238E27FC236}">
                <a16:creationId xmlns:a16="http://schemas.microsoft.com/office/drawing/2014/main" id="{0BA8A65D-B1D1-4937-8AB9-1CA5A8119586}"/>
              </a:ext>
            </a:extLst>
          </p:cNvPr>
          <p:cNvSpPr>
            <a:spLocks noGrp="1" noChangeArrowheads="1"/>
          </p:cNvSpPr>
          <p:nvPr>
            <p:ph type="body" idx="1"/>
          </p:nvPr>
        </p:nvSpPr>
        <p:spPr>
          <a:xfrm>
            <a:off x="479376" y="896144"/>
            <a:ext cx="10972800" cy="506571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sz="2400" b="0" dirty="0">
                <a:solidFill>
                  <a:schemeClr val="tx1"/>
                </a:solidFill>
                <a:ea typeface="华文中宋" panose="02010600040101010101" pitchFamily="2" charset="-122"/>
              </a:rPr>
              <a:t>参与者</a:t>
            </a:r>
          </a:p>
          <a:p>
            <a:pPr lvl="2" eaLnBrk="1" hangingPunct="1">
              <a:lnSpc>
                <a:spcPct val="150000"/>
              </a:lnSpc>
            </a:pPr>
            <a:r>
              <a:rPr lang="en-US" altLang="zh-CN" sz="2000" b="0" dirty="0">
                <a:solidFill>
                  <a:schemeClr val="tx1"/>
                </a:solidFill>
                <a:ea typeface="华文中宋" panose="02010600040101010101" pitchFamily="2" charset="-122"/>
              </a:rPr>
              <a:t>Originator</a:t>
            </a:r>
            <a:r>
              <a:rPr lang="zh-CN" altLang="en-US" sz="2000" b="0" dirty="0">
                <a:solidFill>
                  <a:schemeClr val="tx1"/>
                </a:solidFill>
                <a:ea typeface="华文中宋" panose="02010600040101010101" pitchFamily="2" charset="-122"/>
              </a:rPr>
              <a:t>：产生</a:t>
            </a: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并恢复</a:t>
            </a: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的类，</a:t>
            </a:r>
            <a:r>
              <a:rPr lang="en-US" altLang="zh-CN" sz="2000" b="0" dirty="0">
                <a:solidFill>
                  <a:schemeClr val="tx1"/>
                </a:solidFill>
                <a:ea typeface="华文中宋" panose="02010600040101010101" pitchFamily="2" charset="-122"/>
              </a:rPr>
              <a:t>Gamer</a:t>
            </a:r>
            <a:r>
              <a:rPr lang="zh-CN" altLang="en-US" sz="2000" b="0" dirty="0">
                <a:solidFill>
                  <a:schemeClr val="tx1"/>
                </a:solidFill>
                <a:ea typeface="华文中宋" panose="02010600040101010101" pitchFamily="2" charset="-122"/>
              </a:rPr>
              <a:t>是也</a:t>
            </a:r>
          </a:p>
          <a:p>
            <a:pPr lvl="2" eaLnBrk="1" hangingPunct="1">
              <a:lnSpc>
                <a:spcPct val="150000"/>
              </a:lnSpc>
            </a:pP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参与者虽然有</a:t>
            </a:r>
            <a:r>
              <a:rPr lang="en-US" altLang="zh-CN" sz="2000" b="0" dirty="0">
                <a:solidFill>
                  <a:schemeClr val="tx1"/>
                </a:solidFill>
                <a:ea typeface="华文中宋" panose="02010600040101010101" pitchFamily="2" charset="-122"/>
              </a:rPr>
              <a:t>Originator</a:t>
            </a:r>
            <a:r>
              <a:rPr lang="zh-CN" altLang="en-US" sz="2000" b="0" dirty="0">
                <a:solidFill>
                  <a:schemeClr val="tx1"/>
                </a:solidFill>
                <a:ea typeface="华文中宋" panose="02010600040101010101" pitchFamily="2" charset="-122"/>
              </a:rPr>
              <a:t>参与者的内部信息，但并不会随便把信息公开出去。</a:t>
            </a:r>
          </a:p>
          <a:p>
            <a:pPr lvl="3" eaLnBrk="1" hangingPunct="1">
              <a:lnSpc>
                <a:spcPct val="150000"/>
              </a:lnSpc>
            </a:pPr>
            <a:r>
              <a:rPr lang="en-US" altLang="zh-CN" sz="1800" dirty="0">
                <a:ea typeface="华文中宋" panose="02010600040101010101" pitchFamily="2" charset="-122"/>
              </a:rPr>
              <a:t>Wide Interface</a:t>
            </a:r>
            <a:r>
              <a:rPr lang="zh-CN" altLang="en-US" sz="1800" dirty="0">
                <a:ea typeface="华文中宋" panose="02010600040101010101" pitchFamily="2" charset="-122"/>
              </a:rPr>
              <a:t>（</a:t>
            </a:r>
            <a:r>
              <a:rPr lang="en-US" altLang="zh-CN" sz="1800" dirty="0">
                <a:ea typeface="华文中宋" panose="02010600040101010101" pitchFamily="2" charset="-122"/>
              </a:rPr>
              <a:t>API</a:t>
            </a:r>
            <a:r>
              <a:rPr lang="zh-CN" altLang="en-US" sz="1800" dirty="0">
                <a:ea typeface="华文中宋" panose="02010600040101010101" pitchFamily="2" charset="-122"/>
              </a:rPr>
              <a:t>）：</a:t>
            </a:r>
            <a:r>
              <a:rPr lang="en-US" altLang="zh-CN" sz="1800" dirty="0">
                <a:ea typeface="华文中宋" panose="02010600040101010101" pitchFamily="2" charset="-122"/>
              </a:rPr>
              <a:t>Memento(int money)</a:t>
            </a:r>
            <a:r>
              <a:rPr lang="zh-CN" altLang="en-US" sz="1800" dirty="0">
                <a:ea typeface="华文中宋" panose="02010600040101010101" pitchFamily="2" charset="-122"/>
              </a:rPr>
              <a:t>、</a:t>
            </a:r>
            <a:r>
              <a:rPr lang="en-US" altLang="zh-CN" sz="1800" dirty="0">
                <a:ea typeface="华文中宋" panose="02010600040101010101" pitchFamily="2" charset="-122"/>
              </a:rPr>
              <a:t>void </a:t>
            </a:r>
            <a:r>
              <a:rPr lang="en-US" altLang="zh-CN" sz="1800" dirty="0" err="1">
                <a:ea typeface="华文中宋" panose="02010600040101010101" pitchFamily="2" charset="-122"/>
              </a:rPr>
              <a:t>addFruit</a:t>
            </a:r>
            <a:r>
              <a:rPr lang="en-US" altLang="zh-CN" sz="1800" dirty="0">
                <a:ea typeface="华文中宋" panose="02010600040101010101" pitchFamily="2" charset="-122"/>
              </a:rPr>
              <a:t>(String fruit)</a:t>
            </a:r>
            <a:r>
              <a:rPr lang="zh-CN" altLang="en-US" sz="1800" dirty="0">
                <a:ea typeface="华文中宋" panose="02010600040101010101" pitchFamily="2" charset="-122"/>
              </a:rPr>
              <a:t>，能力很大，知道</a:t>
            </a:r>
            <a:r>
              <a:rPr lang="en-US" altLang="zh-CN" sz="1800" dirty="0">
                <a:ea typeface="华文中宋" panose="02010600040101010101" pitchFamily="2" charset="-122"/>
              </a:rPr>
              <a:t>Originator</a:t>
            </a:r>
            <a:endParaRPr lang="zh-CN" altLang="en-US" sz="1800" dirty="0">
              <a:ea typeface="华文中宋" panose="02010600040101010101" pitchFamily="2" charset="-122"/>
            </a:endParaRPr>
          </a:p>
          <a:p>
            <a:pPr lvl="3" eaLnBrk="1" hangingPunct="1">
              <a:lnSpc>
                <a:spcPct val="150000"/>
              </a:lnSpc>
            </a:pPr>
            <a:r>
              <a:rPr lang="en-US" altLang="zh-CN" sz="1800" dirty="0">
                <a:ea typeface="华文中宋" panose="02010600040101010101" pitchFamily="2" charset="-122"/>
              </a:rPr>
              <a:t>Narrow Interface</a:t>
            </a:r>
            <a:r>
              <a:rPr lang="zh-CN" altLang="en-US" sz="1800" dirty="0">
                <a:ea typeface="华文中宋" panose="02010600040101010101" pitchFamily="2" charset="-122"/>
              </a:rPr>
              <a:t>（</a:t>
            </a:r>
            <a:r>
              <a:rPr lang="en-US" altLang="zh-CN" sz="1800" dirty="0">
                <a:ea typeface="华文中宋" panose="02010600040101010101" pitchFamily="2" charset="-122"/>
              </a:rPr>
              <a:t>API</a:t>
            </a:r>
            <a:r>
              <a:rPr lang="zh-CN" altLang="en-US" sz="1800" dirty="0">
                <a:ea typeface="华文中宋" panose="02010600040101010101" pitchFamily="2" charset="-122"/>
              </a:rPr>
              <a:t>）：</a:t>
            </a:r>
            <a:r>
              <a:rPr lang="en-US" altLang="zh-CN" sz="1800" dirty="0">
                <a:ea typeface="华文中宋" panose="02010600040101010101" pitchFamily="2" charset="-122"/>
              </a:rPr>
              <a:t>public int </a:t>
            </a:r>
            <a:r>
              <a:rPr lang="en-US" altLang="zh-CN" sz="1800" dirty="0" err="1">
                <a:ea typeface="华文中宋" panose="02010600040101010101" pitchFamily="2" charset="-122"/>
              </a:rPr>
              <a:t>getMoney</a:t>
            </a:r>
            <a:r>
              <a:rPr lang="en-US" altLang="zh-CN" sz="1800" dirty="0">
                <a:ea typeface="华文中宋" panose="02010600040101010101" pitchFamily="2" charset="-122"/>
              </a:rPr>
              <a:t>()</a:t>
            </a:r>
            <a:r>
              <a:rPr lang="zh-CN" altLang="en-US" sz="1800" dirty="0">
                <a:ea typeface="华文中宋" panose="02010600040101010101" pitchFamily="2" charset="-122"/>
              </a:rPr>
              <a:t>，能力有限</a:t>
            </a:r>
          </a:p>
          <a:p>
            <a:pPr lvl="2" eaLnBrk="1" hangingPunct="1">
              <a:lnSpc>
                <a:spcPct val="150000"/>
              </a:lnSpc>
            </a:pPr>
            <a:r>
              <a:rPr lang="en-US" altLang="zh-CN" sz="2000" b="0" dirty="0">
                <a:solidFill>
                  <a:schemeClr val="tx1"/>
                </a:solidFill>
                <a:ea typeface="华文中宋" panose="02010600040101010101" pitchFamily="2" charset="-122"/>
              </a:rPr>
              <a:t>Caretaker</a:t>
            </a:r>
            <a:r>
              <a:rPr lang="zh-CN" altLang="en-US" sz="2000" b="0" dirty="0">
                <a:solidFill>
                  <a:schemeClr val="tx1"/>
                </a:solidFill>
                <a:ea typeface="华文中宋" panose="02010600040101010101" pitchFamily="2" charset="-122"/>
              </a:rPr>
              <a:t>参与者：</a:t>
            </a:r>
            <a:r>
              <a:rPr lang="en-US" altLang="zh-CN" sz="2000" b="0" dirty="0">
                <a:solidFill>
                  <a:schemeClr val="tx1"/>
                </a:solidFill>
                <a:ea typeface="华文中宋" panose="02010600040101010101" pitchFamily="2" charset="-122"/>
              </a:rPr>
              <a:t>Main</a:t>
            </a:r>
          </a:p>
        </p:txBody>
      </p:sp>
    </p:spTree>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30E0B-D96A-4DE6-B783-7F77E2ABFDD1}"/>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B8BEFAD5-6CAA-434C-9508-428FB27B1D5E}"/>
              </a:ext>
            </a:extLst>
          </p:cNvPr>
          <p:cNvSpPr>
            <a:spLocks noGrp="1"/>
          </p:cNvSpPr>
          <p:nvPr>
            <p:ph idx="1"/>
          </p:nvPr>
        </p:nvSpPr>
        <p:spPr>
          <a:xfrm>
            <a:off x="477144" y="949624"/>
            <a:ext cx="10972800" cy="5065712"/>
          </a:xfrm>
        </p:spPr>
        <p:txBody>
          <a:bodyPr/>
          <a:lstStyle/>
          <a:p>
            <a:pPr eaLnBrk="1" hangingPunct="1"/>
            <a:r>
              <a:rPr lang="zh-CN" altLang="en-US" dirty="0">
                <a:solidFill>
                  <a:srgbClr val="324A7A"/>
                </a:solidFill>
                <a:ea typeface="华文中宋" panose="02010600040101010101" pitchFamily="2" charset="-122"/>
              </a:rPr>
              <a:t>用户信息操作撤销 </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某系统提供了用户信息操作模块，用户可以修改自己的各项信息。为了使操作过程更加人性化，现使用备忘录模式对系统进行改进，使得用户在进行了错误操作之后可以恢复到操作之前的状态。</a:t>
            </a:r>
          </a:p>
          <a:p>
            <a:endParaRPr lang="zh-CN" altLang="en-US" dirty="0"/>
          </a:p>
        </p:txBody>
      </p:sp>
      <p:pic>
        <p:nvPicPr>
          <p:cNvPr id="4" name="Picture 15">
            <a:extLst>
              <a:ext uri="{FF2B5EF4-FFF2-40B4-BE49-F238E27FC236}">
                <a16:creationId xmlns:a16="http://schemas.microsoft.com/office/drawing/2014/main" id="{1A429409-2CAC-4638-935F-72802F3E7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7" y="2656656"/>
            <a:ext cx="8793163" cy="394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371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2E99F-FDED-4D28-8A48-61A37E552A70}"/>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BACC1AAE-01B2-4091-9287-0A3EB33C29A3}"/>
              </a:ext>
            </a:extLst>
          </p:cNvPr>
          <p:cNvSpPr>
            <a:spLocks noGrp="1"/>
          </p:cNvSpPr>
          <p:nvPr>
            <p:ph idx="1"/>
          </p:nvPr>
        </p:nvSpPr>
        <p:spPr>
          <a:xfrm>
            <a:off x="407368" y="908720"/>
            <a:ext cx="10972800" cy="5544616"/>
          </a:xfrm>
        </p:spPr>
        <p:txBody>
          <a:bodyPr/>
          <a:lstStyle/>
          <a:p>
            <a:pPr eaLnBrk="1" hangingPunct="1">
              <a:lnSpc>
                <a:spcPct val="150000"/>
              </a:lnSpc>
            </a:pPr>
            <a:r>
              <a:rPr lang="zh-CN" altLang="en-US"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提供了一种状态</a:t>
            </a:r>
            <a:r>
              <a:rPr lang="zh-CN" altLang="en-US" dirty="0">
                <a:solidFill>
                  <a:srgbClr val="C00000"/>
                </a:solidFill>
                <a:ea typeface="华文中宋" panose="02010600040101010101" pitchFamily="2" charset="-122"/>
              </a:rPr>
              <a:t>恢复</a:t>
            </a:r>
            <a:r>
              <a:rPr lang="zh-CN" altLang="en-US" dirty="0">
                <a:solidFill>
                  <a:schemeClr val="tx1"/>
                </a:solidFill>
                <a:ea typeface="华文中宋" panose="02010600040101010101" pitchFamily="2" charset="-122"/>
              </a:rPr>
              <a:t>的实现机制，使得用户可以方便地回到一个特定的历史步骤，可以使用先前存储起来的备忘录将状态</a:t>
            </a:r>
            <a:r>
              <a:rPr lang="zh-CN" altLang="en-US" dirty="0">
                <a:solidFill>
                  <a:srgbClr val="C00000"/>
                </a:solidFill>
                <a:ea typeface="华文中宋" panose="02010600040101010101" pitchFamily="2" charset="-122"/>
              </a:rPr>
              <a:t>复原</a:t>
            </a:r>
            <a:r>
              <a:rPr lang="zh-CN" altLang="en-US"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实现了信息的封装，一个备忘录对象是一种原发器对象的</a:t>
            </a:r>
            <a:r>
              <a:rPr lang="zh-CN" altLang="en-US" dirty="0">
                <a:solidFill>
                  <a:srgbClr val="C00000"/>
                </a:solidFill>
                <a:ea typeface="华文中宋" panose="02010600040101010101" pitchFamily="2" charset="-122"/>
              </a:rPr>
              <a:t>部分</a:t>
            </a:r>
            <a:r>
              <a:rPr lang="zh-CN" altLang="en-US" dirty="0">
                <a:solidFill>
                  <a:schemeClr val="tx1"/>
                </a:solidFill>
                <a:ea typeface="华文中宋" panose="02010600040101010101" pitchFamily="2" charset="-122"/>
              </a:rPr>
              <a:t>表示，不会被其他代码改动，这种模式简化了原发器对象，备忘录只保存原发器的</a:t>
            </a:r>
            <a:r>
              <a:rPr lang="zh-CN" altLang="en-US" dirty="0">
                <a:solidFill>
                  <a:srgbClr val="C00000"/>
                </a:solidFill>
                <a:ea typeface="华文中宋" panose="02010600040101010101" pitchFamily="2" charset="-122"/>
              </a:rPr>
              <a:t>部分</a:t>
            </a:r>
            <a:r>
              <a:rPr lang="zh-CN" altLang="en-US" dirty="0">
                <a:solidFill>
                  <a:schemeClr val="tx1"/>
                </a:solidFill>
                <a:ea typeface="华文中宋" panose="02010600040101010101" pitchFamily="2" charset="-122"/>
              </a:rPr>
              <a:t>状态，采用堆栈</a:t>
            </a:r>
            <a:r>
              <a:rPr lang="en-US" altLang="zh-CN" dirty="0">
                <a:solidFill>
                  <a:srgbClr val="C00000"/>
                </a:solidFill>
                <a:highlight>
                  <a:srgbClr val="FFFF00"/>
                </a:highlight>
                <a:ea typeface="华文中宋" panose="02010600040101010101" pitchFamily="2" charset="-122"/>
              </a:rPr>
              <a:t>(</a:t>
            </a:r>
            <a:r>
              <a:rPr lang="zh-CN" altLang="en-US" dirty="0">
                <a:solidFill>
                  <a:srgbClr val="C00000"/>
                </a:solidFill>
                <a:highlight>
                  <a:srgbClr val="FFFF00"/>
                </a:highlight>
                <a:ea typeface="华文中宋" panose="02010600040101010101" pitchFamily="2" charset="-122"/>
              </a:rPr>
              <a:t>只要是容器都行</a:t>
            </a:r>
            <a:r>
              <a:rPr lang="en-US" altLang="zh-CN" dirty="0">
                <a:solidFill>
                  <a:srgbClr val="C00000"/>
                </a:solidFill>
                <a:highlight>
                  <a:srgbClr val="FFFF00"/>
                </a:highlight>
                <a:ea typeface="华文中宋" panose="02010600040101010101" pitchFamily="2" charset="-122"/>
              </a:rPr>
              <a:t>)</a:t>
            </a:r>
            <a:r>
              <a:rPr lang="zh-CN" altLang="en-US" dirty="0">
                <a:solidFill>
                  <a:schemeClr val="tx1"/>
                </a:solidFill>
                <a:ea typeface="华文中宋" panose="02010600040101010101" pitchFamily="2" charset="-122"/>
              </a:rPr>
              <a:t>来存储备忘录对象可以实现多次撤销操作，可以通过在负责人中定义集合对象来存储多个备忘录。 </a:t>
            </a:r>
            <a:endParaRPr lang="en-US" altLang="zh-CN"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资源消耗过大</a:t>
            </a:r>
            <a:r>
              <a:rPr lang="zh-CN" altLang="en-US" dirty="0">
                <a:solidFill>
                  <a:schemeClr val="tx1"/>
                </a:solidFill>
                <a:ea typeface="华文中宋" panose="02010600040101010101" pitchFamily="2" charset="-122"/>
              </a:rPr>
              <a:t>，如果类的成员变量太多，就不可避免占用大量的内存，而且每保存一次对象的状态都需要消耗内存资源，如果知道这一点大家就容易理解为什么一些提供了撤销功能的软件在运行时所</a:t>
            </a:r>
            <a:r>
              <a:rPr lang="zh-CN" altLang="en-US" dirty="0">
                <a:solidFill>
                  <a:srgbClr val="FF0000"/>
                </a:solidFill>
                <a:ea typeface="华文中宋" panose="02010600040101010101" pitchFamily="2" charset="-122"/>
              </a:rPr>
              <a:t>占用</a:t>
            </a:r>
            <a:r>
              <a:rPr lang="zh-CN" altLang="en-US" dirty="0">
                <a:solidFill>
                  <a:schemeClr val="tx1"/>
                </a:solidFill>
                <a:ea typeface="华文中宋" panose="02010600040101010101" pitchFamily="2" charset="-122"/>
              </a:rPr>
              <a:t>的内存和硬盘空间比较大了。</a:t>
            </a:r>
          </a:p>
          <a:p>
            <a:pPr lvl="1" eaLnBrk="1" hangingPunct="1">
              <a:buFont typeface="Arial" panose="020B0604020202020204" pitchFamily="34" charset="0"/>
              <a:buChar char="•"/>
            </a:pPr>
            <a:endParaRPr lang="zh-CN" altLang="en-US" dirty="0">
              <a:ea typeface="华文中宋" panose="02010600040101010101" pitchFamily="2" charset="-122"/>
            </a:endParaRPr>
          </a:p>
          <a:p>
            <a:endParaRPr lang="zh-CN" altLang="en-US" dirty="0">
              <a:ea typeface="华文中宋" panose="02010600040101010101" pitchFamily="2" charset="-122"/>
            </a:endParaRPr>
          </a:p>
        </p:txBody>
      </p:sp>
    </p:spTree>
    <p:extLst>
      <p:ext uri="{BB962C8B-B14F-4D97-AF65-F5344CB8AC3E}">
        <p14:creationId xmlns:p14="http://schemas.microsoft.com/office/powerpoint/2010/main" val="27615057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C2E1669-072B-4B27-882D-7713F6C63AEE}"/>
              </a:ext>
            </a:extLst>
          </p:cNvPr>
          <p:cNvSpPr>
            <a:spLocks noGrp="1" noChangeArrowheads="1"/>
          </p:cNvSpPr>
          <p:nvPr>
            <p:ph type="title"/>
          </p:nvPr>
        </p:nvSpPr>
        <p:spPr>
          <a:xfrm>
            <a:off x="695400" y="1731914"/>
            <a:ext cx="11089232" cy="688975"/>
          </a:xfrm>
        </p:spPr>
        <p:txBody>
          <a:bodyPr/>
          <a:lstStyle/>
          <a:p>
            <a:pPr eaLnBrk="1" hangingPunct="1"/>
            <a:r>
              <a:rPr lang="en-US" altLang="zh-CN" dirty="0">
                <a:solidFill>
                  <a:srgbClr val="324A7A"/>
                </a:solidFill>
                <a:latin typeface="Times New Roman" panose="02020603050405020304" pitchFamily="18" charset="0"/>
                <a:cs typeface="Times New Roman" panose="02020603050405020304" pitchFamily="18" charset="0"/>
              </a:rPr>
              <a:t>Composite Pattern</a:t>
            </a:r>
            <a:endParaRPr lang="zh-CN" altLang="en-US" dirty="0">
              <a:solidFill>
                <a:srgbClr val="324A7A"/>
              </a:solidFill>
              <a:latin typeface="Times New Roman" panose="02020603050405020304" pitchFamily="18" charset="0"/>
              <a:cs typeface="Times New Roman" panose="02020603050405020304" pitchFamily="18" charset="0"/>
            </a:endParaRPr>
          </a:p>
        </p:txBody>
      </p:sp>
      <p:pic>
        <p:nvPicPr>
          <p:cNvPr id="36867" name="Picture 3" descr="Compiste_05">
            <a:extLst>
              <a:ext uri="{FF2B5EF4-FFF2-40B4-BE49-F238E27FC236}">
                <a16:creationId xmlns:a16="http://schemas.microsoft.com/office/drawing/2014/main" id="{59EAA6D4-F0DE-4BED-AEC7-F0F65C0110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7568" y="2376589"/>
            <a:ext cx="8135939" cy="4004739"/>
          </a:xfrm>
          <a:noFill/>
        </p:spPr>
      </p:pic>
      <p:sp>
        <p:nvSpPr>
          <p:cNvPr id="4" name="Rectangle 2">
            <a:extLst>
              <a:ext uri="{FF2B5EF4-FFF2-40B4-BE49-F238E27FC236}">
                <a16:creationId xmlns:a16="http://schemas.microsoft.com/office/drawing/2014/main" id="{A185BB37-B2BC-469B-B2D4-0BCCCE8CA146}"/>
              </a:ext>
            </a:extLst>
          </p:cNvPr>
          <p:cNvSpPr txBox="1">
            <a:spLocks noChangeArrowheads="1"/>
          </p:cNvSpPr>
          <p:nvPr/>
        </p:nvSpPr>
        <p:spPr bwMode="auto">
          <a:xfrm>
            <a:off x="8384" y="26065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5" name="矩形 1">
            <a:extLst>
              <a:ext uri="{FF2B5EF4-FFF2-40B4-BE49-F238E27FC236}">
                <a16:creationId xmlns:a16="http://schemas.microsoft.com/office/drawing/2014/main" id="{19412A5C-9AF6-4E95-B540-CE613070F1CE}"/>
              </a:ext>
            </a:extLst>
          </p:cNvPr>
          <p:cNvSpPr>
            <a:spLocks noChangeArrowheads="1"/>
          </p:cNvSpPr>
          <p:nvPr/>
        </p:nvSpPr>
        <p:spPr bwMode="auto">
          <a:xfrm>
            <a:off x="479376" y="1116727"/>
            <a:ext cx="423705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80000"/>
              </a:lnSpc>
              <a:spcBef>
                <a:spcPct val="0"/>
              </a:spcBef>
              <a:buFont typeface="Wingdings" panose="05000000000000000000" pitchFamily="2" charset="2"/>
              <a:buChar char="p"/>
            </a:pPr>
            <a:r>
              <a:rPr kumimoji="0" lang="zh-CN" altLang="en-US" sz="2800" dirty="0">
                <a:latin typeface="华文中宋" panose="02010600040101010101" pitchFamily="2" charset="-122"/>
                <a:ea typeface="华文中宋" panose="02010600040101010101" pitchFamily="2" charset="-122"/>
              </a:rPr>
              <a:t>设计模式的特点与应用</a:t>
            </a:r>
            <a:endParaRPr kumimoji="0" lang="en-US" altLang="zh-CN" sz="2800" b="1"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Strategy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11304230"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策略模式可以提供相同行为的不同实现，客户可以根据不同时间或空间要求选择不同的。</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策略模式提供了对开闭原则的完美支持，可以在不修改原代码的情况下，灵活增加新算法。</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策略模式把算法的使用放到环境类中，而算法的实现移到具体策略类中，实现了二者的分离。</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客户端必须理解所有策略算法的区别，以便适时选择恰当的算法类。</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策略模式造成很多的策略类，增加维护难度。</a:t>
            </a:r>
          </a:p>
          <a:p>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一个系统需要动态地在几种算法中选择一种时，可将每个算法封装到策略类中。</a:t>
            </a:r>
          </a:p>
          <a:p>
            <a:pPr lvl="1"/>
            <a:r>
              <a:rPr lang="zh-CN" altLang="en-US" sz="1600" b="0" dirty="0">
                <a:solidFill>
                  <a:schemeClr val="tx1"/>
                </a:solidFill>
                <a:latin typeface="华文楷体" panose="02010600040101010101" pitchFamily="2" charset="-122"/>
                <a:ea typeface="华文楷体" panose="02010600040101010101" pitchFamily="2" charset="-122"/>
              </a:rPr>
              <a:t>一个类定义了多种行为，并且这些行为在这个类的操作中以多个条件语句的形式出现，可将每个条件分支移入它们各自的策略类中以代替这些条件语句。</a:t>
            </a:r>
          </a:p>
          <a:p>
            <a:pPr lvl="1"/>
            <a:r>
              <a:rPr lang="zh-CN" altLang="en-US" sz="1600" b="0" dirty="0">
                <a:solidFill>
                  <a:schemeClr val="tx1"/>
                </a:solidFill>
                <a:latin typeface="华文楷体" panose="02010600040101010101" pitchFamily="2" charset="-122"/>
                <a:ea typeface="华文楷体" panose="02010600040101010101" pitchFamily="2" charset="-122"/>
              </a:rPr>
              <a:t>多个类只区别在表现行为不同，可以使用策略模式，在运行时动态选择具体要执行的行为。</a:t>
            </a:r>
          </a:p>
        </p:txBody>
      </p:sp>
      <p:pic>
        <p:nvPicPr>
          <p:cNvPr id="4" name="图片 3">
            <a:extLst>
              <a:ext uri="{FF2B5EF4-FFF2-40B4-BE49-F238E27FC236}">
                <a16:creationId xmlns:a16="http://schemas.microsoft.com/office/drawing/2014/main" id="{00CFF172-8AB8-437D-8CA5-EA524E33B405}"/>
              </a:ext>
            </a:extLst>
          </p:cNvPr>
          <p:cNvPicPr>
            <a:picLocks noChangeAspect="1"/>
          </p:cNvPicPr>
          <p:nvPr/>
        </p:nvPicPr>
        <p:blipFill>
          <a:blip r:embed="rId4"/>
          <a:stretch>
            <a:fillRect/>
          </a:stretch>
        </p:blipFill>
        <p:spPr>
          <a:xfrm>
            <a:off x="684097" y="1357522"/>
            <a:ext cx="11283812" cy="7048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2" name="图片 11">
            <a:extLst>
              <a:ext uri="{FF2B5EF4-FFF2-40B4-BE49-F238E27FC236}">
                <a16:creationId xmlns:a16="http://schemas.microsoft.com/office/drawing/2014/main" id="{523F10D4-430D-4D0E-B089-D27DBB073C5F}"/>
              </a:ext>
            </a:extLst>
          </p:cNvPr>
          <p:cNvPicPr>
            <a:picLocks noChangeAspect="1"/>
          </p:cNvPicPr>
          <p:nvPr/>
        </p:nvPicPr>
        <p:blipFill>
          <a:blip r:embed="rId5"/>
          <a:stretch>
            <a:fillRect/>
          </a:stretch>
        </p:blipFill>
        <p:spPr>
          <a:xfrm>
            <a:off x="1055441" y="2499274"/>
            <a:ext cx="10912468" cy="4026069"/>
          </a:xfrm>
          <a:prstGeom prst="rect">
            <a:avLst/>
          </a:prstGeom>
        </p:spPr>
      </p:pic>
      <p:pic>
        <p:nvPicPr>
          <p:cNvPr id="8" name="图片 7">
            <a:extLst>
              <a:ext uri="{FF2B5EF4-FFF2-40B4-BE49-F238E27FC236}">
                <a16:creationId xmlns:a16="http://schemas.microsoft.com/office/drawing/2014/main" id="{20B6C340-8E1F-4E65-93F3-E5B2F126D83C}"/>
              </a:ext>
            </a:extLst>
          </p:cNvPr>
          <p:cNvPicPr>
            <a:picLocks noChangeAspect="1"/>
          </p:cNvPicPr>
          <p:nvPr/>
        </p:nvPicPr>
        <p:blipFill>
          <a:blip r:embed="rId6"/>
          <a:stretch>
            <a:fillRect/>
          </a:stretch>
        </p:blipFill>
        <p:spPr>
          <a:xfrm>
            <a:off x="1076839" y="2276872"/>
            <a:ext cx="10851809" cy="4437230"/>
          </a:xfrm>
          <a:prstGeom prst="rect">
            <a:avLst/>
          </a:prstGeom>
        </p:spPr>
      </p:pic>
    </p:spTree>
    <p:extLst>
      <p:ext uri="{BB962C8B-B14F-4D97-AF65-F5344CB8AC3E}">
        <p14:creationId xmlns:p14="http://schemas.microsoft.com/office/powerpoint/2010/main" val="819787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Composite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5206514"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组合模式使得客户端代码可以一致地处理单个对象和组合对象，无须关心自己处理的是单个对象，还是组合对象，这简化了客户端代码；</a:t>
            </a:r>
          </a:p>
          <a:p>
            <a:pPr lvl="1"/>
            <a:r>
              <a:rPr lang="zh-CN" altLang="en-US" sz="1600" b="0" kern="1200" dirty="0">
                <a:solidFill>
                  <a:schemeClr val="tx1"/>
                </a:solidFill>
                <a:latin typeface="华文楷体" panose="02010600040101010101" pitchFamily="2" charset="-122"/>
                <a:ea typeface="华文楷体" panose="02010600040101010101" pitchFamily="2" charset="-122"/>
              </a:rPr>
              <a:t>更容易在组合体内加入新的对象，客户端不会因为加入了新的对象而更改源代码，满足“开闭原则”；</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设计较复杂，客户端需要花更多时间理清类之间的层次关系。</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95400" y="2433870"/>
            <a:ext cx="1152832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在需要表示一个对象整体与部分的层次结构的场合。</a:t>
            </a:r>
          </a:p>
          <a:p>
            <a:pPr lvl="1"/>
            <a:r>
              <a:rPr lang="zh-CN" altLang="en-US" sz="1600" b="0" dirty="0">
                <a:solidFill>
                  <a:schemeClr val="tx1"/>
                </a:solidFill>
                <a:latin typeface="华文楷体" panose="02010600040101010101" pitchFamily="2" charset="-122"/>
                <a:ea typeface="华文楷体" panose="02010600040101010101" pitchFamily="2" charset="-122"/>
              </a:rPr>
              <a:t>要求对用户隐藏组合对象与单个对象的不同，用户可以用统一的接口使用组合结构中的所有对象的场合。</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8CAEC583-7120-409C-987B-288CF7698D4C}"/>
              </a:ext>
            </a:extLst>
          </p:cNvPr>
          <p:cNvPicPr>
            <a:picLocks noChangeAspect="1"/>
          </p:cNvPicPr>
          <p:nvPr/>
        </p:nvPicPr>
        <p:blipFill>
          <a:blip r:embed="rId4"/>
          <a:stretch>
            <a:fillRect/>
          </a:stretch>
        </p:blipFill>
        <p:spPr>
          <a:xfrm>
            <a:off x="677804" y="1322651"/>
            <a:ext cx="11274029" cy="738193"/>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Picture 8">
            <a:extLst>
              <a:ext uri="{FF2B5EF4-FFF2-40B4-BE49-F238E27FC236}">
                <a16:creationId xmlns:a16="http://schemas.microsoft.com/office/drawing/2014/main" id="{FCC00F61-30B3-437E-9844-51EA15E82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4384" y="3490515"/>
            <a:ext cx="6030840" cy="336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28002"/>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Memento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9479" y="4077072"/>
            <a:ext cx="5854586"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提供了一种可以恢复状态的机制。</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实现了内部状态的封装。</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简化了发起人类。</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资源消耗大。</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59479" y="2277828"/>
            <a:ext cx="6296720"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需要保存与恢复数据的场景，如玩游戏时的中间结果的存档功能。</a:t>
            </a:r>
          </a:p>
          <a:p>
            <a:pPr lvl="1"/>
            <a:r>
              <a:rPr lang="zh-CN" altLang="en-US" sz="1600" b="0" dirty="0">
                <a:solidFill>
                  <a:schemeClr val="tx1"/>
                </a:solidFill>
                <a:latin typeface="华文楷体" panose="02010600040101010101" pitchFamily="2" charset="-122"/>
                <a:ea typeface="华文楷体" panose="02010600040101010101" pitchFamily="2" charset="-122"/>
              </a:rPr>
              <a:t>需要提供一个可回滚操作的场景，如 </a:t>
            </a:r>
            <a:r>
              <a:rPr lang="en-US" altLang="zh-CN" sz="1600" b="0" dirty="0">
                <a:solidFill>
                  <a:schemeClr val="tx1"/>
                </a:solidFill>
                <a:latin typeface="华文楷体" panose="02010600040101010101" pitchFamily="2" charset="-122"/>
                <a:ea typeface="华文楷体" panose="02010600040101010101" pitchFamily="2" charset="-122"/>
              </a:rPr>
              <a:t>Word</a:t>
            </a:r>
            <a:r>
              <a:rPr lang="zh-CN" altLang="en-US" sz="1600" b="0" dirty="0">
                <a:solidFill>
                  <a:schemeClr val="tx1"/>
                </a:solidFill>
                <a:latin typeface="华文楷体" panose="02010600040101010101" pitchFamily="2" charset="-122"/>
                <a:ea typeface="华文楷体" panose="02010600040101010101" pitchFamily="2" charset="-122"/>
              </a:rPr>
              <a:t>、记事本、</a:t>
            </a:r>
            <a:r>
              <a:rPr lang="en-US" altLang="zh-CN" sz="1600" b="0" dirty="0">
                <a:solidFill>
                  <a:schemeClr val="tx1"/>
                </a:solidFill>
                <a:latin typeface="华文楷体" panose="02010600040101010101" pitchFamily="2" charset="-122"/>
                <a:ea typeface="华文楷体" panose="02010600040101010101" pitchFamily="2" charset="-122"/>
              </a:rPr>
              <a:t>Photoshop</a:t>
            </a:r>
            <a:r>
              <a:rPr lang="zh-CN" altLang="en-US" sz="1600" b="0" dirty="0">
                <a:solidFill>
                  <a:schemeClr val="tx1"/>
                </a:solidFill>
                <a:latin typeface="华文楷体" panose="02010600040101010101" pitchFamily="2" charset="-122"/>
                <a:ea typeface="华文楷体" panose="02010600040101010101" pitchFamily="2" charset="-122"/>
              </a:rPr>
              <a:t>，</a:t>
            </a:r>
            <a:r>
              <a:rPr lang="en-US" altLang="zh-CN" sz="1600" b="0" dirty="0">
                <a:solidFill>
                  <a:schemeClr val="tx1"/>
                </a:solidFill>
                <a:latin typeface="华文楷体" panose="02010600040101010101" pitchFamily="2" charset="-122"/>
                <a:ea typeface="华文楷体" panose="02010600040101010101" pitchFamily="2" charset="-122"/>
              </a:rPr>
              <a:t>Eclipse </a:t>
            </a:r>
            <a:r>
              <a:rPr lang="zh-CN" altLang="en-US" sz="1600" b="0" dirty="0">
                <a:solidFill>
                  <a:schemeClr val="tx1"/>
                </a:solidFill>
                <a:latin typeface="华文楷体" panose="02010600040101010101" pitchFamily="2" charset="-122"/>
                <a:ea typeface="华文楷体" panose="02010600040101010101" pitchFamily="2" charset="-122"/>
              </a:rPr>
              <a:t>等软件在编辑时按 </a:t>
            </a:r>
            <a:r>
              <a:rPr lang="en-US" altLang="zh-CN" sz="1600" b="0" dirty="0" err="1">
                <a:solidFill>
                  <a:schemeClr val="tx1"/>
                </a:solidFill>
                <a:latin typeface="华文楷体" panose="02010600040101010101" pitchFamily="2" charset="-122"/>
                <a:ea typeface="华文楷体" panose="02010600040101010101" pitchFamily="2" charset="-122"/>
              </a:rPr>
              <a:t>Ctrl+Z</a:t>
            </a:r>
            <a:r>
              <a:rPr lang="en-US" altLang="zh-CN" sz="1600" b="0" dirty="0">
                <a:solidFill>
                  <a:schemeClr val="tx1"/>
                </a:solidFill>
                <a:latin typeface="华文楷体" panose="02010600040101010101" pitchFamily="2" charset="-122"/>
                <a:ea typeface="华文楷体" panose="02010600040101010101" pitchFamily="2" charset="-122"/>
              </a:rPr>
              <a:t> </a:t>
            </a:r>
            <a:r>
              <a:rPr lang="zh-CN" altLang="en-US" sz="1600" b="0" dirty="0">
                <a:solidFill>
                  <a:schemeClr val="tx1"/>
                </a:solidFill>
                <a:latin typeface="华文楷体" panose="02010600040101010101" pitchFamily="2" charset="-122"/>
                <a:ea typeface="华文楷体" panose="02010600040101010101" pitchFamily="2" charset="-122"/>
              </a:rPr>
              <a:t>组合键以及数据库中事务操作。</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CCF723CD-E1D5-4E57-86F2-76A86B32B329}"/>
              </a:ext>
            </a:extLst>
          </p:cNvPr>
          <p:cNvPicPr>
            <a:picLocks noChangeAspect="1"/>
          </p:cNvPicPr>
          <p:nvPr/>
        </p:nvPicPr>
        <p:blipFill>
          <a:blip r:embed="rId4"/>
          <a:stretch>
            <a:fillRect/>
          </a:stretch>
        </p:blipFill>
        <p:spPr>
          <a:xfrm>
            <a:off x="663679" y="1410862"/>
            <a:ext cx="1130423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8" name="图片 7">
            <a:extLst>
              <a:ext uri="{FF2B5EF4-FFF2-40B4-BE49-F238E27FC236}">
                <a16:creationId xmlns:a16="http://schemas.microsoft.com/office/drawing/2014/main" id="{AB11AB3B-E430-42BC-8AF8-8D633E45F1F6}"/>
              </a:ext>
            </a:extLst>
          </p:cNvPr>
          <p:cNvPicPr>
            <a:picLocks noChangeAspect="1"/>
          </p:cNvPicPr>
          <p:nvPr/>
        </p:nvPicPr>
        <p:blipFill>
          <a:blip r:embed="rId5"/>
          <a:stretch>
            <a:fillRect/>
          </a:stretch>
        </p:blipFill>
        <p:spPr>
          <a:xfrm>
            <a:off x="6956199" y="3384723"/>
            <a:ext cx="5243551" cy="3476650"/>
          </a:xfrm>
          <a:prstGeom prst="rect">
            <a:avLst/>
          </a:prstGeom>
        </p:spPr>
      </p:pic>
    </p:spTree>
    <p:extLst>
      <p:ext uri="{BB962C8B-B14F-4D97-AF65-F5344CB8AC3E}">
        <p14:creationId xmlns:p14="http://schemas.microsoft.com/office/powerpoint/2010/main" val="3511471313"/>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B782E88-4619-4502-B5F8-AF00B1C7B111}"/>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设计模式</a:t>
            </a:r>
            <a:endParaRPr lang="en-US" altLang="zh-CN" dirty="0">
              <a:latin typeface="华文中宋" panose="02010600040101010101" pitchFamily="2" charset="-122"/>
              <a:ea typeface="华文中宋" panose="02010600040101010101" pitchFamily="2" charset="-122"/>
            </a:endParaRPr>
          </a:p>
        </p:txBody>
      </p:sp>
      <p:sp>
        <p:nvSpPr>
          <p:cNvPr id="197635" name="Rectangle 3">
            <a:extLst>
              <a:ext uri="{FF2B5EF4-FFF2-40B4-BE49-F238E27FC236}">
                <a16:creationId xmlns:a16="http://schemas.microsoft.com/office/drawing/2014/main" id="{39DEC0BE-369E-4D69-80A3-A609C755064C}"/>
              </a:ext>
            </a:extLst>
          </p:cNvPr>
          <p:cNvSpPr>
            <a:spLocks noGrp="1" noChangeArrowheads="1"/>
          </p:cNvSpPr>
          <p:nvPr>
            <p:ph type="body" sz="half" idx="1"/>
          </p:nvPr>
        </p:nvSpPr>
        <p:spPr>
          <a:xfrm>
            <a:off x="479377" y="692696"/>
            <a:ext cx="11088737" cy="4946105"/>
          </a:xfrm>
        </p:spPr>
        <p:txBody>
          <a:bodyPr/>
          <a:lstStyle/>
          <a:p>
            <a:pPr eaLnBrk="1" hangingPunct="1"/>
            <a:r>
              <a:rPr lang="en-US" altLang="zh-CN" dirty="0">
                <a:solidFill>
                  <a:schemeClr val="tx1"/>
                </a:solidFill>
                <a:ea typeface="华文中宋" panose="02010600040101010101" pitchFamily="2" charset="-122"/>
              </a:rPr>
              <a:t>Mediator</a:t>
            </a:r>
          </a:p>
          <a:p>
            <a:pPr lvl="1" eaLnBrk="1" hangingPunct="1"/>
            <a:r>
              <a:rPr lang="zh-CN" altLang="en-US" b="0" dirty="0">
                <a:solidFill>
                  <a:schemeClr val="tx1"/>
                </a:solidFill>
                <a:ea typeface="华文中宋" panose="02010600040101010101" pitchFamily="2" charset="-122"/>
              </a:rPr>
              <a:t>问题的提出</a:t>
            </a:r>
          </a:p>
          <a:p>
            <a:pPr lvl="2" eaLnBrk="1" hangingPunct="1"/>
            <a:r>
              <a:rPr lang="zh-CN" altLang="en-US" sz="2000" b="0" dirty="0">
                <a:solidFill>
                  <a:srgbClr val="324A7A"/>
                </a:solidFill>
                <a:ea typeface="华文楷体" panose="02010600040101010101" pitchFamily="2" charset="-122"/>
              </a:rPr>
              <a:t>一个乱哄哄各自为政都可发号司令的</a:t>
            </a:r>
            <a:r>
              <a:rPr lang="en-US" altLang="zh-CN" sz="2000" b="0" dirty="0">
                <a:solidFill>
                  <a:srgbClr val="324A7A"/>
                </a:solidFill>
                <a:ea typeface="华文楷体" panose="02010600040101010101" pitchFamily="2" charset="-122"/>
              </a:rPr>
              <a:t>Team</a:t>
            </a:r>
            <a:r>
              <a:rPr lang="zh-CN" altLang="en-US" sz="2000" b="0" dirty="0">
                <a:solidFill>
                  <a:srgbClr val="324A7A"/>
                </a:solidFill>
                <a:ea typeface="华文楷体" panose="02010600040101010101" pitchFamily="2" charset="-122"/>
              </a:rPr>
              <a:t>不可能进行良序的开发与协调。</a:t>
            </a:r>
          </a:p>
          <a:p>
            <a:pPr lvl="2" eaLnBrk="1" hangingPunct="1"/>
            <a:r>
              <a:rPr lang="zh-CN" altLang="en-US" sz="2000" b="0" dirty="0">
                <a:solidFill>
                  <a:srgbClr val="324A7A"/>
                </a:solidFill>
                <a:ea typeface="华文楷体" panose="02010600040101010101" pitchFamily="2" charset="-122"/>
              </a:rPr>
              <a:t>一个顾问的出现。</a:t>
            </a:r>
            <a:endParaRPr lang="en-US" altLang="zh-CN" sz="2000" b="0" dirty="0">
              <a:solidFill>
                <a:srgbClr val="324A7A"/>
              </a:solidFill>
              <a:ea typeface="华文楷体" panose="02010600040101010101" pitchFamily="2" charset="-122"/>
            </a:endParaRPr>
          </a:p>
          <a:p>
            <a:pPr lvl="2" eaLnBrk="1" hangingPunct="1"/>
            <a:r>
              <a:rPr lang="zh-CN" altLang="en-US" sz="2000" dirty="0">
                <a:solidFill>
                  <a:srgbClr val="FF0000"/>
                </a:solidFill>
                <a:highlight>
                  <a:srgbClr val="FFFF00"/>
                </a:highlight>
                <a:ea typeface="华文楷体" panose="02010600040101010101" pitchFamily="2" charset="-122"/>
              </a:rPr>
              <a:t>康威定律（</a:t>
            </a:r>
            <a:r>
              <a:rPr lang="en-US" altLang="zh-CN" b="0" dirty="0">
                <a:highlight>
                  <a:srgbClr val="FFFF00"/>
                </a:highlight>
              </a:rPr>
              <a:t>Conway’s law</a:t>
            </a:r>
            <a:r>
              <a:rPr lang="zh-CN" altLang="en-US" sz="2000" dirty="0">
                <a:solidFill>
                  <a:srgbClr val="FF0000"/>
                </a:solidFill>
                <a:highlight>
                  <a:srgbClr val="FFFF00"/>
                </a:highlight>
                <a:ea typeface="华文楷体" panose="02010600040101010101" pitchFamily="2" charset="-122"/>
              </a:rPr>
              <a:t>）：</a:t>
            </a:r>
            <a:r>
              <a:rPr lang="zh-CN" altLang="en-US" sz="2000" b="0" dirty="0">
                <a:solidFill>
                  <a:srgbClr val="324A7A"/>
                </a:solidFill>
                <a:ea typeface="华文楷体" panose="02010600040101010101" pitchFamily="2" charset="-122"/>
              </a:rPr>
              <a:t>产品必然是其（人员）组织沟通结构的缩影。</a:t>
            </a:r>
          </a:p>
          <a:p>
            <a:pPr lvl="1" eaLnBrk="1" hangingPunct="1"/>
            <a:r>
              <a:rPr lang="en-US" altLang="zh-CN" b="0" dirty="0">
                <a:solidFill>
                  <a:schemeClr val="tx1"/>
                </a:solidFill>
                <a:ea typeface="华文中宋" panose="02010600040101010101" pitchFamily="2" charset="-122"/>
              </a:rPr>
              <a:t>Mediator Pattern</a:t>
            </a:r>
          </a:p>
          <a:p>
            <a:pPr lvl="2" eaLnBrk="1" hangingPunct="1"/>
            <a:r>
              <a:rPr lang="zh-CN" altLang="en-US" sz="2000" b="0" dirty="0">
                <a:solidFill>
                  <a:srgbClr val="324A7A"/>
                </a:solidFill>
                <a:ea typeface="华文楷体" panose="02010600040101010101" pitchFamily="2" charset="-122"/>
              </a:rPr>
              <a:t>只面对一个顾问。</a:t>
            </a:r>
          </a:p>
          <a:p>
            <a:pPr lvl="2" eaLnBrk="1" hangingPunct="1"/>
            <a:r>
              <a:rPr lang="zh-CN" altLang="en-US" sz="2000" b="0" dirty="0">
                <a:solidFill>
                  <a:srgbClr val="324A7A"/>
                </a:solidFill>
                <a:ea typeface="华文楷体" panose="02010600040101010101" pitchFamily="2" charset="-122"/>
              </a:rPr>
              <a:t>关于对象和行为的。</a:t>
            </a:r>
          </a:p>
          <a:p>
            <a:pPr lvl="2" eaLnBrk="1" hangingPunct="1"/>
            <a:r>
              <a:rPr lang="zh-CN" altLang="en-US" sz="2000" b="0" dirty="0">
                <a:solidFill>
                  <a:srgbClr val="324A7A"/>
                </a:solidFill>
                <a:ea typeface="华文楷体" panose="02010600040101010101" pitchFamily="2" charset="-122"/>
              </a:rPr>
              <a:t>中介模式。</a:t>
            </a:r>
          </a:p>
          <a:p>
            <a:pPr lvl="1" eaLnBrk="1" hangingPunct="1"/>
            <a:r>
              <a:rPr lang="en-US" altLang="zh-CN" b="0" dirty="0">
                <a:solidFill>
                  <a:schemeClr val="tx1"/>
                </a:solidFill>
                <a:ea typeface="华文中宋" panose="02010600040101010101" pitchFamily="2" charset="-122"/>
              </a:rPr>
              <a:t>Mediator </a:t>
            </a:r>
            <a:r>
              <a:rPr lang="zh-CN" altLang="en-US" b="0" dirty="0">
                <a:solidFill>
                  <a:schemeClr val="tx1"/>
                </a:solidFill>
                <a:ea typeface="华文中宋" panose="02010600040101010101" pitchFamily="2" charset="-122"/>
              </a:rPr>
              <a:t>模式在事件驱动类应用中比较多，例如界面设计</a:t>
            </a:r>
            <a:r>
              <a:rPr lang="en-US" altLang="zh-CN" b="0" dirty="0">
                <a:solidFill>
                  <a:schemeClr val="tx1"/>
                </a:solidFill>
                <a:ea typeface="华文中宋" panose="02010600040101010101" pitchFamily="2" charset="-122"/>
              </a:rPr>
              <a:t>GUI</a:t>
            </a:r>
            <a:r>
              <a:rPr lang="zh-CN" altLang="en-US" b="0" dirty="0">
                <a:solidFill>
                  <a:schemeClr val="tx1"/>
                </a:solidFill>
                <a:ea typeface="华文中宋" panose="02010600040101010101" pitchFamily="2" charset="-122"/>
              </a:rPr>
              <a:t>、聊天、消息传递等。在聊天应用中，需要有一个</a:t>
            </a:r>
            <a:r>
              <a:rPr lang="en-US" altLang="zh-CN" b="0" dirty="0" err="1">
                <a:solidFill>
                  <a:schemeClr val="tx1"/>
                </a:solidFill>
                <a:ea typeface="华文中宋" panose="02010600040101010101" pitchFamily="2" charset="-122"/>
              </a:rPr>
              <a:t>MessageMediator</a:t>
            </a:r>
            <a:r>
              <a:rPr lang="zh-CN" altLang="en-US" b="0" dirty="0">
                <a:solidFill>
                  <a:schemeClr val="tx1"/>
                </a:solidFill>
                <a:ea typeface="华文中宋" panose="02010600040101010101" pitchFamily="2" charset="-122"/>
              </a:rPr>
              <a:t>，专门负责</a:t>
            </a:r>
            <a:r>
              <a:rPr lang="en-US" altLang="zh-CN" b="0" dirty="0">
                <a:solidFill>
                  <a:schemeClr val="tx1"/>
                </a:solidFill>
                <a:ea typeface="华文中宋" panose="02010600040101010101" pitchFamily="2" charset="-122"/>
              </a:rPr>
              <a:t>request/response </a:t>
            </a:r>
            <a:r>
              <a:rPr lang="zh-CN" altLang="en-US" b="0" dirty="0">
                <a:solidFill>
                  <a:schemeClr val="tx1"/>
                </a:solidFill>
                <a:ea typeface="华文中宋" panose="02010600040101010101" pitchFamily="2" charset="-122"/>
              </a:rPr>
              <a:t>之间任务的调节。</a:t>
            </a:r>
          </a:p>
        </p:txBody>
      </p:sp>
      <p:graphicFrame>
        <p:nvGraphicFramePr>
          <p:cNvPr id="197636" name="Object 4">
            <a:extLst>
              <a:ext uri="{FF2B5EF4-FFF2-40B4-BE49-F238E27FC236}">
                <a16:creationId xmlns:a16="http://schemas.microsoft.com/office/drawing/2014/main" id="{ACA6656C-85A3-4070-8852-BE3B8FD4D66F}"/>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spid="_x0000_s35524" name="Equation" r:id="rId4" imgW="435285" imgH="677109" progId="Equation.DSMT4">
                  <p:embed/>
                </p:oleObj>
              </mc:Choice>
              <mc:Fallback>
                <p:oleObj name="Equation" r:id="rId4" imgW="435285" imgH="677109" progId="Equation.DSMT4">
                  <p:embed/>
                  <p:pic>
                    <p:nvPicPr>
                      <p:cNvPr id="197636" name="Object 4">
                        <a:extLst>
                          <a:ext uri="{FF2B5EF4-FFF2-40B4-BE49-F238E27FC236}">
                            <a16:creationId xmlns:a16="http://schemas.microsoft.com/office/drawing/2014/main" id="{ACA6656C-85A3-4070-8852-BE3B8FD4D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7" name="Object 5">
            <a:extLst>
              <a:ext uri="{FF2B5EF4-FFF2-40B4-BE49-F238E27FC236}">
                <a16:creationId xmlns:a16="http://schemas.microsoft.com/office/drawing/2014/main" id="{7E2C3A4B-5287-40DF-9E69-991C87EEEF59}"/>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spid="_x0000_s35525" name="Equation" r:id="rId6" imgW="435285" imgH="677109" progId="Equation.DSMT4">
                  <p:embed/>
                </p:oleObj>
              </mc:Choice>
              <mc:Fallback>
                <p:oleObj name="Equation" r:id="rId6" imgW="435285" imgH="677109" progId="Equation.DSMT4">
                  <p:embed/>
                  <p:pic>
                    <p:nvPicPr>
                      <p:cNvPr id="197637" name="Object 5">
                        <a:extLst>
                          <a:ext uri="{FF2B5EF4-FFF2-40B4-BE49-F238E27FC236}">
                            <a16:creationId xmlns:a16="http://schemas.microsoft.com/office/drawing/2014/main" id="{7E2C3A4B-5287-40DF-9E69-991C87EEE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8" name="Object 6">
            <a:extLst>
              <a:ext uri="{FF2B5EF4-FFF2-40B4-BE49-F238E27FC236}">
                <a16:creationId xmlns:a16="http://schemas.microsoft.com/office/drawing/2014/main" id="{0FE63940-6C30-48EE-90D9-51F21CBD8F74}"/>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spid="_x0000_s35526" name="Equation" r:id="rId7" imgW="435285" imgH="677109" progId="Equation.DSMT4">
                  <p:embed/>
                </p:oleObj>
              </mc:Choice>
              <mc:Fallback>
                <p:oleObj name="Equation" r:id="rId7" imgW="435285" imgH="677109" progId="Equation.DSMT4">
                  <p:embed/>
                  <p:pic>
                    <p:nvPicPr>
                      <p:cNvPr id="197638" name="Object 6">
                        <a:extLst>
                          <a:ext uri="{FF2B5EF4-FFF2-40B4-BE49-F238E27FC236}">
                            <a16:creationId xmlns:a16="http://schemas.microsoft.com/office/drawing/2014/main" id="{0FE63940-6C30-48EE-90D9-51F21CBD8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9" name="Object 7">
            <a:extLst>
              <a:ext uri="{FF2B5EF4-FFF2-40B4-BE49-F238E27FC236}">
                <a16:creationId xmlns:a16="http://schemas.microsoft.com/office/drawing/2014/main" id="{86C2C652-2178-4958-9CCD-C6651021B1FA}"/>
              </a:ext>
            </a:extLst>
          </p:cNvPr>
          <p:cNvGraphicFramePr>
            <a:graphicFrameLocks noGrp="1" noChangeAspect="1"/>
          </p:cNvGraphicFramePr>
          <p:nvPr>
            <p:ph sz="half" idx="2"/>
          </p:nvPr>
        </p:nvGraphicFramePr>
        <p:xfrm>
          <a:off x="4873627" y="2924177"/>
          <a:ext cx="358775" cy="352425"/>
        </p:xfrm>
        <a:graphic>
          <a:graphicData uri="http://schemas.openxmlformats.org/presentationml/2006/ole">
            <mc:AlternateContent xmlns:mc="http://schemas.openxmlformats.org/markup-compatibility/2006">
              <mc:Choice xmlns:v="urn:schemas-microsoft-com:vml" Requires="v">
                <p:oleObj spid="_x0000_s35527" name="Equation" r:id="rId8" imgW="126725" imgH="126725" progId="Equation.DSMT4">
                  <p:embed/>
                </p:oleObj>
              </mc:Choice>
              <mc:Fallback>
                <p:oleObj name="Equation" r:id="rId8" imgW="126725" imgH="126725" progId="Equation.DSMT4">
                  <p:embed/>
                  <p:pic>
                    <p:nvPicPr>
                      <p:cNvPr id="197639" name="Object 7">
                        <a:extLst>
                          <a:ext uri="{FF2B5EF4-FFF2-40B4-BE49-F238E27FC236}">
                            <a16:creationId xmlns:a16="http://schemas.microsoft.com/office/drawing/2014/main" id="{86C2C652-2178-4958-9CCD-C6651021B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627" y="2924177"/>
                        <a:ext cx="3587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20" descr="m">
            <a:extLst>
              <a:ext uri="{FF2B5EF4-FFF2-40B4-BE49-F238E27FC236}">
                <a16:creationId xmlns:a16="http://schemas.microsoft.com/office/drawing/2014/main" id="{4555A900-F246-4172-AAAB-C19C1B94F9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9721" y="4913346"/>
            <a:ext cx="2400675" cy="15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descr="img">
            <a:extLst>
              <a:ext uri="{FF2B5EF4-FFF2-40B4-BE49-F238E27FC236}">
                <a16:creationId xmlns:a16="http://schemas.microsoft.com/office/drawing/2014/main" id="{F53C5432-6FBF-4781-B1F6-0344D3A757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19287"/>
          <a:stretch>
            <a:fillRect/>
          </a:stretch>
        </p:blipFill>
        <p:spPr bwMode="auto">
          <a:xfrm>
            <a:off x="3946153" y="4913346"/>
            <a:ext cx="2581897" cy="15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19">
            <a:extLst>
              <a:ext uri="{FF2B5EF4-FFF2-40B4-BE49-F238E27FC236}">
                <a16:creationId xmlns:a16="http://schemas.microsoft.com/office/drawing/2014/main" id="{94B0BE13-DE91-4D5D-991D-B0029D8AFE76}"/>
              </a:ext>
            </a:extLst>
          </p:cNvPr>
          <p:cNvGraphicFramePr>
            <a:graphicFrameLocks noChangeAspect="1"/>
          </p:cNvGraphicFramePr>
          <p:nvPr>
            <p:extLst>
              <p:ext uri="{D42A27DB-BD31-4B8C-83A1-F6EECF244321}">
                <p14:modId xmlns:p14="http://schemas.microsoft.com/office/powerpoint/2010/main" val="4202231401"/>
              </p:ext>
            </p:extLst>
          </p:nvPr>
        </p:nvGraphicFramePr>
        <p:xfrm>
          <a:off x="6808862" y="4913346"/>
          <a:ext cx="2072447" cy="1560844"/>
        </p:xfrm>
        <a:graphic>
          <a:graphicData uri="http://schemas.openxmlformats.org/presentationml/2006/ole">
            <mc:AlternateContent xmlns:mc="http://schemas.openxmlformats.org/markup-compatibility/2006">
              <mc:Choice xmlns:v="urn:schemas-microsoft-com:vml" Requires="v">
                <p:oleObj spid="_x0000_s35528" name="Visio" r:id="rId11" imgW="2844800" imgH="2120900" progId="Visio.Drawing.11">
                  <p:embed/>
                </p:oleObj>
              </mc:Choice>
              <mc:Fallback>
                <p:oleObj name="Visio" r:id="rId11" imgW="2844800" imgH="2120900" progId="Visio.Drawing.11">
                  <p:embed/>
                  <p:pic>
                    <p:nvPicPr>
                      <p:cNvPr id="4" name="Object 19">
                        <a:extLst>
                          <a:ext uri="{FF2B5EF4-FFF2-40B4-BE49-F238E27FC236}">
                            <a16:creationId xmlns:a16="http://schemas.microsoft.com/office/drawing/2014/main" id="{1841AE32-A776-4D21-A211-F64A7D41AE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8862" y="4913346"/>
                        <a:ext cx="2072447" cy="1560844"/>
                      </a:xfrm>
                      <a:prstGeom prst="rect">
                        <a:avLst/>
                      </a:prstGeom>
                      <a:noFill/>
                      <a:ln>
                        <a:noFill/>
                      </a:ln>
                    </p:spPr>
                  </p:pic>
                </p:oleObj>
              </mc:Fallback>
            </mc:AlternateContent>
          </a:graphicData>
        </a:graphic>
      </p:graphicFrame>
      <p:graphicFrame>
        <p:nvGraphicFramePr>
          <p:cNvPr id="11" name="Object 21">
            <a:extLst>
              <a:ext uri="{FF2B5EF4-FFF2-40B4-BE49-F238E27FC236}">
                <a16:creationId xmlns:a16="http://schemas.microsoft.com/office/drawing/2014/main" id="{C26649D4-86EF-4E97-B66D-F5F382E509BA}"/>
              </a:ext>
            </a:extLst>
          </p:cNvPr>
          <p:cNvGraphicFramePr>
            <a:graphicFrameLocks noChangeAspect="1"/>
          </p:cNvGraphicFramePr>
          <p:nvPr>
            <p:extLst>
              <p:ext uri="{D42A27DB-BD31-4B8C-83A1-F6EECF244321}">
                <p14:modId xmlns:p14="http://schemas.microsoft.com/office/powerpoint/2010/main" val="1024028034"/>
              </p:ext>
            </p:extLst>
          </p:nvPr>
        </p:nvGraphicFramePr>
        <p:xfrm>
          <a:off x="9424154" y="4911234"/>
          <a:ext cx="2072447" cy="1560844"/>
        </p:xfrm>
        <a:graphic>
          <a:graphicData uri="http://schemas.openxmlformats.org/presentationml/2006/ole">
            <mc:AlternateContent xmlns:mc="http://schemas.openxmlformats.org/markup-compatibility/2006">
              <mc:Choice xmlns:v="urn:schemas-microsoft-com:vml" Requires="v">
                <p:oleObj spid="_x0000_s35529" name="Visio" r:id="rId13" imgW="3149600" imgH="2057400" progId="Visio.Drawing.11">
                  <p:embed/>
                </p:oleObj>
              </mc:Choice>
              <mc:Fallback>
                <p:oleObj name="Visio" r:id="rId13" imgW="3149600" imgH="2057400" progId="Visio.Drawing.11">
                  <p:embed/>
                  <p:pic>
                    <p:nvPicPr>
                      <p:cNvPr id="5" name="Object 21">
                        <a:extLst>
                          <a:ext uri="{FF2B5EF4-FFF2-40B4-BE49-F238E27FC236}">
                            <a16:creationId xmlns:a16="http://schemas.microsoft.com/office/drawing/2014/main" id="{52EC34AD-B657-4E92-BCDE-DBFA09C620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24154" y="4911234"/>
                        <a:ext cx="2072447" cy="1560844"/>
                      </a:xfrm>
                      <a:prstGeom prst="rect">
                        <a:avLst/>
                      </a:prstGeom>
                      <a:noFill/>
                      <a:ln>
                        <a:noFill/>
                      </a:ln>
                    </p:spPr>
                  </p:pic>
                </p:oleObj>
              </mc:Fallback>
            </mc:AlternateContent>
          </a:graphicData>
        </a:graphic>
      </p:graphicFrame>
      <p:sp>
        <p:nvSpPr>
          <p:cNvPr id="12" name="AutoShape 23">
            <a:extLst>
              <a:ext uri="{FF2B5EF4-FFF2-40B4-BE49-F238E27FC236}">
                <a16:creationId xmlns:a16="http://schemas.microsoft.com/office/drawing/2014/main" id="{58058F80-261D-446E-80E2-C4719925C8E3}"/>
              </a:ext>
            </a:extLst>
          </p:cNvPr>
          <p:cNvSpPr>
            <a:spLocks noChangeArrowheads="1"/>
          </p:cNvSpPr>
          <p:nvPr/>
        </p:nvSpPr>
        <p:spPr bwMode="auto">
          <a:xfrm>
            <a:off x="8909243" y="5638802"/>
            <a:ext cx="486976" cy="166463"/>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 name="文本框 1">
            <a:extLst>
              <a:ext uri="{FF2B5EF4-FFF2-40B4-BE49-F238E27FC236}">
                <a16:creationId xmlns:a16="http://schemas.microsoft.com/office/drawing/2014/main" id="{E7280AA0-8C2B-4337-A9BA-8E359932A19B}"/>
              </a:ext>
            </a:extLst>
          </p:cNvPr>
          <p:cNvSpPr txBox="1"/>
          <p:nvPr/>
        </p:nvSpPr>
        <p:spPr>
          <a:xfrm>
            <a:off x="8328248" y="6472077"/>
            <a:ext cx="1800200" cy="369332"/>
          </a:xfrm>
          <a:prstGeom prst="rect">
            <a:avLst/>
          </a:prstGeom>
          <a:pattFill prst="pct5">
            <a:fgClr>
              <a:schemeClr val="accent1"/>
            </a:fgClr>
            <a:bgClr>
              <a:schemeClr val="bg1"/>
            </a:bgClr>
          </a:pattFill>
          <a:effectLst>
            <a:glow rad="63500">
              <a:schemeClr val="accent2">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zh-CN" altLang="en-US" sz="1800" b="1" dirty="0">
                <a:solidFill>
                  <a:srgbClr val="C00000"/>
                </a:solidFill>
                <a:highlight>
                  <a:srgbClr val="FFFF00"/>
                </a:highlight>
                <a:latin typeface="微软雅黑" panose="020B0503020204020204" pitchFamily="34" charset="-122"/>
                <a:ea typeface="微软雅黑" panose="020B0503020204020204" pitchFamily="34" charset="-122"/>
              </a:rPr>
              <a:t>核心所在</a:t>
            </a:r>
          </a:p>
        </p:txBody>
      </p:sp>
    </p:spTree>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1D0B21F9-8B6F-40F5-859C-7FA23024A626}"/>
              </a:ext>
            </a:extLst>
          </p:cNvPr>
          <p:cNvSpPr>
            <a:spLocks noGrp="1" noChangeArrowheads="1"/>
          </p:cNvSpPr>
          <p:nvPr>
            <p:ph type="title"/>
          </p:nvPr>
        </p:nvSpPr>
        <p:spPr>
          <a:xfrm>
            <a:off x="35835" y="143567"/>
            <a:ext cx="12192000" cy="688975"/>
          </a:xfrm>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198659" name="Rectangle 3">
            <a:extLst>
              <a:ext uri="{FF2B5EF4-FFF2-40B4-BE49-F238E27FC236}">
                <a16:creationId xmlns:a16="http://schemas.microsoft.com/office/drawing/2014/main" id="{F0243A80-B707-4FED-A113-8AADB28C4AB3}"/>
              </a:ext>
            </a:extLst>
          </p:cNvPr>
          <p:cNvSpPr>
            <a:spLocks noGrp="1" noChangeArrowheads="1"/>
          </p:cNvSpPr>
          <p:nvPr>
            <p:ph type="body" idx="1"/>
          </p:nvPr>
        </p:nvSpPr>
        <p:spPr>
          <a:xfrm>
            <a:off x="551385" y="548680"/>
            <a:ext cx="11016729" cy="6093296"/>
          </a:xfrm>
        </p:spPr>
        <p:txBody>
          <a:bodyPr/>
          <a:lstStyle/>
          <a:p>
            <a:pPr eaLnBrk="1" hangingPunct="1">
              <a:lnSpc>
                <a:spcPct val="150000"/>
              </a:lnSpc>
            </a:pPr>
            <a:r>
              <a:rPr lang="zh-CN" altLang="en-US" dirty="0">
                <a:solidFill>
                  <a:srgbClr val="324A7A"/>
                </a:solidFill>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根据</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“单一职责原则”</a:t>
            </a:r>
            <a:r>
              <a:rPr lang="zh-CN" altLang="en-US" b="0" dirty="0">
                <a:solidFill>
                  <a:schemeClr val="tx1"/>
                </a:solidFill>
                <a:latin typeface="华文中宋" panose="02010600040101010101" pitchFamily="2" charset="-122"/>
                <a:ea typeface="华文中宋" panose="02010600040101010101" pitchFamily="2" charset="-122"/>
              </a:rPr>
              <a:t>，我们应该尽量将对象细化，使其只负责或呈现单一的职责。</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若各个对象之间的交互操作非常多，则每个对象的行为操作都依赖彼此对方</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修改一个对象的行为，同时会涉及到修改很多其他对象的行为。</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使用</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Mediator </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模式，可以使各个对象间的耦合松散</a:t>
            </a:r>
            <a:r>
              <a:rPr lang="zh-CN" altLang="en-US" b="0" dirty="0">
                <a:solidFill>
                  <a:schemeClr val="tx1"/>
                </a:solidFill>
                <a:latin typeface="华文中宋" panose="02010600040101010101" pitchFamily="2" charset="-122"/>
                <a:ea typeface="华文中宋" panose="02010600040101010101" pitchFamily="2" charset="-122"/>
              </a:rPr>
              <a:t>。各个队员（</a:t>
            </a:r>
            <a:r>
              <a:rPr lang="en-US" altLang="zh-CN" b="0" dirty="0">
                <a:solidFill>
                  <a:schemeClr val="tx1"/>
                </a:solidFill>
                <a:latin typeface="华文中宋" panose="02010600040101010101" pitchFamily="2" charset="-122"/>
                <a:ea typeface="华文中宋" panose="02010600040101010101" pitchFamily="2" charset="-122"/>
              </a:rPr>
              <a:t>ABCDEF…</a:t>
            </a:r>
            <a:r>
              <a:rPr lang="zh-CN" altLang="en-US" b="0" dirty="0">
                <a:solidFill>
                  <a:schemeClr val="tx1"/>
                </a:solidFill>
                <a:latin typeface="华文中宋" panose="02010600040101010101" pitchFamily="2" charset="-122"/>
                <a:ea typeface="华文中宋" panose="02010600040101010101" pitchFamily="2" charset="-122"/>
              </a:rPr>
              <a:t>）只需关心和</a:t>
            </a:r>
            <a:r>
              <a:rPr lang="en-US" altLang="zh-CN" b="0" dirty="0">
                <a:solidFill>
                  <a:schemeClr val="tx1"/>
                </a:solidFill>
                <a:latin typeface="华文中宋" panose="02010600040101010101" pitchFamily="2" charset="-122"/>
                <a:ea typeface="华文中宋" panose="02010600040101010101" pitchFamily="2" charset="-122"/>
              </a:rPr>
              <a:t>Mediator</a:t>
            </a:r>
            <a:r>
              <a:rPr lang="zh-CN" altLang="en-US" b="0" dirty="0">
                <a:solidFill>
                  <a:schemeClr val="tx1"/>
                </a:solidFill>
                <a:latin typeface="华文中宋" panose="02010600040101010101" pitchFamily="2" charset="-122"/>
                <a:ea typeface="华文中宋" panose="02010600040101010101" pitchFamily="2" charset="-122"/>
              </a:rPr>
              <a:t>的关系，使对象间的多对多的关系变成了一对多的关系，降低了系统的复杂性，提高了可修改课扩展性。</a:t>
            </a:r>
          </a:p>
          <a:p>
            <a:pPr lvl="1" eaLnBrk="1" hangingPunct="1">
              <a:lnSpc>
                <a:spcPct val="150000"/>
              </a:lnSpc>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核心</a:t>
            </a:r>
            <a:r>
              <a:rPr lang="zh-CN" altLang="en-US" dirty="0">
                <a:solidFill>
                  <a:schemeClr val="tx1"/>
                </a:solidFill>
                <a:latin typeface="华文中宋" panose="02010600040101010101" pitchFamily="2" charset="-122"/>
                <a:ea typeface="华文中宋" panose="02010600040101010101" pitchFamily="2" charset="-122"/>
              </a:rPr>
              <a:t>：</a:t>
            </a:r>
            <a:r>
              <a:rPr lang="zh-CN" altLang="en-US" dirty="0">
                <a:solidFill>
                  <a:srgbClr val="C00000"/>
                </a:solidFill>
                <a:latin typeface="华文中宋" panose="02010600040101010101" pitchFamily="2" charset="-122"/>
                <a:ea typeface="华文中宋" panose="02010600040101010101" pitchFamily="2" charset="-122"/>
              </a:rPr>
              <a:t>用一个中介对象来封装另外一系列的对象之间的交互。</a:t>
            </a:r>
            <a:endParaRPr lang="en-US" altLang="zh-CN" dirty="0">
              <a:solidFill>
                <a:srgbClr val="C00000"/>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动机</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通过将交互行为封装在一个单独的中介者对象中以避免多个对象之间的显式交互的问题。中介者负责控制和协调一组对象间的交互，使组中的对象不再相互显式相互地调用。这些对象仅仅知道中介者，从而减少了那些对象相互连接的数目。</a:t>
            </a:r>
          </a:p>
          <a:p>
            <a:pPr lvl="1"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5915E-A3FC-4A79-98FA-4226D017756F}"/>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17790864-6E63-4CCD-878F-A455DC8A39FC}"/>
              </a:ext>
            </a:extLst>
          </p:cNvPr>
          <p:cNvSpPr>
            <a:spLocks noGrp="1"/>
          </p:cNvSpPr>
          <p:nvPr>
            <p:ph idx="1"/>
          </p:nvPr>
        </p:nvSpPr>
        <p:spPr>
          <a:xfrm>
            <a:off x="479376" y="764705"/>
            <a:ext cx="11305256" cy="5759921"/>
          </a:xfrm>
        </p:spPr>
        <p:txBody>
          <a:bodyPr/>
          <a:lstStyle/>
          <a:p>
            <a:pPr eaLnBrk="1" hangingPunct="1">
              <a:lnSpc>
                <a:spcPct val="150000"/>
              </a:lnSpc>
            </a:pPr>
            <a:r>
              <a:rPr lang="zh-CN" altLang="en-US" dirty="0">
                <a:solidFill>
                  <a:srgbClr val="324A7A"/>
                </a:solidFill>
                <a:ea typeface="华文中宋" panose="02010600040101010101" pitchFamily="2" charset="-122"/>
              </a:rPr>
              <a:t>定义</a:t>
            </a:r>
            <a:endParaRPr lang="en-US" altLang="zh-CN" dirty="0">
              <a:solidFill>
                <a:srgbClr val="324A7A"/>
              </a:solidFill>
              <a:ea typeface="华文中宋" panose="02010600040101010101" pitchFamily="2" charset="-122"/>
            </a:endParaRPr>
          </a:p>
          <a:p>
            <a:pPr lvl="1" eaLnBrk="1" hangingPunct="1">
              <a:lnSpc>
                <a:spcPct val="150000"/>
              </a:lnSpc>
            </a:pPr>
            <a:r>
              <a:rPr lang="zh-CN" altLang="en-US" dirty="0">
                <a:solidFill>
                  <a:schemeClr val="tx1"/>
                </a:solidFill>
                <a:ea typeface="华文中宋" panose="02010600040101010101" pitchFamily="2" charset="-122"/>
              </a:rPr>
              <a:t>用一个中介对象来封装一系列对象间的交互，中介者使一些列的对象间不需要显式地相互引用，从而使其耦合松散，而且可以</a:t>
            </a:r>
            <a:r>
              <a:rPr lang="zh-CN" altLang="en-US" dirty="0">
                <a:solidFill>
                  <a:srgbClr val="FF0000"/>
                </a:solidFill>
                <a:highlight>
                  <a:srgbClr val="FFFF00"/>
                </a:highlight>
                <a:ea typeface="华文中宋" panose="02010600040101010101" pitchFamily="2" charset="-122"/>
              </a:rPr>
              <a:t>（谁？）</a:t>
            </a:r>
            <a:r>
              <a:rPr lang="zh-CN" altLang="en-US" dirty="0">
                <a:solidFill>
                  <a:schemeClr val="tx1"/>
                </a:solidFill>
                <a:ea typeface="华文中宋" panose="02010600040101010101" pitchFamily="2" charset="-122"/>
              </a:rPr>
              <a:t>独立地改变它们之间的交互。中介者模式又称为调停者</a:t>
            </a:r>
            <a:r>
              <a:rPr lang="en-US" altLang="zh-CN" dirty="0">
                <a:solidFill>
                  <a:srgbClr val="C00000"/>
                </a:solidFill>
                <a:ea typeface="华文中宋" panose="02010600040101010101" pitchFamily="2" charset="-122"/>
              </a:rPr>
              <a:t>(</a:t>
            </a:r>
            <a:r>
              <a:rPr lang="zh-CN" altLang="en-US" dirty="0">
                <a:solidFill>
                  <a:srgbClr val="C00000"/>
                </a:solidFill>
                <a:ea typeface="华文中宋" panose="02010600040101010101" pitchFamily="2" charset="-122"/>
              </a:rPr>
              <a:t>亦称：顾问模式</a:t>
            </a:r>
            <a:r>
              <a:rPr lang="en-US" altLang="zh-CN" dirty="0">
                <a:solidFill>
                  <a:srgbClr val="C00000"/>
                </a:solidFill>
                <a:ea typeface="华文中宋" panose="02010600040101010101" pitchFamily="2" charset="-122"/>
              </a:rPr>
              <a:t>)</a:t>
            </a:r>
            <a:r>
              <a:rPr lang="zh-CN" altLang="en-US" dirty="0">
                <a:solidFill>
                  <a:schemeClr val="tx1"/>
                </a:solidFill>
                <a:ea typeface="华文中宋" panose="02010600040101010101" pitchFamily="2" charset="-122"/>
              </a:rPr>
              <a:t>模式，它是一种对象行为型模式。</a:t>
            </a:r>
            <a:endParaRPr lang="en-US" altLang="zh-CN" dirty="0">
              <a:solidFill>
                <a:schemeClr val="tx1"/>
              </a:solidFill>
              <a:ea typeface="华文中宋" panose="02010600040101010101" pitchFamily="2" charset="-122"/>
            </a:endParaRPr>
          </a:p>
          <a:p>
            <a:pPr lvl="1" eaLnBrk="1" hangingPunct="1">
              <a:lnSpc>
                <a:spcPct val="150000"/>
              </a:lnSpc>
            </a:pPr>
            <a:r>
              <a:rPr lang="en-US" altLang="zh-CN" dirty="0">
                <a:solidFill>
                  <a:schemeClr val="tx1"/>
                </a:solidFill>
                <a:ea typeface="华文中宋" panose="02010600040101010101" pitchFamily="2" charset="-122"/>
              </a:rPr>
              <a:t>Define an object that encapsulates how a set of objects interact. Mediator promotes loose coupling by keeping objects from referring to each other explicitly, and it lets you vary their interaction independently.</a:t>
            </a:r>
          </a:p>
          <a:p>
            <a:pPr eaLnBrk="1" hangingPunct="1">
              <a:lnSpc>
                <a:spcPct val="150000"/>
              </a:lnSpc>
            </a:pPr>
            <a:r>
              <a:rPr lang="zh-CN" altLang="en-US" dirty="0">
                <a:solidFill>
                  <a:srgbClr val="324A7A"/>
                </a:solidFill>
                <a:ea typeface="华文中宋" panose="02010600040101010101" pitchFamily="2" charset="-122"/>
              </a:rPr>
              <a:t>适用性</a:t>
            </a:r>
            <a:r>
              <a:rPr lang="zh-CN" altLang="en-US" dirty="0">
                <a:solidFill>
                  <a:srgbClr val="C00000"/>
                </a:solidFill>
                <a:ea typeface="华文中宋" panose="02010600040101010101" pitchFamily="2" charset="-122"/>
              </a:rPr>
              <a:t>（何时用？）</a:t>
            </a:r>
          </a:p>
          <a:p>
            <a:pPr lvl="1" eaLnBrk="1" hangingPunct="1">
              <a:lnSpc>
                <a:spcPct val="150000"/>
              </a:lnSpc>
            </a:pPr>
            <a:r>
              <a:rPr lang="zh-CN" altLang="en-US" b="0" dirty="0">
                <a:solidFill>
                  <a:schemeClr val="tx1"/>
                </a:solidFill>
                <a:ea typeface="华文中宋" panose="02010600040101010101" pitchFamily="2" charset="-122"/>
              </a:rPr>
              <a:t>一组对象定义良好但通信方式复杂，相互依赖关系结构混乱且难以理解。</a:t>
            </a:r>
          </a:p>
          <a:p>
            <a:pPr lvl="1" eaLnBrk="1" hangingPunct="1">
              <a:lnSpc>
                <a:spcPct val="150000"/>
              </a:lnSpc>
            </a:pPr>
            <a:r>
              <a:rPr lang="zh-CN" altLang="en-US" b="0" dirty="0">
                <a:solidFill>
                  <a:schemeClr val="tx1"/>
                </a:solidFill>
                <a:ea typeface="华文中宋" panose="02010600040101010101" pitchFamily="2" charset="-122"/>
              </a:rPr>
              <a:t>一个对象引用其他很多对象并且直接与这些对象通信，导致难以复用该对象。</a:t>
            </a:r>
          </a:p>
          <a:p>
            <a:pPr lvl="1" eaLnBrk="1" hangingPunct="1">
              <a:lnSpc>
                <a:spcPct val="150000"/>
              </a:lnSpc>
            </a:pPr>
            <a:r>
              <a:rPr lang="zh-CN" altLang="en-US" b="0" dirty="0">
                <a:solidFill>
                  <a:schemeClr val="tx1"/>
                </a:solidFill>
                <a:ea typeface="华文中宋" panose="02010600040101010101" pitchFamily="2" charset="-122"/>
              </a:rPr>
              <a:t>想定制一个分布在多个类中的行为，而又不想生成太多的子类</a:t>
            </a:r>
            <a:r>
              <a:rPr lang="zh-CN" altLang="en-US" b="0" dirty="0">
                <a:solidFill>
                  <a:srgbClr val="FF0000"/>
                </a:solidFill>
                <a:highlight>
                  <a:srgbClr val="FFFF00"/>
                </a:highlight>
                <a:ea typeface="华文中宋" panose="02010600040101010101" pitchFamily="2" charset="-122"/>
              </a:rPr>
              <a:t>（通过</a:t>
            </a:r>
            <a:r>
              <a:rPr lang="en-US" altLang="zh-CN" b="0" dirty="0">
                <a:solidFill>
                  <a:srgbClr val="FF0000"/>
                </a:solidFill>
                <a:highlight>
                  <a:srgbClr val="FFFF00"/>
                </a:highlight>
                <a:ea typeface="华文中宋" panose="02010600040101010101" pitchFamily="2" charset="-122"/>
              </a:rPr>
              <a:t>Mediator</a:t>
            </a:r>
            <a:r>
              <a:rPr lang="zh-CN" altLang="en-US" b="0" dirty="0">
                <a:solidFill>
                  <a:srgbClr val="FF0000"/>
                </a:solidFill>
                <a:highlight>
                  <a:srgbClr val="FFFF00"/>
                </a:highlight>
                <a:ea typeface="华文中宋" panose="02010600040101010101" pitchFamily="2" charset="-122"/>
              </a:rPr>
              <a:t>完成）</a:t>
            </a:r>
            <a:r>
              <a:rPr lang="zh-CN" altLang="en-US" b="0" dirty="0">
                <a:solidFill>
                  <a:schemeClr val="tx1"/>
                </a:solidFill>
                <a:ea typeface="华文中宋" panose="02010600040101010101" pitchFamily="2" charset="-122"/>
              </a:rPr>
              <a:t>。</a:t>
            </a:r>
          </a:p>
          <a:p>
            <a:endParaRPr lang="zh-CN" altLang="en-US" dirty="0"/>
          </a:p>
        </p:txBody>
      </p:sp>
    </p:spTree>
    <p:extLst>
      <p:ext uri="{BB962C8B-B14F-4D97-AF65-F5344CB8AC3E}">
        <p14:creationId xmlns:p14="http://schemas.microsoft.com/office/powerpoint/2010/main" val="1646635008"/>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7">
            <a:extLst>
              <a:ext uri="{FF2B5EF4-FFF2-40B4-BE49-F238E27FC236}">
                <a16:creationId xmlns:a16="http://schemas.microsoft.com/office/drawing/2014/main" id="{C179FB2F-5162-4FE9-8351-31D69091D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32104" y="692696"/>
            <a:ext cx="5112568" cy="3384376"/>
          </a:xfrm>
          <a:prstGeom prst="rect">
            <a:avLst/>
          </a:prstGeom>
          <a:noFill/>
        </p:spPr>
      </p:pic>
      <p:sp>
        <p:nvSpPr>
          <p:cNvPr id="200706" name="Rectangle 2">
            <a:extLst>
              <a:ext uri="{FF2B5EF4-FFF2-40B4-BE49-F238E27FC236}">
                <a16:creationId xmlns:a16="http://schemas.microsoft.com/office/drawing/2014/main" id="{27186514-3435-44AD-9F25-B37A27A2D8A5}"/>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rPr>
              <a:t>Mediator Pattern</a:t>
            </a:r>
            <a:endParaRPr lang="zh-CN" altLang="en-US" dirty="0">
              <a:latin typeface="Bauhaus 93" pitchFamily="82" charset="0"/>
            </a:endParaRPr>
          </a:p>
        </p:txBody>
      </p:sp>
      <p:sp>
        <p:nvSpPr>
          <p:cNvPr id="200707" name="Rectangle 3">
            <a:extLst>
              <a:ext uri="{FF2B5EF4-FFF2-40B4-BE49-F238E27FC236}">
                <a16:creationId xmlns:a16="http://schemas.microsoft.com/office/drawing/2014/main" id="{B846D5E8-7FA4-4FF8-927F-EB27D2A4974F}"/>
              </a:ext>
            </a:extLst>
          </p:cNvPr>
          <p:cNvSpPr>
            <a:spLocks noGrp="1" noChangeArrowheads="1"/>
          </p:cNvSpPr>
          <p:nvPr>
            <p:ph type="body" idx="1"/>
          </p:nvPr>
        </p:nvSpPr>
        <p:spPr>
          <a:xfrm>
            <a:off x="119338" y="949624"/>
            <a:ext cx="11809311" cy="5253056"/>
          </a:xfrm>
        </p:spPr>
        <p:txBody>
          <a:bodyPr/>
          <a:lstStyle/>
          <a:p>
            <a:pPr eaLnBrk="1" hangingPunct="1"/>
            <a:r>
              <a:rPr lang="zh-CN" altLang="en-US" dirty="0">
                <a:solidFill>
                  <a:srgbClr val="324A7A"/>
                </a:solidFill>
                <a:ea typeface="华文中宋" panose="02010600040101010101" pitchFamily="2" charset="-122"/>
              </a:rPr>
              <a:t>结构、参与者</a:t>
            </a:r>
          </a:p>
          <a:p>
            <a:pPr lvl="1" eaLnBrk="1" hangingPunct="1"/>
            <a:r>
              <a:rPr lang="en-US" altLang="zh-CN" dirty="0">
                <a:solidFill>
                  <a:schemeClr val="tx1"/>
                </a:solidFill>
                <a:ea typeface="华文中宋" panose="02010600040101010101" pitchFamily="2" charset="-122"/>
              </a:rPr>
              <a:t>Mediator</a:t>
            </a:r>
            <a:r>
              <a:rPr lang="zh-CN" altLang="en-US" dirty="0">
                <a:solidFill>
                  <a:schemeClr val="tx1"/>
                </a:solidFill>
                <a:ea typeface="华文中宋" panose="02010600040101010101" pitchFamily="2" charset="-122"/>
              </a:rPr>
              <a:t>：中介者定义一个接口用于与各同事（</a:t>
            </a:r>
            <a:r>
              <a:rPr lang="en-US" altLang="zh-CN" dirty="0">
                <a:solidFill>
                  <a:schemeClr val="tx1"/>
                </a:solidFill>
                <a:ea typeface="华文中宋" panose="02010600040101010101" pitchFamily="2" charset="-122"/>
              </a:rPr>
              <a:t>Colleague</a:t>
            </a:r>
            <a:r>
              <a:rPr lang="zh-CN" altLang="en-US" dirty="0">
                <a:solidFill>
                  <a:schemeClr val="tx1"/>
                </a:solidFill>
                <a:ea typeface="华文中宋" panose="02010600040101010101" pitchFamily="2" charset="-122"/>
              </a:rPr>
              <a:t>）对象通信。</a:t>
            </a:r>
          </a:p>
          <a:p>
            <a:pPr lvl="1" eaLnBrk="1" hangingPunct="1"/>
            <a:r>
              <a:rPr lang="en-US" altLang="zh-CN" dirty="0" err="1">
                <a:solidFill>
                  <a:schemeClr val="tx1"/>
                </a:solidFill>
                <a:ea typeface="华文中宋" panose="02010600040101010101" pitchFamily="2" charset="-122"/>
              </a:rPr>
              <a:t>ConcreteMediator</a:t>
            </a:r>
            <a:endParaRPr lang="en-US" altLang="zh-CN" dirty="0">
              <a:solidFill>
                <a:schemeClr val="tx1"/>
              </a:solidFill>
              <a:ea typeface="华文中宋" panose="02010600040101010101" pitchFamily="2" charset="-122"/>
            </a:endParaRPr>
          </a:p>
          <a:p>
            <a:pPr lvl="2" eaLnBrk="1" hangingPunct="1"/>
            <a:r>
              <a:rPr lang="zh-CN" altLang="en-US" sz="1800" b="0" dirty="0">
                <a:solidFill>
                  <a:srgbClr val="324A7A"/>
                </a:solidFill>
                <a:ea typeface="华文楷体" panose="02010600040101010101" pitchFamily="2" charset="-122"/>
              </a:rPr>
              <a:t>具体中介者通过协调同事对象实现协作行为。</a:t>
            </a:r>
          </a:p>
          <a:p>
            <a:pPr lvl="2" eaLnBrk="1" hangingPunct="1"/>
            <a:r>
              <a:rPr lang="zh-CN" altLang="en-US" sz="1800" b="0" dirty="0">
                <a:solidFill>
                  <a:srgbClr val="324A7A"/>
                </a:solidFill>
                <a:ea typeface="华文楷体" panose="02010600040101010101" pitchFamily="2" charset="-122"/>
              </a:rPr>
              <a:t>了解并维护它的各个同事。</a:t>
            </a:r>
          </a:p>
          <a:p>
            <a:pPr lvl="1" eaLnBrk="1" hangingPunct="1"/>
            <a:r>
              <a:rPr lang="en-US" altLang="zh-CN" dirty="0">
                <a:solidFill>
                  <a:schemeClr val="tx1"/>
                </a:solidFill>
                <a:ea typeface="华文中宋" panose="02010600040101010101" pitchFamily="2" charset="-122"/>
              </a:rPr>
              <a:t>Colleague Classes</a:t>
            </a:r>
          </a:p>
          <a:p>
            <a:pPr lvl="2" eaLnBrk="1" hangingPunct="1"/>
            <a:r>
              <a:rPr lang="zh-CN" altLang="en-US" sz="1800" b="0" dirty="0">
                <a:solidFill>
                  <a:srgbClr val="324A7A"/>
                </a:solidFill>
                <a:ea typeface="华文楷体" panose="02010600040101010101" pitchFamily="2" charset="-122"/>
              </a:rPr>
              <a:t>每个同事类都知道它的中介者对象。</a:t>
            </a:r>
          </a:p>
          <a:p>
            <a:pPr lvl="2" eaLnBrk="1" hangingPunct="1"/>
            <a:r>
              <a:rPr lang="zh-CN" altLang="en-US" sz="1800" b="0" dirty="0">
                <a:solidFill>
                  <a:srgbClr val="324A7A"/>
                </a:solidFill>
                <a:ea typeface="华文楷体" panose="02010600040101010101" pitchFamily="2" charset="-122"/>
              </a:rPr>
              <a:t>每一个同事对象在需要与其他同事进行通行的时候与中介者通信。</a:t>
            </a:r>
          </a:p>
        </p:txBody>
      </p:sp>
      <p:graphicFrame>
        <p:nvGraphicFramePr>
          <p:cNvPr id="5" name="Group 49">
            <a:extLst>
              <a:ext uri="{FF2B5EF4-FFF2-40B4-BE49-F238E27FC236}">
                <a16:creationId xmlns:a16="http://schemas.microsoft.com/office/drawing/2014/main" id="{0B7841A7-E5BB-43BD-97D9-D867FA98DD6C}"/>
              </a:ext>
            </a:extLst>
          </p:cNvPr>
          <p:cNvGraphicFramePr>
            <a:graphicFrameLocks/>
          </p:cNvGraphicFramePr>
          <p:nvPr>
            <p:extLst>
              <p:ext uri="{D42A27DB-BD31-4B8C-83A1-F6EECF244321}">
                <p14:modId xmlns:p14="http://schemas.microsoft.com/office/powerpoint/2010/main" val="1527666581"/>
              </p:ext>
            </p:extLst>
          </p:nvPr>
        </p:nvGraphicFramePr>
        <p:xfrm>
          <a:off x="119338" y="3955607"/>
          <a:ext cx="8999848" cy="2720216"/>
        </p:xfrm>
        <a:graphic>
          <a:graphicData uri="http://schemas.openxmlformats.org/drawingml/2006/table">
            <a:tbl>
              <a:tblPr/>
              <a:tblGrid>
                <a:gridCol w="3933941">
                  <a:extLst>
                    <a:ext uri="{9D8B030D-6E8A-4147-A177-3AD203B41FA5}">
                      <a16:colId xmlns:a16="http://schemas.microsoft.com/office/drawing/2014/main" val="20000"/>
                    </a:ext>
                  </a:extLst>
                </a:gridCol>
                <a:gridCol w="5065907">
                  <a:extLst>
                    <a:ext uri="{9D8B030D-6E8A-4147-A177-3AD203B41FA5}">
                      <a16:colId xmlns:a16="http://schemas.microsoft.com/office/drawing/2014/main" val="20001"/>
                    </a:ext>
                  </a:extLst>
                </a:gridCol>
              </a:tblGrid>
              <a:tr h="36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名称</a:t>
                      </a:r>
                    </a:p>
                  </a:txBody>
                  <a:tcPr marT="45707" marB="4570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00"/>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说明</a:t>
                      </a:r>
                    </a:p>
                  </a:txBody>
                  <a:tcPr marT="45707" marB="4570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0"/>
                  </a:ext>
                </a:extLst>
              </a:tr>
              <a:tr h="31493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Mediator</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决定顾问的接口</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4" action="ppaction://hlinkfile"/>
                        </a:rPr>
                        <a:t>source</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93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决定成员接口</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source</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493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ColleagueButton</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事项</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接口，表示按键的类</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6" action="ppaction://hlinkfile"/>
                        </a:rPr>
                        <a:t>source</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ColleagueTextField</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接口，表示文本的类</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7" action="ppaction://hlinkfile"/>
                        </a:rPr>
                        <a:t>source</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ColleagueCheckbox</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Checkbox</a:t>
                      </a: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的类</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8" action="ppaction://hlinkfile"/>
                        </a:rPr>
                        <a:t>source</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LoginFrame</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Mediator</a:t>
                      </a: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接口，表示登陆对话框的类</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9" action="ppaction://hlinkfile"/>
                        </a:rPr>
                        <a:t>source</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493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Main</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测试用类</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10" action="ppaction://hlinkfile"/>
                        </a:rPr>
                        <a:t>source</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2" name="图片 1">
            <a:extLst>
              <a:ext uri="{FF2B5EF4-FFF2-40B4-BE49-F238E27FC236}">
                <a16:creationId xmlns:a16="http://schemas.microsoft.com/office/drawing/2014/main" id="{A0562F8F-8729-4D5D-AD2E-FDE3D2748043}"/>
              </a:ext>
            </a:extLst>
          </p:cNvPr>
          <p:cNvPicPr>
            <a:picLocks noChangeAspect="1"/>
          </p:cNvPicPr>
          <p:nvPr/>
        </p:nvPicPr>
        <p:blipFill>
          <a:blip r:embed="rId11"/>
          <a:stretch>
            <a:fillRect/>
          </a:stretch>
        </p:blipFill>
        <p:spPr>
          <a:xfrm>
            <a:off x="9226377" y="4110005"/>
            <a:ext cx="2943247" cy="1119196"/>
          </a:xfrm>
          <a:prstGeom prst="rect">
            <a:avLst/>
          </a:prstGeom>
        </p:spPr>
      </p:pic>
      <p:pic>
        <p:nvPicPr>
          <p:cNvPr id="3" name="图片 2">
            <a:extLst>
              <a:ext uri="{FF2B5EF4-FFF2-40B4-BE49-F238E27FC236}">
                <a16:creationId xmlns:a16="http://schemas.microsoft.com/office/drawing/2014/main" id="{7EF7EBA1-6F56-4112-83BD-B1A853BB9D19}"/>
              </a:ext>
            </a:extLst>
          </p:cNvPr>
          <p:cNvPicPr>
            <a:picLocks noChangeAspect="1"/>
          </p:cNvPicPr>
          <p:nvPr/>
        </p:nvPicPr>
        <p:blipFill>
          <a:blip r:embed="rId12"/>
          <a:stretch>
            <a:fillRect/>
          </a:stretch>
        </p:blipFill>
        <p:spPr>
          <a:xfrm>
            <a:off x="9226375" y="5478157"/>
            <a:ext cx="2943247" cy="1119196"/>
          </a:xfrm>
          <a:prstGeom prst="rect">
            <a:avLst/>
          </a:prstGeom>
        </p:spPr>
      </p:pic>
    </p:spTree>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33BE5-45D0-47EE-BE13-1893F18FE3C0}"/>
              </a:ext>
            </a:extLst>
          </p:cNvPr>
          <p:cNvSpPr>
            <a:spLocks noGrp="1"/>
          </p:cNvSpPr>
          <p:nvPr>
            <p:ph type="title"/>
          </p:nvPr>
        </p:nvSpPr>
        <p:spPr/>
        <p:txBody>
          <a:bodyPr/>
          <a:lstStyle/>
          <a:p>
            <a:r>
              <a:rPr lang="en-US" altLang="zh-CN" dirty="0">
                <a:latin typeface="Bauhaus 93" pitchFamily="82" charset="0"/>
              </a:rPr>
              <a:t>Mediator Pattern</a:t>
            </a:r>
            <a:endParaRPr lang="zh-CN" altLang="en-US" dirty="0"/>
          </a:p>
        </p:txBody>
      </p:sp>
      <p:pic>
        <p:nvPicPr>
          <p:cNvPr id="4" name="内容占位符 3">
            <a:extLst>
              <a:ext uri="{FF2B5EF4-FFF2-40B4-BE49-F238E27FC236}">
                <a16:creationId xmlns:a16="http://schemas.microsoft.com/office/drawing/2014/main" id="{8DAE4735-77F6-4BBA-96D3-BBF0EDE42B26}"/>
              </a:ext>
            </a:extLst>
          </p:cNvPr>
          <p:cNvPicPr>
            <a:picLocks noGrp="1" noChangeAspect="1"/>
          </p:cNvPicPr>
          <p:nvPr>
            <p:ph idx="1"/>
          </p:nvPr>
        </p:nvPicPr>
        <p:blipFill>
          <a:blip r:embed="rId2"/>
          <a:stretch>
            <a:fillRect/>
          </a:stretch>
        </p:blipFill>
        <p:spPr>
          <a:xfrm>
            <a:off x="47328" y="44624"/>
            <a:ext cx="3976717" cy="766768"/>
          </a:xfrm>
          <a:prstGeom prst="rect">
            <a:avLst/>
          </a:prstGeom>
        </p:spPr>
      </p:pic>
      <p:pic>
        <p:nvPicPr>
          <p:cNvPr id="5" name="图片 4">
            <a:extLst>
              <a:ext uri="{FF2B5EF4-FFF2-40B4-BE49-F238E27FC236}">
                <a16:creationId xmlns:a16="http://schemas.microsoft.com/office/drawing/2014/main" id="{4E0FD17E-89A3-49D5-A1AF-3239DAC75361}"/>
              </a:ext>
            </a:extLst>
          </p:cNvPr>
          <p:cNvPicPr>
            <a:picLocks noChangeAspect="1"/>
          </p:cNvPicPr>
          <p:nvPr/>
        </p:nvPicPr>
        <p:blipFill>
          <a:blip r:embed="rId3"/>
          <a:stretch>
            <a:fillRect/>
          </a:stretch>
        </p:blipFill>
        <p:spPr>
          <a:xfrm>
            <a:off x="56494" y="977145"/>
            <a:ext cx="5691229" cy="633417"/>
          </a:xfrm>
          <a:prstGeom prst="rect">
            <a:avLst/>
          </a:prstGeom>
        </p:spPr>
      </p:pic>
      <p:pic>
        <p:nvPicPr>
          <p:cNvPr id="9" name="图片 8">
            <a:extLst>
              <a:ext uri="{FF2B5EF4-FFF2-40B4-BE49-F238E27FC236}">
                <a16:creationId xmlns:a16="http://schemas.microsoft.com/office/drawing/2014/main" id="{47FB0FE3-F3EF-4931-A51D-1A5449B7F586}"/>
              </a:ext>
            </a:extLst>
          </p:cNvPr>
          <p:cNvPicPr>
            <a:picLocks noChangeAspect="1"/>
          </p:cNvPicPr>
          <p:nvPr/>
        </p:nvPicPr>
        <p:blipFill>
          <a:blip r:embed="rId4"/>
          <a:stretch>
            <a:fillRect/>
          </a:stretch>
        </p:blipFill>
        <p:spPr>
          <a:xfrm>
            <a:off x="8384" y="1628800"/>
            <a:ext cx="5727576" cy="5229200"/>
          </a:xfrm>
          <a:prstGeom prst="rect">
            <a:avLst/>
          </a:prstGeom>
        </p:spPr>
      </p:pic>
      <p:pic>
        <p:nvPicPr>
          <p:cNvPr id="10" name="图片 9">
            <a:extLst>
              <a:ext uri="{FF2B5EF4-FFF2-40B4-BE49-F238E27FC236}">
                <a16:creationId xmlns:a16="http://schemas.microsoft.com/office/drawing/2014/main" id="{21D94701-8A7B-402F-8F26-3BD879E86E61}"/>
              </a:ext>
            </a:extLst>
          </p:cNvPr>
          <p:cNvPicPr>
            <a:picLocks noChangeAspect="1"/>
          </p:cNvPicPr>
          <p:nvPr/>
        </p:nvPicPr>
        <p:blipFill>
          <a:blip r:embed="rId5"/>
          <a:stretch>
            <a:fillRect/>
          </a:stretch>
        </p:blipFill>
        <p:spPr>
          <a:xfrm>
            <a:off x="6288012" y="44625"/>
            <a:ext cx="5872205" cy="3384376"/>
          </a:xfrm>
          <a:prstGeom prst="rect">
            <a:avLst/>
          </a:prstGeom>
        </p:spPr>
      </p:pic>
      <p:pic>
        <p:nvPicPr>
          <p:cNvPr id="11" name="图片 10">
            <a:extLst>
              <a:ext uri="{FF2B5EF4-FFF2-40B4-BE49-F238E27FC236}">
                <a16:creationId xmlns:a16="http://schemas.microsoft.com/office/drawing/2014/main" id="{0F44C4D7-7BFE-477D-9AD3-E834BA09ABCC}"/>
              </a:ext>
            </a:extLst>
          </p:cNvPr>
          <p:cNvPicPr>
            <a:picLocks noChangeAspect="1"/>
          </p:cNvPicPr>
          <p:nvPr/>
        </p:nvPicPr>
        <p:blipFill>
          <a:blip r:embed="rId6"/>
          <a:stretch>
            <a:fillRect/>
          </a:stretch>
        </p:blipFill>
        <p:spPr>
          <a:xfrm>
            <a:off x="6340398" y="3501008"/>
            <a:ext cx="5767431" cy="1368152"/>
          </a:xfrm>
          <a:prstGeom prst="rect">
            <a:avLst/>
          </a:prstGeom>
        </p:spPr>
      </p:pic>
      <p:pic>
        <p:nvPicPr>
          <p:cNvPr id="12" name="图片 11">
            <a:extLst>
              <a:ext uri="{FF2B5EF4-FFF2-40B4-BE49-F238E27FC236}">
                <a16:creationId xmlns:a16="http://schemas.microsoft.com/office/drawing/2014/main" id="{FF5C5F66-17BE-4AA7-8FC7-1A69A673C96E}"/>
              </a:ext>
            </a:extLst>
          </p:cNvPr>
          <p:cNvPicPr>
            <a:picLocks noChangeAspect="1"/>
          </p:cNvPicPr>
          <p:nvPr/>
        </p:nvPicPr>
        <p:blipFill>
          <a:blip r:embed="rId7"/>
          <a:stretch>
            <a:fillRect/>
          </a:stretch>
        </p:blipFill>
        <p:spPr>
          <a:xfrm>
            <a:off x="6288011" y="4938801"/>
            <a:ext cx="5662655" cy="434417"/>
          </a:xfrm>
          <a:prstGeom prst="rect">
            <a:avLst/>
          </a:prstGeom>
        </p:spPr>
      </p:pic>
      <p:pic>
        <p:nvPicPr>
          <p:cNvPr id="13" name="图片 12">
            <a:extLst>
              <a:ext uri="{FF2B5EF4-FFF2-40B4-BE49-F238E27FC236}">
                <a16:creationId xmlns:a16="http://schemas.microsoft.com/office/drawing/2014/main" id="{218AE9E7-B399-4965-B049-737984B39A5F}"/>
              </a:ext>
            </a:extLst>
          </p:cNvPr>
          <p:cNvPicPr>
            <a:picLocks noChangeAspect="1"/>
          </p:cNvPicPr>
          <p:nvPr/>
        </p:nvPicPr>
        <p:blipFill>
          <a:blip r:embed="rId8"/>
          <a:stretch>
            <a:fillRect/>
          </a:stretch>
        </p:blipFill>
        <p:spPr>
          <a:xfrm>
            <a:off x="5375922" y="5471571"/>
            <a:ext cx="6672311" cy="1368152"/>
          </a:xfrm>
          <a:prstGeom prst="rect">
            <a:avLst/>
          </a:prstGeom>
        </p:spPr>
      </p:pic>
      <p:cxnSp>
        <p:nvCxnSpPr>
          <p:cNvPr id="20" name="直接连接符 19">
            <a:extLst>
              <a:ext uri="{FF2B5EF4-FFF2-40B4-BE49-F238E27FC236}">
                <a16:creationId xmlns:a16="http://schemas.microsoft.com/office/drawing/2014/main" id="{6AFF767B-C04E-4638-BAAF-CE6411526102}"/>
              </a:ext>
            </a:extLst>
          </p:cNvPr>
          <p:cNvCxnSpPr/>
          <p:nvPr/>
        </p:nvCxnSpPr>
        <p:spPr bwMode="auto">
          <a:xfrm>
            <a:off x="119337" y="911931"/>
            <a:ext cx="5607459"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1" name="直接连接符 20">
            <a:extLst>
              <a:ext uri="{FF2B5EF4-FFF2-40B4-BE49-F238E27FC236}">
                <a16:creationId xmlns:a16="http://schemas.microsoft.com/office/drawing/2014/main" id="{127E2408-4D40-418F-B976-CC97D974DBC0}"/>
              </a:ext>
            </a:extLst>
          </p:cNvPr>
          <p:cNvCxnSpPr/>
          <p:nvPr/>
        </p:nvCxnSpPr>
        <p:spPr bwMode="auto">
          <a:xfrm>
            <a:off x="56493" y="1628800"/>
            <a:ext cx="5607459"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2" name="直接连接符 21">
            <a:extLst>
              <a:ext uri="{FF2B5EF4-FFF2-40B4-BE49-F238E27FC236}">
                <a16:creationId xmlns:a16="http://schemas.microsoft.com/office/drawing/2014/main" id="{46084363-125C-4AAA-BD56-5B387BE5468B}"/>
              </a:ext>
            </a:extLst>
          </p:cNvPr>
          <p:cNvCxnSpPr>
            <a:cxnSpLocks/>
          </p:cNvCxnSpPr>
          <p:nvPr/>
        </p:nvCxnSpPr>
        <p:spPr bwMode="auto">
          <a:xfrm flipV="1">
            <a:off x="5807969" y="4869160"/>
            <a:ext cx="6087502" cy="14144"/>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3" name="直接连接符 22">
            <a:extLst>
              <a:ext uri="{FF2B5EF4-FFF2-40B4-BE49-F238E27FC236}">
                <a16:creationId xmlns:a16="http://schemas.microsoft.com/office/drawing/2014/main" id="{1EC0E44A-572C-43FE-937E-C723BB4706AA}"/>
              </a:ext>
            </a:extLst>
          </p:cNvPr>
          <p:cNvCxnSpPr>
            <a:cxnSpLocks/>
          </p:cNvCxnSpPr>
          <p:nvPr/>
        </p:nvCxnSpPr>
        <p:spPr bwMode="auto">
          <a:xfrm>
            <a:off x="5303912" y="5373218"/>
            <a:ext cx="6591557" cy="28263"/>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206920673"/>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93918-9350-4CF3-A605-6C277A85226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E5FE5218-EE96-41EA-B2FD-CC9F370209FD}"/>
              </a:ext>
            </a:extLst>
          </p:cNvPr>
          <p:cNvSpPr>
            <a:spLocks noGrp="1"/>
          </p:cNvSpPr>
          <p:nvPr>
            <p:ph idx="1"/>
          </p:nvPr>
        </p:nvSpPr>
        <p:spPr>
          <a:xfrm>
            <a:off x="609600" y="1124744"/>
            <a:ext cx="10972800" cy="5401469"/>
          </a:xfrm>
        </p:spPr>
        <p:txBody>
          <a:bodyPr/>
          <a:lstStyle/>
          <a:p>
            <a:r>
              <a:rPr lang="zh-CN" altLang="en-US" dirty="0">
                <a:solidFill>
                  <a:srgbClr val="324A7A"/>
                </a:solidFill>
                <a:ea typeface="华文中宋" panose="02010600040101010101" pitchFamily="2" charset="-122"/>
              </a:rPr>
              <a:t>结构</a:t>
            </a:r>
            <a:endParaRPr lang="en-US" altLang="zh-CN" dirty="0">
              <a:solidFill>
                <a:srgbClr val="324A7A"/>
              </a:solidFill>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solidFill>
                <a:srgbClr val="324A7A"/>
              </a:solidFill>
              <a:ea typeface="华文中宋" panose="02010600040101010101" pitchFamily="2" charset="-122"/>
            </a:endParaRPr>
          </a:p>
          <a:p>
            <a:pPr eaLnBrk="1" hangingPunct="1"/>
            <a:r>
              <a:rPr lang="zh-CN" altLang="en-US" dirty="0">
                <a:solidFill>
                  <a:srgbClr val="324A7A"/>
                </a:solidFill>
                <a:ea typeface="华文中宋" panose="02010600040101010101" pitchFamily="2" charset="-122"/>
              </a:rPr>
              <a:t>角色</a:t>
            </a:r>
            <a:endParaRPr lang="zh-CN" altLang="en-US" sz="3600" dirty="0">
              <a:solidFill>
                <a:srgbClr val="324A7A"/>
              </a:solidFill>
              <a:ea typeface="华文中宋" panose="02010600040101010101" pitchFamily="2" charset="-122"/>
            </a:endParaRPr>
          </a:p>
          <a:p>
            <a:pPr lvl="1" eaLnBrk="1" hangingPunct="1">
              <a:buFont typeface="Arial" panose="020B0604020202020204" pitchFamily="34" charset="0"/>
              <a:buChar char="•"/>
            </a:pPr>
            <a:r>
              <a:rPr lang="en-US" altLang="en-US" sz="1800" b="0" dirty="0">
                <a:solidFill>
                  <a:schemeClr val="tx1"/>
                </a:solidFill>
                <a:ea typeface="华文中宋" panose="02010600040101010101" pitchFamily="2" charset="-122"/>
              </a:rPr>
              <a:t>Mediator</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抽象中介者</a:t>
            </a:r>
          </a:p>
          <a:p>
            <a:pPr lvl="1" eaLnBrk="1" hangingPunct="1">
              <a:buFont typeface="Arial" panose="020B0604020202020204" pitchFamily="34" charset="0"/>
              <a:buChar char="•"/>
            </a:pPr>
            <a:r>
              <a:rPr lang="en-US" altLang="en-US" sz="1800" b="0" dirty="0" err="1">
                <a:solidFill>
                  <a:schemeClr val="tx1"/>
                </a:solidFill>
                <a:ea typeface="华文中宋" panose="02010600040101010101" pitchFamily="2" charset="-122"/>
              </a:rPr>
              <a:t>ConcreteMediator</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具体中介者</a:t>
            </a:r>
          </a:p>
          <a:p>
            <a:pPr lvl="1" eaLnBrk="1" hangingPunct="1">
              <a:buFont typeface="Arial" panose="020B0604020202020204" pitchFamily="34" charset="0"/>
              <a:buChar char="•"/>
            </a:pPr>
            <a:r>
              <a:rPr lang="en-US" altLang="en-US" sz="1800" b="0" dirty="0">
                <a:solidFill>
                  <a:schemeClr val="tx1"/>
                </a:solidFill>
                <a:ea typeface="华文中宋" panose="02010600040101010101" pitchFamily="2" charset="-122"/>
              </a:rPr>
              <a:t>Colleague</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抽象同事类</a:t>
            </a:r>
          </a:p>
          <a:p>
            <a:pPr lvl="1" eaLnBrk="1" hangingPunct="1">
              <a:buFont typeface="Arial" panose="020B0604020202020204" pitchFamily="34" charset="0"/>
              <a:buChar char="•"/>
            </a:pPr>
            <a:r>
              <a:rPr lang="en-US" altLang="en-US" sz="1800" b="0" dirty="0" err="1">
                <a:solidFill>
                  <a:schemeClr val="tx1"/>
                </a:solidFill>
                <a:ea typeface="华文中宋" panose="02010600040101010101" pitchFamily="2" charset="-122"/>
              </a:rPr>
              <a:t>ConcreteColleague</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具体同事类</a:t>
            </a:r>
          </a:p>
          <a:p>
            <a:endParaRPr lang="zh-CN" altLang="en-US" dirty="0"/>
          </a:p>
        </p:txBody>
      </p:sp>
      <p:pic>
        <p:nvPicPr>
          <p:cNvPr id="4" name="Picture 17">
            <a:extLst>
              <a:ext uri="{FF2B5EF4-FFF2-40B4-BE49-F238E27FC236}">
                <a16:creationId xmlns:a16="http://schemas.microsoft.com/office/drawing/2014/main" id="{6F58D159-662F-4C76-B65E-A15F38B69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484784"/>
            <a:ext cx="6624736" cy="296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693683"/>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1DCCC-AF97-4C87-9363-CB254411BC86}"/>
              </a:ext>
            </a:extLst>
          </p:cNvPr>
          <p:cNvSpPr>
            <a:spLocks noGrp="1"/>
          </p:cNvSpPr>
          <p:nvPr>
            <p:ph type="title"/>
          </p:nvPr>
        </p:nvSpPr>
        <p:spPr>
          <a:xfrm>
            <a:off x="8384" y="260650"/>
            <a:ext cx="12192000" cy="688975"/>
          </a:xfrm>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30B40D17-7DE8-4278-8295-59C98BB380BD}"/>
              </a:ext>
            </a:extLst>
          </p:cNvPr>
          <p:cNvSpPr>
            <a:spLocks noGrp="1"/>
          </p:cNvSpPr>
          <p:nvPr>
            <p:ph idx="1"/>
          </p:nvPr>
        </p:nvSpPr>
        <p:spPr>
          <a:xfrm>
            <a:off x="407368" y="914056"/>
            <a:ext cx="10972800" cy="5471813"/>
          </a:xfrm>
        </p:spPr>
        <p:txBody>
          <a:bodyPr/>
          <a:lstStyle/>
          <a:p>
            <a:r>
              <a:rPr lang="zh-CN" altLang="en-US" dirty="0"/>
              <a:t>典型代码</a:t>
            </a:r>
          </a:p>
        </p:txBody>
      </p:sp>
      <p:pic>
        <p:nvPicPr>
          <p:cNvPr id="8" name="图片 7">
            <a:extLst>
              <a:ext uri="{FF2B5EF4-FFF2-40B4-BE49-F238E27FC236}">
                <a16:creationId xmlns:a16="http://schemas.microsoft.com/office/drawing/2014/main" id="{3840EFEF-EACD-4191-B18D-A9C8FD01A986}"/>
              </a:ext>
            </a:extLst>
          </p:cNvPr>
          <p:cNvPicPr>
            <a:picLocks noChangeAspect="1"/>
          </p:cNvPicPr>
          <p:nvPr/>
        </p:nvPicPr>
        <p:blipFill>
          <a:blip r:embed="rId2"/>
          <a:stretch>
            <a:fillRect/>
          </a:stretch>
        </p:blipFill>
        <p:spPr>
          <a:xfrm>
            <a:off x="1127449" y="1340769"/>
            <a:ext cx="4909201" cy="2627604"/>
          </a:xfrm>
          <a:prstGeom prst="rect">
            <a:avLst/>
          </a:prstGeom>
        </p:spPr>
      </p:pic>
      <p:graphicFrame>
        <p:nvGraphicFramePr>
          <p:cNvPr id="9" name="Group 11">
            <a:extLst>
              <a:ext uri="{FF2B5EF4-FFF2-40B4-BE49-F238E27FC236}">
                <a16:creationId xmlns:a16="http://schemas.microsoft.com/office/drawing/2014/main" id="{06995859-C8E8-40E5-A3D9-AEE0D2822B1E}"/>
              </a:ext>
            </a:extLst>
          </p:cNvPr>
          <p:cNvGraphicFramePr>
            <a:graphicFrameLocks/>
          </p:cNvGraphicFramePr>
          <p:nvPr>
            <p:extLst>
              <p:ext uri="{D42A27DB-BD31-4B8C-83A1-F6EECF244321}">
                <p14:modId xmlns:p14="http://schemas.microsoft.com/office/powerpoint/2010/main" val="3990581527"/>
              </p:ext>
            </p:extLst>
          </p:nvPr>
        </p:nvGraphicFramePr>
        <p:xfrm>
          <a:off x="479376" y="3984334"/>
          <a:ext cx="5562600" cy="2529840"/>
        </p:xfrm>
        <a:graphic>
          <a:graphicData uri="http://schemas.openxmlformats.org/drawingml/2006/table">
            <a:tbl>
              <a:tblPr/>
              <a:tblGrid>
                <a:gridCol w="5562600">
                  <a:extLst>
                    <a:ext uri="{9D8B030D-6E8A-4147-A177-3AD203B41FA5}">
                      <a16:colId xmlns:a16="http://schemas.microsoft.com/office/drawing/2014/main" val="20000"/>
                    </a:ext>
                  </a:extLst>
                </a:gridCol>
              </a:tblGrid>
              <a:tr h="2529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public class </a:t>
                      </a:r>
                      <a:r>
                        <a:rPr kumimoji="0"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ConcreteMediator</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extends Mediator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public void operation()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((Colleague)(</a:t>
                      </a:r>
                      <a:r>
                        <a:rPr kumimoji="0"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colleagues.get</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(0))).method1();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图片 11">
            <a:extLst>
              <a:ext uri="{FF2B5EF4-FFF2-40B4-BE49-F238E27FC236}">
                <a16:creationId xmlns:a16="http://schemas.microsoft.com/office/drawing/2014/main" id="{8FE13975-FFB3-41AE-8F5F-4C5D19A38528}"/>
              </a:ext>
            </a:extLst>
          </p:cNvPr>
          <p:cNvPicPr>
            <a:picLocks noChangeAspect="1"/>
          </p:cNvPicPr>
          <p:nvPr/>
        </p:nvPicPr>
        <p:blipFill>
          <a:blip r:embed="rId3"/>
          <a:stretch>
            <a:fillRect/>
          </a:stretch>
        </p:blipFill>
        <p:spPr>
          <a:xfrm>
            <a:off x="6184114" y="3990926"/>
            <a:ext cx="5744535" cy="2535289"/>
          </a:xfrm>
          <a:prstGeom prst="rect">
            <a:avLst/>
          </a:prstGeom>
        </p:spPr>
      </p:pic>
      <p:pic>
        <p:nvPicPr>
          <p:cNvPr id="13" name="图片 12">
            <a:extLst>
              <a:ext uri="{FF2B5EF4-FFF2-40B4-BE49-F238E27FC236}">
                <a16:creationId xmlns:a16="http://schemas.microsoft.com/office/drawing/2014/main" id="{5BD81647-338C-401E-A0C6-4CE44D69A71D}"/>
              </a:ext>
            </a:extLst>
          </p:cNvPr>
          <p:cNvPicPr>
            <a:picLocks noChangeAspect="1"/>
          </p:cNvPicPr>
          <p:nvPr/>
        </p:nvPicPr>
        <p:blipFill>
          <a:blip r:embed="rId4"/>
          <a:stretch>
            <a:fillRect/>
          </a:stretch>
        </p:blipFill>
        <p:spPr>
          <a:xfrm>
            <a:off x="6140125" y="1340768"/>
            <a:ext cx="5068444" cy="2627604"/>
          </a:xfrm>
          <a:prstGeom prst="rect">
            <a:avLst/>
          </a:prstGeom>
        </p:spPr>
      </p:pic>
    </p:spTree>
    <p:extLst>
      <p:ext uri="{BB962C8B-B14F-4D97-AF65-F5344CB8AC3E}">
        <p14:creationId xmlns:p14="http://schemas.microsoft.com/office/powerpoint/2010/main" val="240753745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872A4AD-ADFC-4F41-B3FA-9F73CAFD6E49}"/>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7891" name="Rectangle 3">
            <a:extLst>
              <a:ext uri="{FF2B5EF4-FFF2-40B4-BE49-F238E27FC236}">
                <a16:creationId xmlns:a16="http://schemas.microsoft.com/office/drawing/2014/main" id="{59AEA6A4-0990-408C-AB9F-165BDB0A786C}"/>
              </a:ext>
            </a:extLst>
          </p:cNvPr>
          <p:cNvSpPr>
            <a:spLocks noGrp="1" noChangeArrowheads="1"/>
          </p:cNvSpPr>
          <p:nvPr>
            <p:ph type="body" idx="1"/>
          </p:nvPr>
        </p:nvSpPr>
        <p:spPr>
          <a:xfrm>
            <a:off x="479376" y="980728"/>
            <a:ext cx="11161240" cy="5400599"/>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latin typeface="华文中宋" panose="02010600040101010101" pitchFamily="2" charset="-122"/>
                <a:ea typeface="华文中宋" panose="02010600040101010101" pitchFamily="2" charset="-122"/>
              </a:rPr>
              <a:t>Smalltalk MVC </a:t>
            </a:r>
            <a:r>
              <a:rPr lang="zh-CN" altLang="en-US" sz="2400" dirty="0">
                <a:solidFill>
                  <a:srgbClr val="324A7A"/>
                </a:solidFill>
                <a:latin typeface="华文中宋" panose="02010600040101010101" pitchFamily="2" charset="-122"/>
                <a:ea typeface="华文中宋" panose="02010600040101010101" pitchFamily="2" charset="-122"/>
              </a:rPr>
              <a:t>中的设计模式</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View</a:t>
            </a:r>
            <a:r>
              <a:rPr lang="zh-CN" altLang="en-US" sz="2000" dirty="0">
                <a:solidFill>
                  <a:srgbClr val="C00000"/>
                </a:solidFill>
                <a:latin typeface="华文楷体" panose="02010600040101010101" pitchFamily="2" charset="-122"/>
                <a:ea typeface="华文楷体" panose="02010600040101010101" pitchFamily="2" charset="-122"/>
              </a:rPr>
              <a:t>使用</a:t>
            </a:r>
            <a:r>
              <a:rPr lang="en-US" altLang="zh-CN" sz="2000" dirty="0">
                <a:solidFill>
                  <a:srgbClr val="C00000"/>
                </a:solidFill>
                <a:latin typeface="华文楷体" panose="02010600040101010101" pitchFamily="2" charset="-122"/>
                <a:ea typeface="华文楷体" panose="02010600040101010101" pitchFamily="2" charset="-122"/>
              </a:rPr>
              <a:t>Controller</a:t>
            </a:r>
            <a:r>
              <a:rPr lang="zh-CN" altLang="en-US" sz="2000" dirty="0">
                <a:solidFill>
                  <a:srgbClr val="C00000"/>
                </a:solidFill>
                <a:latin typeface="华文楷体" panose="02010600040101010101" pitchFamily="2" charset="-122"/>
                <a:ea typeface="华文楷体" panose="02010600040101010101" pitchFamily="2" charset="-122"/>
              </a:rPr>
              <a:t>子类的实例来实现一个特定的响应策略。</a:t>
            </a:r>
            <a:r>
              <a:rPr lang="zh-CN" altLang="en-US" sz="2000" b="0" dirty="0">
                <a:solidFill>
                  <a:schemeClr val="tx1"/>
                </a:solidFill>
                <a:latin typeface="华文楷体" panose="02010600040101010101" pitchFamily="2" charset="-122"/>
                <a:ea typeface="华文楷体" panose="02010600040101010101" pitchFamily="2" charset="-122"/>
              </a:rPr>
              <a:t>要实现不同的响应策略只要用不同种类的</a:t>
            </a:r>
            <a:r>
              <a:rPr lang="en-US" altLang="zh-CN" sz="2000" b="0" dirty="0">
                <a:solidFill>
                  <a:schemeClr val="tx1"/>
                </a:solidFill>
                <a:latin typeface="华文楷体" panose="02010600040101010101" pitchFamily="2" charset="-122"/>
                <a:ea typeface="华文楷体" panose="02010600040101010101" pitchFamily="2" charset="-122"/>
              </a:rPr>
              <a:t>Controller</a:t>
            </a:r>
            <a:r>
              <a:rPr lang="zh-CN" altLang="en-US" sz="2000" b="0" dirty="0">
                <a:solidFill>
                  <a:schemeClr val="tx1"/>
                </a:solidFill>
                <a:latin typeface="华文楷体" panose="02010600040101010101" pitchFamily="2" charset="-122"/>
                <a:ea typeface="华文楷体" panose="02010600040101010101" pitchFamily="2" charset="-122"/>
              </a:rPr>
              <a:t>实例替换即可。甚至可以在运行时刻通过改变</a:t>
            </a:r>
            <a:r>
              <a:rPr lang="en-US" altLang="zh-CN" sz="2000" b="0" dirty="0">
                <a:solidFill>
                  <a:schemeClr val="tx1"/>
                </a:solidFill>
                <a:latin typeface="华文楷体" panose="02010600040101010101" pitchFamily="2" charset="-122"/>
                <a:ea typeface="华文楷体" panose="02010600040101010101" pitchFamily="2" charset="-122"/>
              </a:rPr>
              <a:t>View</a:t>
            </a:r>
            <a:r>
              <a:rPr lang="zh-CN" altLang="en-US" sz="2000" b="0" dirty="0">
                <a:solidFill>
                  <a:schemeClr val="tx1"/>
                </a:solidFill>
                <a:latin typeface="华文楷体" panose="02010600040101010101" pitchFamily="2" charset="-122"/>
                <a:ea typeface="华文楷体" panose="02010600040101010101" pitchFamily="2" charset="-122"/>
              </a:rPr>
              <a:t>的</a:t>
            </a:r>
            <a:r>
              <a:rPr lang="en-US" altLang="zh-CN" sz="2000" b="0" dirty="0">
                <a:solidFill>
                  <a:schemeClr val="tx1"/>
                </a:solidFill>
                <a:latin typeface="华文楷体" panose="02010600040101010101" pitchFamily="2" charset="-122"/>
                <a:ea typeface="华文楷体" panose="02010600040101010101" pitchFamily="2" charset="-122"/>
              </a:rPr>
              <a:t>Controller</a:t>
            </a:r>
            <a:r>
              <a:rPr lang="zh-CN" altLang="en-US" sz="2000" b="0" dirty="0">
                <a:solidFill>
                  <a:schemeClr val="tx1"/>
                </a:solidFill>
                <a:latin typeface="华文楷体" panose="02010600040101010101" pitchFamily="2" charset="-122"/>
                <a:ea typeface="华文楷体" panose="02010600040101010101" pitchFamily="2" charset="-122"/>
              </a:rPr>
              <a:t>来改变</a:t>
            </a:r>
            <a:r>
              <a:rPr lang="en-US" altLang="zh-CN" sz="2000" b="0" dirty="0">
                <a:solidFill>
                  <a:schemeClr val="tx1"/>
                </a:solidFill>
                <a:latin typeface="华文楷体" panose="02010600040101010101" pitchFamily="2" charset="-122"/>
                <a:ea typeface="华文楷体" panose="02010600040101010101" pitchFamily="2" charset="-122"/>
              </a:rPr>
              <a:t>View</a:t>
            </a:r>
            <a:r>
              <a:rPr lang="zh-CN" altLang="en-US" sz="2000" b="0" dirty="0">
                <a:solidFill>
                  <a:schemeClr val="tx1"/>
                </a:solidFill>
                <a:latin typeface="华文楷体" panose="02010600040101010101" pitchFamily="2" charset="-122"/>
                <a:ea typeface="华文楷体" panose="02010600040101010101" pitchFamily="2" charset="-122"/>
              </a:rPr>
              <a:t>对用户输入的响应方式。例如，一个</a:t>
            </a:r>
            <a:r>
              <a:rPr lang="en-US" altLang="zh-CN" sz="2000" b="0" dirty="0">
                <a:solidFill>
                  <a:schemeClr val="tx1"/>
                </a:solidFill>
                <a:latin typeface="华文楷体" panose="02010600040101010101" pitchFamily="2" charset="-122"/>
                <a:ea typeface="华文楷体" panose="02010600040101010101" pitchFamily="2" charset="-122"/>
              </a:rPr>
              <a:t>View</a:t>
            </a:r>
            <a:r>
              <a:rPr lang="zh-CN" altLang="en-US" sz="2000" b="0" dirty="0">
                <a:solidFill>
                  <a:schemeClr val="tx1"/>
                </a:solidFill>
                <a:latin typeface="华文楷体" panose="02010600040101010101" pitchFamily="2" charset="-122"/>
                <a:ea typeface="华文楷体" panose="02010600040101010101" pitchFamily="2" charset="-122"/>
              </a:rPr>
              <a:t>可以被禁止接收任何输入，只需给它一个忽略输入事件的</a:t>
            </a:r>
            <a:r>
              <a:rPr lang="en-US" altLang="zh-CN" sz="2000" b="0" dirty="0">
                <a:solidFill>
                  <a:schemeClr val="tx1"/>
                </a:solidFill>
                <a:latin typeface="华文楷体" panose="02010600040101010101" pitchFamily="2" charset="-122"/>
                <a:ea typeface="华文楷体" panose="02010600040101010101" pitchFamily="2" charset="-122"/>
              </a:rPr>
              <a:t>Controller</a:t>
            </a:r>
            <a:r>
              <a:rPr lang="zh-CN" altLang="en-US" sz="2000" b="0" dirty="0">
                <a:solidFill>
                  <a:schemeClr val="tx1"/>
                </a:solidFill>
                <a:latin typeface="华文楷体" panose="02010600040101010101" pitchFamily="2" charset="-122"/>
                <a:ea typeface="华文楷体" panose="02010600040101010101" pitchFamily="2" charset="-122"/>
              </a:rPr>
              <a:t>。</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View</a:t>
            </a:r>
            <a:r>
              <a:rPr lang="zh-CN" altLang="en-US" sz="2000" dirty="0">
                <a:solidFill>
                  <a:srgbClr val="C00000"/>
                </a:solidFill>
                <a:latin typeface="华文楷体" panose="02010600040101010101" pitchFamily="2" charset="-122"/>
                <a:ea typeface="华文楷体" panose="02010600040101010101" pitchFamily="2" charset="-122"/>
              </a:rPr>
              <a:t>－</a:t>
            </a:r>
            <a:r>
              <a:rPr lang="en-US" altLang="zh-CN" sz="2000" dirty="0">
                <a:solidFill>
                  <a:srgbClr val="C00000"/>
                </a:solidFill>
                <a:latin typeface="华文楷体" panose="02010600040101010101" pitchFamily="2" charset="-122"/>
                <a:ea typeface="华文楷体" panose="02010600040101010101" pitchFamily="2" charset="-122"/>
              </a:rPr>
              <a:t>Controller</a:t>
            </a:r>
            <a:r>
              <a:rPr lang="zh-CN" altLang="en-US" sz="2000" dirty="0">
                <a:solidFill>
                  <a:srgbClr val="C00000"/>
                </a:solidFill>
                <a:latin typeface="华文楷体" panose="02010600040101010101" pitchFamily="2" charset="-122"/>
                <a:ea typeface="华文楷体" panose="02010600040101010101" pitchFamily="2" charset="-122"/>
              </a:rPr>
              <a:t>关系是</a:t>
            </a:r>
            <a:r>
              <a:rPr lang="en-US" altLang="zh-CN" sz="2000" dirty="0">
                <a:solidFill>
                  <a:srgbClr val="C00000"/>
                </a:solidFill>
                <a:latin typeface="华文楷体" panose="02010600040101010101" pitchFamily="2" charset="-122"/>
                <a:ea typeface="华文楷体" panose="02010600040101010101" pitchFamily="2" charset="-122"/>
              </a:rPr>
              <a:t>Strategy</a:t>
            </a:r>
            <a:r>
              <a:rPr lang="zh-CN" altLang="en-US" sz="2000" dirty="0">
                <a:solidFill>
                  <a:srgbClr val="C00000"/>
                </a:solidFill>
                <a:latin typeface="华文楷体" panose="02010600040101010101" pitchFamily="2" charset="-122"/>
                <a:ea typeface="华文楷体" panose="02010600040101010101" pitchFamily="2" charset="-122"/>
              </a:rPr>
              <a:t>模式的一个例子</a:t>
            </a:r>
            <a:r>
              <a:rPr lang="zh-CN" altLang="en-US" sz="2000" b="0" dirty="0">
                <a:solidFill>
                  <a:schemeClr val="tx1"/>
                </a:solidFill>
                <a:latin typeface="华文楷体" panose="02010600040101010101" pitchFamily="2" charset="-122"/>
                <a:ea typeface="华文楷体" panose="02010600040101010101" pitchFamily="2" charset="-122"/>
              </a:rPr>
              <a:t>。一个策略是一个表述算法的对象。当你想静态或动态地替换一个算法，或你有很多不同的算法，或算法中包含你想封装的复杂数据结构，这时策略模式</a:t>
            </a:r>
            <a:r>
              <a:rPr lang="en-US" altLang="zh-CN" sz="2000" dirty="0">
                <a:solidFill>
                  <a:srgbClr val="C00000"/>
                </a:solidFill>
                <a:latin typeface="华文楷体" panose="02010600040101010101" pitchFamily="2" charset="-122"/>
                <a:ea typeface="华文楷体" panose="02010600040101010101" pitchFamily="2" charset="-122"/>
              </a:rPr>
              <a:t>(Strategy)</a:t>
            </a:r>
            <a:r>
              <a:rPr lang="zh-CN" altLang="en-US" sz="2000" b="0" dirty="0">
                <a:solidFill>
                  <a:schemeClr val="tx1"/>
                </a:solidFill>
                <a:latin typeface="华文楷体" panose="02010600040101010101" pitchFamily="2" charset="-122"/>
                <a:ea typeface="华文楷体" panose="02010600040101010101" pitchFamily="2" charset="-122"/>
              </a:rPr>
              <a:t>是非常有用的。</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MVC</a:t>
            </a:r>
            <a:r>
              <a:rPr lang="zh-CN" altLang="en-US" sz="2000" dirty="0">
                <a:solidFill>
                  <a:srgbClr val="C00000"/>
                </a:solidFill>
                <a:latin typeface="华文楷体" panose="02010600040101010101" pitchFamily="2" charset="-122"/>
                <a:ea typeface="华文楷体" panose="02010600040101010101" pitchFamily="2" charset="-122"/>
              </a:rPr>
              <a:t>还使用了其它的设计模式。</a:t>
            </a:r>
            <a:r>
              <a:rPr lang="zh-CN" altLang="en-US" sz="2000" b="0" dirty="0">
                <a:solidFill>
                  <a:schemeClr val="tx1"/>
                </a:solidFill>
                <a:latin typeface="华文楷体" panose="02010600040101010101" pitchFamily="2" charset="-122"/>
                <a:ea typeface="华文楷体" panose="02010600040101010101" pitchFamily="2" charset="-122"/>
              </a:rPr>
              <a:t>如：用来指定视图缺省控制器的</a:t>
            </a:r>
            <a:r>
              <a:rPr lang="en-US" altLang="zh-CN" sz="2000" b="0" dirty="0">
                <a:solidFill>
                  <a:schemeClr val="tx1"/>
                </a:solidFill>
                <a:latin typeface="华文楷体" panose="02010600040101010101" pitchFamily="2" charset="-122"/>
                <a:ea typeface="华文楷体" panose="02010600040101010101" pitchFamily="2" charset="-122"/>
              </a:rPr>
              <a:t>Factory Method</a:t>
            </a:r>
            <a:r>
              <a:rPr lang="zh-CN" altLang="en-US" sz="2000" b="0" dirty="0">
                <a:solidFill>
                  <a:schemeClr val="tx1"/>
                </a:solidFill>
                <a:latin typeface="华文楷体" panose="02010600040101010101" pitchFamily="2" charset="-122"/>
                <a:ea typeface="华文楷体" panose="02010600040101010101" pitchFamily="2" charset="-122"/>
              </a:rPr>
              <a:t>和用来增加视图滚动的</a:t>
            </a:r>
            <a:r>
              <a:rPr lang="en-US" altLang="zh-CN" sz="2000" dirty="0">
                <a:solidFill>
                  <a:srgbClr val="C00000"/>
                </a:solidFill>
                <a:latin typeface="华文中宋" panose="02010600040101010101" pitchFamily="2" charset="-122"/>
                <a:ea typeface="华文中宋" panose="02010600040101010101" pitchFamily="2" charset="-122"/>
              </a:rPr>
              <a:t>Decorator </a:t>
            </a:r>
            <a:r>
              <a:rPr lang="en-US" altLang="zh-CN" sz="2000" b="0" dirty="0">
                <a:solidFill>
                  <a:schemeClr val="tx1"/>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a:t>
            </a:r>
            <a:r>
              <a:rPr lang="zh-CN" altLang="en-US" sz="2000" b="0" dirty="0">
                <a:solidFill>
                  <a:schemeClr val="tx1"/>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装饰器</a:t>
            </a:r>
            <a:r>
              <a:rPr lang="en-US" altLang="zh-CN" sz="2000" b="0" dirty="0">
                <a:solidFill>
                  <a:schemeClr val="tx1"/>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a:t>
            </a:r>
            <a:r>
              <a:rPr lang="en-US" altLang="zh-CN" sz="2000" b="0" dirty="0">
                <a:solidFill>
                  <a:schemeClr val="tx1"/>
                </a:solidFill>
                <a:latin typeface="华文楷体" panose="02010600040101010101" pitchFamily="2" charset="-122"/>
                <a:ea typeface="华文楷体" panose="02010600040101010101" pitchFamily="2" charset="-122"/>
              </a:rPr>
              <a:t> </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MVC</a:t>
            </a:r>
            <a:r>
              <a:rPr lang="zh-CN" altLang="en-US" sz="2000" b="0" dirty="0">
                <a:solidFill>
                  <a:schemeClr val="tx1"/>
                </a:solidFill>
                <a:latin typeface="华文楷体" panose="02010600040101010101" pitchFamily="2" charset="-122"/>
                <a:ea typeface="华文楷体" panose="02010600040101010101" pitchFamily="2" charset="-122"/>
              </a:rPr>
              <a:t>的主要关系是由</a:t>
            </a:r>
            <a:r>
              <a:rPr lang="en-US" altLang="zh-CN" sz="2000" dirty="0">
                <a:solidFill>
                  <a:srgbClr val="C00000"/>
                </a:solidFill>
                <a:latin typeface="华文中宋" panose="02010600040101010101" pitchFamily="2" charset="-122"/>
                <a:ea typeface="华文中宋" panose="02010600040101010101" pitchFamily="2" charset="-122"/>
              </a:rPr>
              <a:t>Observer</a:t>
            </a:r>
            <a:r>
              <a:rPr lang="zh-CN" altLang="en-US" sz="2000" dirty="0">
                <a:solidFill>
                  <a:srgbClr val="C00000"/>
                </a:solidFill>
                <a:latin typeface="华文中宋" panose="02010600040101010101" pitchFamily="2" charset="-122"/>
                <a:ea typeface="华文中宋" panose="02010600040101010101" pitchFamily="2" charset="-122"/>
              </a:rPr>
              <a:t>、</a:t>
            </a:r>
            <a:r>
              <a:rPr lang="en-US" altLang="zh-CN" sz="2000" dirty="0">
                <a:solidFill>
                  <a:srgbClr val="C00000"/>
                </a:solidFill>
                <a:latin typeface="华文中宋" panose="02010600040101010101" pitchFamily="2" charset="-122"/>
                <a:ea typeface="华文中宋" panose="02010600040101010101" pitchFamily="2" charset="-122"/>
              </a:rPr>
              <a:t>Composite</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组合</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和</a:t>
            </a:r>
            <a:r>
              <a:rPr lang="en-US" altLang="zh-CN" sz="2000" dirty="0">
                <a:solidFill>
                  <a:srgbClr val="C00000"/>
                </a:solidFill>
                <a:latin typeface="华文中宋" panose="02010600040101010101" pitchFamily="2" charset="-122"/>
                <a:ea typeface="华文中宋" panose="02010600040101010101" pitchFamily="2" charset="-122"/>
              </a:rPr>
              <a:t>Strategy</a:t>
            </a:r>
            <a:r>
              <a:rPr lang="zh-CN" altLang="en-US" sz="2000" b="0" dirty="0">
                <a:solidFill>
                  <a:schemeClr val="tx1"/>
                </a:solidFill>
                <a:latin typeface="华文楷体" panose="02010600040101010101" pitchFamily="2" charset="-122"/>
                <a:ea typeface="华文楷体" panose="02010600040101010101" pitchFamily="2" charset="-122"/>
              </a:rPr>
              <a:t>三个设计模式给出的。</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MVC</a:t>
            </a:r>
            <a:r>
              <a:rPr lang="zh-CN" altLang="en-US" sz="2000" dirty="0">
                <a:solidFill>
                  <a:srgbClr val="C00000"/>
                </a:solidFill>
                <a:latin typeface="华文楷体" panose="02010600040101010101" pitchFamily="2" charset="-122"/>
                <a:ea typeface="华文楷体" panose="02010600040101010101" pitchFamily="2" charset="-122"/>
              </a:rPr>
              <a:t>模式是一种架构模式</a:t>
            </a:r>
            <a:r>
              <a:rPr lang="en-US" altLang="zh-CN" sz="2000" dirty="0">
                <a:solidFill>
                  <a:schemeClr val="tx1"/>
                </a:solidFill>
                <a:highlight>
                  <a:srgbClr val="FFFF00"/>
                </a:highlight>
                <a:latin typeface="华文楷体" panose="02010600040101010101" pitchFamily="2" charset="-122"/>
                <a:ea typeface="华文楷体" panose="02010600040101010101" pitchFamily="2" charset="-122"/>
              </a:rPr>
              <a:t>(</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组合模式</a:t>
            </a:r>
            <a:r>
              <a:rPr lang="en-US" altLang="zh-CN" sz="2000" dirty="0">
                <a:solidFill>
                  <a:schemeClr val="tx1"/>
                </a:solidFill>
                <a:highlight>
                  <a:srgbClr val="FFFF00"/>
                </a:highlight>
                <a:latin typeface="华文楷体" panose="02010600040101010101" pitchFamily="2" charset="-122"/>
                <a:ea typeface="华文楷体" panose="02010600040101010101" pitchFamily="2" charset="-122"/>
              </a:rPr>
              <a:t>),</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 </a:t>
            </a:r>
            <a:r>
              <a:rPr lang="zh-CN" altLang="en-US" sz="2000" dirty="0">
                <a:solidFill>
                  <a:srgbClr val="C00000"/>
                </a:solidFill>
                <a:latin typeface="华文楷体" panose="02010600040101010101" pitchFamily="2" charset="-122"/>
                <a:ea typeface="华文楷体" panose="02010600040101010101" pitchFamily="2" charset="-122"/>
              </a:rPr>
              <a:t>需要其他模式协作完成 。</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7A9A1-8919-42F6-BE41-EE4D9558146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2B6EBD4D-EF73-4830-85DE-AC4557B6BF58}"/>
              </a:ext>
            </a:extLst>
          </p:cNvPr>
          <p:cNvSpPr>
            <a:spLocks noGrp="1"/>
          </p:cNvSpPr>
          <p:nvPr>
            <p:ph idx="1"/>
          </p:nvPr>
        </p:nvSpPr>
        <p:spPr/>
        <p:txBody>
          <a:bodyPr/>
          <a:lstStyle/>
          <a:p>
            <a:pPr eaLnBrk="1" hangingPunct="1"/>
            <a:r>
              <a:rPr lang="en-US" altLang="zh-CN" sz="2600" dirty="0">
                <a:solidFill>
                  <a:srgbClr val="324A7A"/>
                </a:solidFill>
                <a:ea typeface="华文中宋" panose="02010600040101010101" pitchFamily="2" charset="-122"/>
              </a:rPr>
              <a:t>EG:</a:t>
            </a:r>
          </a:p>
          <a:p>
            <a:pPr lvl="1" eaLnBrk="1" hangingPunct="1"/>
            <a:r>
              <a:rPr lang="zh-CN" altLang="en-US" dirty="0">
                <a:solidFill>
                  <a:schemeClr val="tx1"/>
                </a:solidFill>
                <a:ea typeface="华文中宋" panose="02010600040101010101" pitchFamily="2" charset="-122"/>
              </a:rPr>
              <a:t>中介者模式在事件驱动类软件中应用比较多，在设计</a:t>
            </a:r>
            <a:r>
              <a:rPr lang="en-US" altLang="zh-CN" dirty="0">
                <a:solidFill>
                  <a:schemeClr val="tx1"/>
                </a:solidFill>
                <a:ea typeface="华文中宋" panose="02010600040101010101" pitchFamily="2" charset="-122"/>
              </a:rPr>
              <a:t>GUI</a:t>
            </a:r>
            <a:r>
              <a:rPr lang="zh-CN" altLang="en-US" dirty="0">
                <a:solidFill>
                  <a:schemeClr val="tx1"/>
                </a:solidFill>
                <a:ea typeface="华文中宋" panose="02010600040101010101" pitchFamily="2" charset="-122"/>
              </a:rPr>
              <a:t>应用程序时，组件之间可能存在较为复杂的交互关系，一个组件的改变将影响与之相关的其他组件，此时可以使用中介者模式来对组件进行协调。 </a:t>
            </a:r>
            <a:endParaRPr lang="en-US" altLang="zh-CN" dirty="0">
              <a:solidFill>
                <a:schemeClr val="tx1"/>
              </a:solidFill>
              <a:ea typeface="华文中宋" panose="02010600040101010101" pitchFamily="2" charset="-122"/>
            </a:endParaRPr>
          </a:p>
          <a:p>
            <a:pPr lvl="2" eaLnBrk="1" hangingPunct="1"/>
            <a:r>
              <a:rPr lang="zh-CN" altLang="en-US" sz="2000" b="0" dirty="0">
                <a:solidFill>
                  <a:srgbClr val="324A7A"/>
                </a:solidFill>
                <a:latin typeface="华文楷体" panose="02010600040101010101" pitchFamily="2" charset="-122"/>
                <a:ea typeface="华文楷体" panose="02010600040101010101" pitchFamily="2" charset="-122"/>
              </a:rPr>
              <a:t>对于这些复杂的交互关系，我们可以引入一个中介者类，将这些交互的组件作为具体的同事类，将它们之间的引用和控制关系交由中介者负责，在一定程度上简化系统的交互，这也是中介者模式的常见应用之一。  </a:t>
            </a:r>
          </a:p>
          <a:p>
            <a:pPr lvl="1" eaLnBrk="1" hangingPunct="1"/>
            <a:r>
              <a:rPr lang="en-US" altLang="zh-CN" dirty="0">
                <a:solidFill>
                  <a:schemeClr val="tx1"/>
                </a:solidFill>
                <a:ea typeface="华文中宋" panose="02010600040101010101" pitchFamily="2" charset="-122"/>
              </a:rPr>
              <a:t>MVC </a:t>
            </a:r>
            <a:r>
              <a:rPr lang="zh-CN" altLang="en-US" dirty="0">
                <a:solidFill>
                  <a:schemeClr val="tx1"/>
                </a:solidFill>
                <a:ea typeface="华文中宋" panose="02010600040101010101" pitchFamily="2" charset="-122"/>
              </a:rPr>
              <a:t>是</a:t>
            </a:r>
            <a:r>
              <a:rPr lang="en-US" altLang="zh-CN" dirty="0">
                <a:solidFill>
                  <a:schemeClr val="tx1"/>
                </a:solidFill>
                <a:ea typeface="华文中宋" panose="02010600040101010101" pitchFamily="2" charset="-122"/>
              </a:rPr>
              <a:t>Java EE </a:t>
            </a:r>
            <a:r>
              <a:rPr lang="zh-CN" altLang="en-US" dirty="0">
                <a:solidFill>
                  <a:schemeClr val="tx1"/>
                </a:solidFill>
                <a:ea typeface="华文中宋" panose="02010600040101010101" pitchFamily="2" charset="-122"/>
              </a:rPr>
              <a:t>的一个基本模式，此时控制器</a:t>
            </a:r>
            <a:r>
              <a:rPr lang="en-US" altLang="zh-CN" dirty="0">
                <a:solidFill>
                  <a:schemeClr val="tx1"/>
                </a:solidFill>
                <a:ea typeface="华文中宋" panose="02010600040101010101" pitchFamily="2" charset="-122"/>
              </a:rPr>
              <a:t>Controller </a:t>
            </a:r>
            <a:r>
              <a:rPr lang="zh-CN" altLang="en-US" dirty="0">
                <a:solidFill>
                  <a:schemeClr val="tx1"/>
                </a:solidFill>
                <a:ea typeface="华文中宋" panose="02010600040101010101" pitchFamily="2" charset="-122"/>
              </a:rPr>
              <a:t>作为一种中介者，它负责控制视图对象</a:t>
            </a:r>
            <a:r>
              <a:rPr lang="en-US" altLang="zh-CN" dirty="0">
                <a:solidFill>
                  <a:schemeClr val="tx1"/>
                </a:solidFill>
                <a:ea typeface="华文中宋" panose="02010600040101010101" pitchFamily="2" charset="-122"/>
              </a:rPr>
              <a:t>View</a:t>
            </a:r>
            <a:r>
              <a:rPr lang="zh-CN" altLang="en-US" dirty="0">
                <a:solidFill>
                  <a:schemeClr val="tx1"/>
                </a:solidFill>
                <a:ea typeface="华文中宋" panose="02010600040101010101" pitchFamily="2" charset="-122"/>
              </a:rPr>
              <a:t>和模型对象</a:t>
            </a:r>
            <a:r>
              <a:rPr lang="en-US" altLang="zh-CN" dirty="0">
                <a:solidFill>
                  <a:schemeClr val="tx1"/>
                </a:solidFill>
                <a:ea typeface="华文中宋" panose="02010600040101010101" pitchFamily="2" charset="-122"/>
              </a:rPr>
              <a:t>Model</a:t>
            </a:r>
            <a:r>
              <a:rPr lang="zh-CN" altLang="en-US" dirty="0">
                <a:solidFill>
                  <a:schemeClr val="tx1"/>
                </a:solidFill>
                <a:ea typeface="华文中宋" panose="02010600040101010101" pitchFamily="2" charset="-122"/>
              </a:rPr>
              <a:t>之间的交互。</a:t>
            </a:r>
            <a:endParaRPr lang="en-US" altLang="zh-CN" dirty="0">
              <a:solidFill>
                <a:schemeClr val="tx1"/>
              </a:solidFill>
              <a:ea typeface="华文中宋" panose="02010600040101010101" pitchFamily="2" charset="-122"/>
            </a:endParaRPr>
          </a:p>
          <a:p>
            <a:pPr lvl="1" eaLnBrk="1" hangingPunct="1"/>
            <a:r>
              <a:rPr lang="zh-CN" altLang="en-US" dirty="0">
                <a:solidFill>
                  <a:schemeClr val="tx1"/>
                </a:solidFill>
                <a:ea typeface="华文中宋" panose="02010600040101010101" pitchFamily="2" charset="-122"/>
              </a:rPr>
              <a:t>在</a:t>
            </a:r>
            <a:r>
              <a:rPr lang="en-US" altLang="zh-CN" dirty="0">
                <a:solidFill>
                  <a:schemeClr val="tx1"/>
                </a:solidFill>
                <a:ea typeface="华文中宋" panose="02010600040101010101" pitchFamily="2" charset="-122"/>
              </a:rPr>
              <a:t>Struts</a:t>
            </a:r>
            <a:r>
              <a:rPr lang="zh-CN" altLang="en-US" dirty="0">
                <a:solidFill>
                  <a:schemeClr val="tx1"/>
                </a:solidFill>
                <a:ea typeface="华文中宋" panose="02010600040101010101" pitchFamily="2" charset="-122"/>
              </a:rPr>
              <a:t>中，</a:t>
            </a:r>
            <a:r>
              <a:rPr lang="en-US" altLang="zh-CN" dirty="0">
                <a:solidFill>
                  <a:schemeClr val="tx1"/>
                </a:solidFill>
                <a:ea typeface="华文中宋" panose="02010600040101010101" pitchFamily="2" charset="-122"/>
              </a:rPr>
              <a:t>Action</a:t>
            </a:r>
            <a:r>
              <a:rPr lang="zh-CN" altLang="en-US" dirty="0">
                <a:solidFill>
                  <a:schemeClr val="tx1"/>
                </a:solidFill>
                <a:ea typeface="华文中宋" panose="02010600040101010101" pitchFamily="2" charset="-122"/>
              </a:rPr>
              <a:t>就可以作为</a:t>
            </a:r>
            <a:r>
              <a:rPr lang="en-US" altLang="zh-CN" dirty="0">
                <a:solidFill>
                  <a:schemeClr val="tx1"/>
                </a:solidFill>
                <a:ea typeface="华文中宋" panose="02010600040101010101" pitchFamily="2" charset="-122"/>
              </a:rPr>
              <a:t>JSP</a:t>
            </a:r>
            <a:r>
              <a:rPr lang="zh-CN" altLang="en-US" dirty="0">
                <a:solidFill>
                  <a:schemeClr val="tx1"/>
                </a:solidFill>
                <a:ea typeface="华文中宋" panose="02010600040101010101" pitchFamily="2" charset="-122"/>
              </a:rPr>
              <a:t>页面与业务对象之间的中介者。</a:t>
            </a:r>
            <a:endParaRPr lang="en-US" altLang="zh-CN" dirty="0">
              <a:solidFill>
                <a:schemeClr val="tx1"/>
              </a:solidFill>
              <a:ea typeface="华文中宋" panose="02010600040101010101" pitchFamily="2" charset="-122"/>
            </a:endParaRPr>
          </a:p>
          <a:p>
            <a:pPr lvl="1" eaLnBrk="1" hangingPunct="1"/>
            <a:r>
              <a:rPr lang="zh-CN" altLang="en-US" sz="1800" dirty="0">
                <a:solidFill>
                  <a:schemeClr val="tx1"/>
                </a:solidFill>
                <a:ea typeface="华文中宋" panose="02010600040101010101" pitchFamily="2" charset="-122"/>
              </a:rPr>
              <a:t>解决的核心问题：</a:t>
            </a:r>
            <a:r>
              <a:rPr lang="en-US" altLang="zh-CN" sz="1800" dirty="0">
                <a:solidFill>
                  <a:schemeClr val="tx1"/>
                </a:solidFill>
                <a:highlight>
                  <a:srgbClr val="FFFF00"/>
                </a:highlight>
                <a:ea typeface="华文中宋" panose="02010600040101010101" pitchFamily="2" charset="-122"/>
              </a:rPr>
              <a:t>1 VS N</a:t>
            </a:r>
            <a:endParaRPr lang="zh-CN" altLang="en-US" sz="1800" dirty="0">
              <a:solidFill>
                <a:schemeClr val="tx1"/>
              </a:solidFill>
              <a:highlight>
                <a:srgbClr val="FFFF00"/>
              </a:highlight>
              <a:ea typeface="华文中宋" panose="02010600040101010101" pitchFamily="2" charset="-122"/>
            </a:endParaRPr>
          </a:p>
        </p:txBody>
      </p:sp>
    </p:spTree>
    <p:extLst>
      <p:ext uri="{BB962C8B-B14F-4D97-AF65-F5344CB8AC3E}">
        <p14:creationId xmlns:p14="http://schemas.microsoft.com/office/powerpoint/2010/main" val="394586325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B40FF4F9-CBF9-4656-B0A5-708F20309045}"/>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201731" name="Rectangle 3">
            <a:extLst>
              <a:ext uri="{FF2B5EF4-FFF2-40B4-BE49-F238E27FC236}">
                <a16:creationId xmlns:a16="http://schemas.microsoft.com/office/drawing/2014/main" id="{170E284B-17BF-486B-BC52-EA36A4AF0E0C}"/>
              </a:ext>
            </a:extLst>
          </p:cNvPr>
          <p:cNvSpPr>
            <a:spLocks noGrp="1" noChangeArrowheads="1"/>
          </p:cNvSpPr>
          <p:nvPr>
            <p:ph type="body" idx="1"/>
          </p:nvPr>
        </p:nvSpPr>
        <p:spPr>
          <a:xfrm>
            <a:off x="479376" y="949624"/>
            <a:ext cx="11089232" cy="5503712"/>
          </a:xfrm>
        </p:spPr>
        <p:txBody>
          <a:bodyPr/>
          <a:lstStyle/>
          <a:p>
            <a:pPr eaLnBrk="1" hangingPunct="1"/>
            <a:r>
              <a:rPr lang="zh-CN" altLang="en-US" dirty="0">
                <a:solidFill>
                  <a:srgbClr val="324A7A"/>
                </a:solidFill>
                <a:ea typeface="华文中宋" panose="02010600040101010101" pitchFamily="2" charset="-122"/>
              </a:rPr>
              <a:t>效果</a:t>
            </a:r>
          </a:p>
          <a:p>
            <a:pPr lvl="1" eaLnBrk="1" hangingPunct="1"/>
            <a:r>
              <a:rPr lang="zh-CN" altLang="en-US" b="0" dirty="0">
                <a:solidFill>
                  <a:schemeClr val="tx1"/>
                </a:solidFill>
                <a:highlight>
                  <a:srgbClr val="FFFF00"/>
                </a:highlight>
                <a:ea typeface="华文中宋" panose="02010600040101010101" pitchFamily="2" charset="-122"/>
              </a:rPr>
              <a:t>减少了子类生成。</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将原本分布在多个对象间的行为集中在一起，改变这些行为只需生成</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的子类即可，这样各个</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类可被重用。</a:t>
            </a:r>
            <a:endParaRPr lang="en-US" altLang="zh-CN" b="0" dirty="0">
              <a:solidFill>
                <a:schemeClr val="tx1"/>
              </a:solidFill>
              <a:ea typeface="华文中宋" panose="02010600040101010101" pitchFamily="2" charset="-122"/>
            </a:endParaRPr>
          </a:p>
          <a:p>
            <a:pPr lvl="2" eaLnBrk="1" hangingPunct="1"/>
            <a:r>
              <a:rPr lang="zh-CN" altLang="en-US" sz="1800" b="0" dirty="0">
                <a:solidFill>
                  <a:srgbClr val="324A7A"/>
                </a:solidFill>
                <a:ea typeface="华文楷体" panose="02010600040101010101" pitchFamily="2" charset="-122"/>
              </a:rPr>
              <a:t>通过一个中间类来封装多个类中的行为，又不想生成太多的子类。通过引入中介者类来实现，在中介者中定义对象交互的公共行为，如果需要改变行为则可以增加新的中介者类。</a:t>
            </a:r>
          </a:p>
          <a:p>
            <a:pPr lvl="1" eaLnBrk="1" hangingPunct="1"/>
            <a:r>
              <a:rPr lang="zh-CN" altLang="en-US" b="0" dirty="0">
                <a:solidFill>
                  <a:schemeClr val="tx1"/>
                </a:solidFill>
                <a:highlight>
                  <a:srgbClr val="FFFF00"/>
                </a:highlight>
                <a:ea typeface="华文中宋" panose="02010600040101010101" pitchFamily="2" charset="-122"/>
              </a:rPr>
              <a:t>它将各</a:t>
            </a:r>
            <a:r>
              <a:rPr lang="en-US" altLang="zh-CN" b="0" dirty="0">
                <a:solidFill>
                  <a:schemeClr val="tx1"/>
                </a:solidFill>
                <a:highlight>
                  <a:srgbClr val="FFFF00"/>
                </a:highlight>
                <a:ea typeface="华文中宋" panose="02010600040101010101" pitchFamily="2" charset="-122"/>
              </a:rPr>
              <a:t>Colleague</a:t>
            </a:r>
            <a:r>
              <a:rPr lang="zh-CN" altLang="en-US" b="0" dirty="0">
                <a:solidFill>
                  <a:schemeClr val="tx1"/>
                </a:solidFill>
                <a:highlight>
                  <a:srgbClr val="FFFF00"/>
                </a:highlight>
                <a:ea typeface="华文中宋" panose="02010600040101010101" pitchFamily="2" charset="-122"/>
              </a:rPr>
              <a:t>解耦。</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有利于各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间的松耦合，你可以独立的改变和复用各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类和</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类。</a:t>
            </a:r>
          </a:p>
          <a:p>
            <a:pPr lvl="1" eaLnBrk="1" hangingPunct="1"/>
            <a:r>
              <a:rPr lang="zh-CN" altLang="en-US" b="0" dirty="0">
                <a:solidFill>
                  <a:schemeClr val="tx1"/>
                </a:solidFill>
                <a:highlight>
                  <a:srgbClr val="FFFF00"/>
                </a:highlight>
                <a:ea typeface="华文中宋" panose="02010600040101010101" pitchFamily="2" charset="-122"/>
              </a:rPr>
              <a:t>它简化了对象协议（</a:t>
            </a:r>
            <a:r>
              <a:rPr lang="en-US" altLang="zh-CN" b="0" dirty="0">
                <a:solidFill>
                  <a:schemeClr val="tx1"/>
                </a:solidFill>
                <a:highlight>
                  <a:srgbClr val="FFFF00"/>
                </a:highlight>
                <a:ea typeface="华文中宋" panose="02010600040101010101" pitchFamily="2" charset="-122"/>
              </a:rPr>
              <a:t>M vs N---&gt; 1 vs X</a:t>
            </a:r>
            <a:r>
              <a:rPr lang="zh-CN" altLang="en-US" b="0" dirty="0">
                <a:solidFill>
                  <a:schemeClr val="tx1"/>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用</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和各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间一对多的交互来替代多对多的交互。一对多的关系更易于理解、维护可扩展。</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highlight>
                  <a:srgbClr val="FFFF00"/>
                </a:highlight>
                <a:ea typeface="华文中宋" panose="02010600040101010101" pitchFamily="2" charset="-122"/>
              </a:rPr>
              <a:t>它对对象如何协作进行了抽象。</a:t>
            </a:r>
            <a:r>
              <a:rPr lang="zh-CN" altLang="en-US" b="0" dirty="0">
                <a:solidFill>
                  <a:schemeClr val="tx1"/>
                </a:solidFill>
                <a:ea typeface="华文中宋" panose="02010600040101010101" pitchFamily="2" charset="-122"/>
              </a:rPr>
              <a:t>将中介作为一个独立的概念并将其封装在一个对象中，使你将注意力从对象各自本身的行为转移到它们之间的交互上来。</a:t>
            </a:r>
          </a:p>
          <a:p>
            <a:pPr lvl="1" eaLnBrk="1" hangingPunct="1"/>
            <a:r>
              <a:rPr lang="zh-CN" altLang="en-US" b="0" dirty="0">
                <a:solidFill>
                  <a:schemeClr val="tx1"/>
                </a:solidFill>
                <a:highlight>
                  <a:srgbClr val="FFFF00"/>
                </a:highlight>
                <a:ea typeface="华文中宋" panose="02010600040101010101" pitchFamily="2" charset="-122"/>
              </a:rPr>
              <a:t>它使控制集中化。</a:t>
            </a:r>
            <a:r>
              <a:rPr lang="zh-CN" altLang="en-US" b="0" dirty="0">
                <a:solidFill>
                  <a:schemeClr val="tx1"/>
                </a:solidFill>
                <a:ea typeface="华文中宋" panose="02010600040101010101" pitchFamily="2" charset="-122"/>
              </a:rPr>
              <a:t>中介者模式将交互的复杂性变为中介者的复杂性。因为中介者封装了协议，它可能变得比任何一个</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都复杂。</a:t>
            </a:r>
            <a:endParaRPr lang="en-US" altLang="zh-CN" b="0" dirty="0">
              <a:solidFill>
                <a:schemeClr val="tx1"/>
              </a:solidFill>
              <a:ea typeface="华文中宋" panose="02010600040101010101" pitchFamily="2" charset="-122"/>
            </a:endParaRPr>
          </a:p>
          <a:p>
            <a:pPr lvl="1" eaLnBrk="1" hangingPunct="1"/>
            <a:r>
              <a:rPr lang="zh-CN" altLang="en-US" dirty="0">
                <a:solidFill>
                  <a:srgbClr val="C00000"/>
                </a:solidFill>
                <a:ea typeface="华文中宋" panose="02010600040101010101" pitchFamily="2" charset="-122"/>
              </a:rPr>
              <a:t>因此，具体的中介者自身成为一个难于维护的庞然大物，难以复用。</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A3729356-A5EB-46CB-BA0D-2315D17A7CAA}"/>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204803" name="Rectangle 3">
            <a:extLst>
              <a:ext uri="{FF2B5EF4-FFF2-40B4-BE49-F238E27FC236}">
                <a16:creationId xmlns:a16="http://schemas.microsoft.com/office/drawing/2014/main" id="{D58ECF29-5902-4E6E-82F8-A29E8A6E2E9C}"/>
              </a:ext>
            </a:extLst>
          </p:cNvPr>
          <p:cNvSpPr>
            <a:spLocks noGrp="1" noChangeArrowheads="1"/>
          </p:cNvSpPr>
          <p:nvPr>
            <p:ph type="body" idx="1"/>
          </p:nvPr>
        </p:nvSpPr>
        <p:spPr>
          <a:xfrm>
            <a:off x="479376" y="908722"/>
            <a:ext cx="11161240" cy="5688631"/>
          </a:xfrm>
        </p:spPr>
        <p:txBody>
          <a:bodyPr/>
          <a:lstStyle/>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启发</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当分散编程灾难时</a:t>
            </a:r>
          </a:p>
          <a:p>
            <a:pPr lvl="2" eaLnBrk="1" hangingPunct="1"/>
            <a:r>
              <a:rPr lang="en-US" altLang="zh-CN" sz="1800" b="0" dirty="0">
                <a:solidFill>
                  <a:srgbClr val="324A7A"/>
                </a:solidFill>
                <a:latin typeface="华文楷体" panose="02010600040101010101" pitchFamily="2" charset="-122"/>
                <a:ea typeface="华文楷体" panose="02010600040101010101" pitchFamily="2" charset="-122"/>
              </a:rPr>
              <a:t>OOP</a:t>
            </a:r>
            <a:r>
              <a:rPr lang="zh-CN" altLang="en-US" sz="1800" b="0" dirty="0">
                <a:solidFill>
                  <a:srgbClr val="324A7A"/>
                </a:solidFill>
                <a:latin typeface="华文楷体" panose="02010600040101010101" pitchFamily="2" charset="-122"/>
                <a:ea typeface="华文楷体" panose="02010600040101010101" pitchFamily="2" charset="-122"/>
              </a:rPr>
              <a:t>通常会把处理分散出去</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该集中的要集中，否则分散会成为灾难</a:t>
            </a:r>
          </a:p>
          <a:p>
            <a:pPr lvl="3" eaLnBrk="1" hangingPunct="1"/>
            <a:r>
              <a:rPr lang="zh-CN" altLang="en-US" sz="1800" dirty="0">
                <a:latin typeface="华文楷体" panose="02010600040101010101" pitchFamily="2" charset="-122"/>
                <a:ea typeface="华文楷体" panose="02010600040101010101" pitchFamily="2" charset="-122"/>
              </a:rPr>
              <a:t>如果要</a:t>
            </a:r>
            <a:r>
              <a:rPr lang="en-US" altLang="zh-CN" sz="1800" dirty="0" err="1">
                <a:latin typeface="华文楷体" panose="02010600040101010101" pitchFamily="2" charset="-122"/>
                <a:ea typeface="华文楷体" panose="02010600040101010101" pitchFamily="2" charset="-122"/>
              </a:rPr>
              <a:t>ColleagueButton</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ColleagueTextField</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ColleageCheckbox</a:t>
            </a:r>
            <a:r>
              <a:rPr lang="zh-CN" altLang="en-US" sz="1800" dirty="0">
                <a:latin typeface="华文楷体" panose="02010600040101010101" pitchFamily="2" charset="-122"/>
                <a:ea typeface="华文楷体" panose="02010600040101010101" pitchFamily="2" charset="-122"/>
              </a:rPr>
              <a:t>相互之间通信处理的话，程序会很复杂。</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通讯路径数量剧增</a:t>
            </a:r>
          </a:p>
          <a:p>
            <a:pPr lvl="2" eaLnBrk="1" hangingPunct="1"/>
            <a:r>
              <a:rPr lang="en-US" altLang="zh-CN" sz="1800" b="0" dirty="0">
                <a:solidFill>
                  <a:srgbClr val="324A7A"/>
                </a:solidFill>
                <a:latin typeface="华文楷体" panose="02010600040101010101" pitchFamily="2" charset="-122"/>
                <a:ea typeface="华文楷体" panose="02010600040101010101" pitchFamily="2" charset="-122"/>
              </a:rPr>
              <a:t>AB(2)</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ABC(6)</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ABCD(12)</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ABCDE(20)</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ABCDEF(30)……</a:t>
            </a:r>
            <a:endParaRPr lang="zh-CN" altLang="en-US"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当一个程序内有太多对象实例时，他们彼此之间的通信会提高程序的复杂度。</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那些可以再次利用</a:t>
            </a:r>
          </a:p>
          <a:p>
            <a:pPr lvl="2" eaLnBrk="1" hangingPunct="1"/>
            <a:r>
              <a:rPr lang="en-US" altLang="zh-CN" sz="1800" b="0" dirty="0" err="1">
                <a:solidFill>
                  <a:srgbClr val="324A7A"/>
                </a:solidFill>
                <a:latin typeface="华文楷体" panose="02010600040101010101" pitchFamily="2" charset="-122"/>
                <a:ea typeface="华文楷体" panose="02010600040101010101" pitchFamily="2" charset="-122"/>
              </a:rPr>
              <a:t>ConcreteColleagues</a:t>
            </a:r>
            <a:r>
              <a:rPr lang="zh-CN" altLang="en-US" sz="1800" b="0" dirty="0">
                <a:solidFill>
                  <a:srgbClr val="324A7A"/>
                </a:solidFill>
                <a:latin typeface="华文楷体" panose="02010600040101010101" pitchFamily="2" charset="-122"/>
                <a:ea typeface="华文楷体" panose="02010600040101010101" pitchFamily="2" charset="-122"/>
              </a:rPr>
              <a:t>参与者很容易再次利用</a:t>
            </a:r>
            <a:r>
              <a:rPr lang="en-US" altLang="zh-CN" sz="1800" b="0" dirty="0">
                <a:solidFill>
                  <a:srgbClr val="324A7A"/>
                </a:solidFill>
                <a:highlight>
                  <a:srgbClr val="FFFF00"/>
                </a:highlight>
                <a:latin typeface="华文楷体" panose="02010600040101010101" pitchFamily="2" charset="-122"/>
                <a:ea typeface="华文楷体" panose="02010600040101010101" pitchFamily="2" charset="-122"/>
              </a:rPr>
              <a:t>(</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也不见得“很”</a:t>
            </a:r>
            <a:r>
              <a:rPr lang="en-US" altLang="zh-CN" sz="1800" b="0" dirty="0">
                <a:solidFill>
                  <a:srgbClr val="324A7A"/>
                </a:solidFill>
                <a:highlight>
                  <a:srgbClr val="FFFF00"/>
                </a:highlight>
                <a:latin typeface="华文楷体" panose="02010600040101010101" pitchFamily="2" charset="-122"/>
                <a:ea typeface="华文楷体" panose="02010600040101010101" pitchFamily="2" charset="-122"/>
              </a:rPr>
              <a:t>)</a:t>
            </a:r>
            <a:endPar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但，</a:t>
            </a:r>
            <a:r>
              <a:rPr lang="en-US" altLang="zh-CN" sz="1800" b="0" dirty="0" err="1">
                <a:solidFill>
                  <a:srgbClr val="324A7A"/>
                </a:solidFill>
                <a:latin typeface="华文楷体" panose="02010600040101010101" pitchFamily="2" charset="-122"/>
                <a:ea typeface="华文楷体" panose="02010600040101010101" pitchFamily="2" charset="-122"/>
              </a:rPr>
              <a:t>ConcreteMediator</a:t>
            </a:r>
            <a:r>
              <a:rPr lang="zh-CN" altLang="en-US" sz="1800" b="0" dirty="0">
                <a:solidFill>
                  <a:srgbClr val="324A7A"/>
                </a:solidFill>
                <a:latin typeface="华文楷体" panose="02010600040101010101" pitchFamily="2" charset="-122"/>
                <a:ea typeface="华文楷体" panose="02010600040101010101" pitchFamily="2" charset="-122"/>
              </a:rPr>
              <a:t>参与者不容易被再利用</a:t>
            </a:r>
            <a:r>
              <a:rPr lang="zh-CN" altLang="en-US" sz="1800" dirty="0">
                <a:solidFill>
                  <a:srgbClr val="C00000"/>
                </a:solidFill>
                <a:latin typeface="华文楷体" panose="02010600040101010101" pitchFamily="2" charset="-122"/>
                <a:ea typeface="华文楷体" panose="02010600040101010101" pitchFamily="2" charset="-122"/>
              </a:rPr>
              <a:t>：本例中，</a:t>
            </a:r>
            <a:r>
              <a:rPr lang="en-US" altLang="zh-CN" sz="1800" dirty="0" err="1">
                <a:solidFill>
                  <a:srgbClr val="C00000"/>
                </a:solidFill>
                <a:latin typeface="华文楷体" panose="02010600040101010101" pitchFamily="2" charset="-122"/>
                <a:ea typeface="华文楷体" panose="02010600040101010101" pitchFamily="2" charset="-122"/>
              </a:rPr>
              <a:t>LoginFrame</a:t>
            </a:r>
            <a:r>
              <a:rPr lang="zh-CN" altLang="en-US" sz="1800" dirty="0">
                <a:solidFill>
                  <a:srgbClr val="C00000"/>
                </a:solidFill>
                <a:latin typeface="华文楷体" panose="02010600040101010101" pitchFamily="2" charset="-122"/>
                <a:ea typeface="华文楷体" panose="02010600040101010101" pitchFamily="2" charset="-122"/>
              </a:rPr>
              <a:t>的代码很复杂，与应用程序的依赖性很强，再利用性较低，甚至没有可能。</a:t>
            </a:r>
            <a:endParaRPr lang="en-US" altLang="zh-CN" sz="1800" dirty="0">
              <a:solidFill>
                <a:srgbClr val="C00000"/>
              </a:solidFill>
              <a:latin typeface="华文楷体" panose="02010600040101010101" pitchFamily="2" charset="-122"/>
              <a:ea typeface="华文楷体" panose="02010600040101010101" pitchFamily="2" charset="-122"/>
            </a:endParaRP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中介者模式与</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迪米特法则</a:t>
            </a:r>
            <a:endParaRPr lang="en-US" altLang="zh-CN" b="0" dirty="0">
              <a:solidFill>
                <a:schemeClr val="tx1"/>
              </a:solidFill>
              <a:highlight>
                <a:srgbClr val="FFFF00"/>
              </a:highlight>
              <a:latin typeface="华文中宋" panose="02010600040101010101" pitchFamily="2" charset="-122"/>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在中介者模式中，通过创造出一个中介者对象，将系统中有关的对象所引用的其他对象数目减少到最少，使得一个对象与其同事之间的相互作用被这个对象与中介者对象之间的相互作用所取代。因此，中介者模式就是迪米特法则的一个典型应用。</a:t>
            </a:r>
          </a:p>
          <a:p>
            <a:pPr lvl="2" eaLnBrk="1" hangingPunct="1">
              <a:lnSpc>
                <a:spcPct val="150000"/>
              </a:lnSpc>
            </a:pPr>
            <a:endParaRPr lang="zh-CN" altLang="en-US" sz="1800" dirty="0">
              <a:solidFill>
                <a:srgbClr val="C00000"/>
              </a:solidFill>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28091-FCDC-4D76-9C6B-E55B40E91D7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178A15C3-8245-4877-B4CE-F1C48C762059}"/>
              </a:ext>
            </a:extLst>
          </p:cNvPr>
          <p:cNvSpPr>
            <a:spLocks noGrp="1"/>
          </p:cNvSpPr>
          <p:nvPr>
            <p:ph idx="1"/>
          </p:nvPr>
        </p:nvSpPr>
        <p:spPr>
          <a:xfrm>
            <a:off x="551384" y="1052736"/>
            <a:ext cx="10972800" cy="5065712"/>
          </a:xfrm>
        </p:spPr>
        <p:txBody>
          <a:bodyPr/>
          <a:lstStyle/>
          <a:p>
            <a:pPr eaLnBrk="1" hangingPunct="1">
              <a:lnSpc>
                <a:spcPct val="150000"/>
              </a:lnSpc>
            </a:pPr>
            <a:r>
              <a:rPr lang="zh-CN" altLang="en-US" sz="2800"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简化了对象之间的交互。</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将各同事解耦。</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减少子类生成</a:t>
            </a:r>
            <a:r>
              <a:rPr lang="zh-CN" altLang="en-US" b="0" dirty="0">
                <a:solidFill>
                  <a:schemeClr val="tx1"/>
                </a:solidFill>
                <a:highlight>
                  <a:srgbClr val="FFFF00"/>
                </a:highlight>
                <a:ea typeface="华文中宋" panose="02010600040101010101" pitchFamily="2" charset="-122"/>
              </a:rPr>
              <a:t>（哪个或哪些类的子类）</a:t>
            </a:r>
            <a:r>
              <a:rPr lang="zh-CN" altLang="en-US" b="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可以简化各同事类的设计和实现。</a:t>
            </a:r>
          </a:p>
          <a:p>
            <a:pPr marL="449251" lvl="1" indent="-449251" eaLnBrk="1" hangingPunct="1">
              <a:lnSpc>
                <a:spcPct val="150000"/>
              </a:lnSpc>
              <a:buSzPct val="100000"/>
              <a:buFont typeface="Wingdings" pitchFamily="2" charset="2"/>
              <a:buChar char="p"/>
            </a:pPr>
            <a:r>
              <a:rPr lang="zh-CN" altLang="en-US" sz="2800"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在具体中介者类中包含了同事之间的交互细节，可能会导致具体中介者类非常复杂，使得系统难以维护。</a:t>
            </a:r>
          </a:p>
          <a:p>
            <a:endParaRPr lang="zh-CN" altLang="en-US" dirty="0"/>
          </a:p>
        </p:txBody>
      </p:sp>
    </p:spTree>
    <p:extLst>
      <p:ext uri="{BB962C8B-B14F-4D97-AF65-F5344CB8AC3E}">
        <p14:creationId xmlns:p14="http://schemas.microsoft.com/office/powerpoint/2010/main" val="1304921362"/>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a:extLst>
              <a:ext uri="{FF2B5EF4-FFF2-40B4-BE49-F238E27FC236}">
                <a16:creationId xmlns:a16="http://schemas.microsoft.com/office/drawing/2014/main" id="{45978EC3-4AC3-482E-8452-556407B82962}"/>
              </a:ext>
            </a:extLst>
          </p:cNvPr>
          <p:cNvSpPr>
            <a:spLocks noGrp="1" noChangeArrowheads="1"/>
          </p:cNvSpPr>
          <p:nvPr>
            <p:ph type="body" idx="1"/>
          </p:nvPr>
        </p:nvSpPr>
        <p:spPr>
          <a:xfrm>
            <a:off x="191344" y="332656"/>
            <a:ext cx="12000656" cy="6624736"/>
          </a:xfrm>
        </p:spPr>
        <p:txBody>
          <a:bodyPr/>
          <a:lstStyle/>
          <a:p>
            <a:pPr marL="0" indent="0" eaLnBrk="1" hangingPunct="1">
              <a:lnSpc>
                <a:spcPct val="150000"/>
              </a:lnSpc>
              <a:buNone/>
            </a:pPr>
            <a:r>
              <a:rPr lang="en-US" altLang="zh-CN" dirty="0">
                <a:solidFill>
                  <a:srgbClr val="C00000"/>
                </a:solidFill>
                <a:latin typeface="Bauhaus 93" pitchFamily="82" charset="0"/>
                <a:ea typeface="华文中宋" panose="02010600040101010101" pitchFamily="2" charset="-122"/>
              </a:rPr>
              <a:t>Mediator</a:t>
            </a:r>
            <a:r>
              <a:rPr lang="zh-CN" altLang="en-US" dirty="0">
                <a:solidFill>
                  <a:srgbClr val="C00000"/>
                </a:solidFill>
                <a:latin typeface="Bauhaus 93" pitchFamily="82" charset="0"/>
                <a:ea typeface="华文中宋" panose="02010600040101010101" pitchFamily="2" charset="-122"/>
              </a:rPr>
              <a:t>和 </a:t>
            </a:r>
            <a:r>
              <a:rPr lang="en-US" altLang="zh-CN" dirty="0">
                <a:solidFill>
                  <a:srgbClr val="C00000"/>
                </a:solidFill>
                <a:latin typeface="Bauhaus 93" pitchFamily="82" charset="0"/>
                <a:ea typeface="华文中宋" panose="02010600040101010101" pitchFamily="2" charset="-122"/>
              </a:rPr>
              <a:t>Façade</a:t>
            </a:r>
            <a:r>
              <a:rPr lang="zh-CN" altLang="en-US" dirty="0">
                <a:solidFill>
                  <a:srgbClr val="C00000"/>
                </a:solidFill>
                <a:latin typeface="Bauhaus 93" pitchFamily="82" charset="0"/>
                <a:ea typeface="华文中宋" panose="02010600040101010101" pitchFamily="2" charset="-122"/>
              </a:rPr>
              <a:t>的区别与联系？</a:t>
            </a:r>
            <a:endParaRPr lang="en-US" altLang="zh-CN" dirty="0">
              <a:latin typeface="Bauhaus 93" pitchFamily="82" charset="0"/>
              <a:ea typeface="华文中宋" panose="02010600040101010101" pitchFamily="2" charset="-122"/>
            </a:endParaRPr>
          </a:p>
          <a:p>
            <a:pPr algn="l"/>
            <a:r>
              <a:rPr lang="en-US" altLang="zh-CN" sz="2000" dirty="0" err="1">
                <a:solidFill>
                  <a:srgbClr val="324A7A"/>
                </a:solidFill>
                <a:latin typeface="华文中宋" panose="02010600040101010101" pitchFamily="2" charset="-122"/>
                <a:ea typeface="华文中宋" panose="02010600040101010101" pitchFamily="2" charset="-122"/>
              </a:rPr>
              <a:t>GoF《Design</a:t>
            </a:r>
            <a:r>
              <a:rPr lang="en-US" altLang="zh-CN" sz="2000" dirty="0">
                <a:solidFill>
                  <a:srgbClr val="324A7A"/>
                </a:solidFill>
                <a:latin typeface="华文中宋" panose="02010600040101010101" pitchFamily="2" charset="-122"/>
                <a:ea typeface="华文中宋" panose="02010600040101010101" pitchFamily="2" charset="-122"/>
              </a:rPr>
              <a:t> Patterns》</a:t>
            </a:r>
            <a:r>
              <a:rPr lang="zh-CN" altLang="en-US" sz="2000" dirty="0">
                <a:solidFill>
                  <a:srgbClr val="324A7A"/>
                </a:solidFill>
                <a:latin typeface="华文中宋" panose="02010600040101010101" pitchFamily="2" charset="-122"/>
                <a:ea typeface="华文中宋" panose="02010600040101010101" pitchFamily="2" charset="-122"/>
              </a:rPr>
              <a:t>的</a:t>
            </a:r>
            <a:r>
              <a:rPr lang="en-US" altLang="zh-CN" sz="2000" dirty="0">
                <a:solidFill>
                  <a:srgbClr val="324A7A"/>
                </a:solidFill>
                <a:latin typeface="华文中宋" panose="02010600040101010101" pitchFamily="2" charset="-122"/>
                <a:ea typeface="华文中宋" panose="02010600040101010101" pitchFamily="2" charset="-122"/>
              </a:rPr>
              <a:t>Facade</a:t>
            </a:r>
            <a:r>
              <a:rPr lang="zh-CN" altLang="en-US" sz="2000" dirty="0">
                <a:solidFill>
                  <a:srgbClr val="324A7A"/>
                </a:solidFill>
                <a:latin typeface="华文中宋" panose="02010600040101010101" pitchFamily="2" charset="-122"/>
                <a:ea typeface="华文中宋" panose="02010600040101010101" pitchFamily="2" charset="-122"/>
              </a:rPr>
              <a:t>模式和</a:t>
            </a:r>
            <a:r>
              <a:rPr lang="en-US" altLang="zh-CN" sz="2000" dirty="0">
                <a:solidFill>
                  <a:srgbClr val="324A7A"/>
                </a:solidFill>
                <a:latin typeface="华文中宋" panose="02010600040101010101" pitchFamily="2" charset="-122"/>
                <a:ea typeface="华文中宋" panose="02010600040101010101" pitchFamily="2" charset="-122"/>
              </a:rPr>
              <a:t>Mediator</a:t>
            </a:r>
            <a:r>
              <a:rPr lang="zh-CN" altLang="en-US" sz="2000" dirty="0">
                <a:solidFill>
                  <a:srgbClr val="324A7A"/>
                </a:solidFill>
                <a:latin typeface="华文中宋" panose="02010600040101010101" pitchFamily="2" charset="-122"/>
                <a:ea typeface="华文中宋" panose="02010600040101010101" pitchFamily="2" charset="-122"/>
              </a:rPr>
              <a:t>模式都是用于连接多个类，简化类之间的联系。 </a:t>
            </a:r>
            <a:endParaRPr lang="en-US" altLang="zh-CN" sz="2000" dirty="0">
              <a:solidFill>
                <a:srgbClr val="324A7A"/>
              </a:solidFill>
              <a:latin typeface="华文中宋" panose="02010600040101010101" pitchFamily="2" charset="-122"/>
              <a:ea typeface="华文中宋" panose="02010600040101010101" pitchFamily="2" charset="-122"/>
            </a:endParaRPr>
          </a:p>
          <a:p>
            <a:pPr eaLnBrk="1" hangingPunct="1"/>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模式是</a:t>
            </a:r>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模式是把大系统藏在自己后面，由自己来做一个通用的接口。使用者不用关系下面的具体类，只要了解</a:t>
            </a:r>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的接口，就可以使用系统了。这几乎是最常用的设计模式了。</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en-US" altLang="zh-CN" sz="2000" b="0" dirty="0">
                <a:solidFill>
                  <a:schemeClr val="tx1"/>
                </a:solidFill>
                <a:latin typeface="华文中宋" panose="02010600040101010101" pitchFamily="2" charset="-122"/>
                <a:ea typeface="华文中宋" panose="02010600040101010101" pitchFamily="2" charset="-122"/>
              </a:rPr>
              <a:t>Mediator</a:t>
            </a:r>
            <a:r>
              <a:rPr lang="zh-CN" altLang="en-US" sz="2000" b="0" dirty="0">
                <a:solidFill>
                  <a:schemeClr val="tx1"/>
                </a:solidFill>
                <a:latin typeface="华文中宋" panose="02010600040101010101" pitchFamily="2" charset="-122"/>
                <a:ea typeface="华文中宋" panose="02010600040101010101" pitchFamily="2" charset="-122"/>
              </a:rPr>
              <a:t>也是连接大系统，但是它的客户并不是系统的使用者，而是系统中的各个模块；相应的，它的目的只是为了降低系统中各个模块之间的依赖关系。</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000" dirty="0">
                <a:solidFill>
                  <a:srgbClr val="324A7A"/>
                </a:solidFill>
                <a:latin typeface="华文中宋" panose="02010600040101010101" pitchFamily="2" charset="-122"/>
                <a:ea typeface="华文中宋" panose="02010600040101010101" pitchFamily="2" charset="-122"/>
              </a:rPr>
              <a:t>策略施加：</a:t>
            </a:r>
            <a:r>
              <a:rPr lang="en-US" altLang="zh-CN" sz="2000" dirty="0">
                <a:solidFill>
                  <a:srgbClr val="324A7A"/>
                </a:solidFill>
                <a:latin typeface="华文中宋" panose="02010600040101010101" pitchFamily="2" charset="-122"/>
                <a:ea typeface="华文中宋" panose="02010600040101010101" pitchFamily="2" charset="-122"/>
              </a:rPr>
              <a:t>Facade</a:t>
            </a:r>
            <a:r>
              <a:rPr lang="zh-CN" altLang="en-US" sz="2000" dirty="0">
                <a:solidFill>
                  <a:srgbClr val="324A7A"/>
                </a:solidFill>
                <a:latin typeface="华文中宋" panose="02010600040101010101" pitchFamily="2" charset="-122"/>
                <a:ea typeface="华文中宋" panose="02010600040101010101" pitchFamily="2" charset="-122"/>
              </a:rPr>
              <a:t>从上面施加，</a:t>
            </a:r>
            <a:r>
              <a:rPr lang="en-US" altLang="zh-CN" sz="2000" dirty="0">
                <a:solidFill>
                  <a:srgbClr val="324A7A"/>
                </a:solidFill>
                <a:latin typeface="华文中宋" panose="02010600040101010101" pitchFamily="2" charset="-122"/>
                <a:ea typeface="华文中宋" panose="02010600040101010101" pitchFamily="2" charset="-122"/>
              </a:rPr>
              <a:t>Mediator</a:t>
            </a:r>
            <a:r>
              <a:rPr lang="zh-CN" altLang="en-US" sz="2000" dirty="0">
                <a:solidFill>
                  <a:srgbClr val="324A7A"/>
                </a:solidFill>
                <a:latin typeface="华文中宋" panose="02010600040101010101" pitchFamily="2" charset="-122"/>
                <a:ea typeface="华文中宋" panose="02010600040101010101" pitchFamily="2" charset="-122"/>
              </a:rPr>
              <a:t>是从下面施加。</a:t>
            </a:r>
            <a:endParaRPr lang="en-US" altLang="zh-CN" sz="2000" dirty="0">
              <a:solidFill>
                <a:srgbClr val="324A7A"/>
              </a:solidFill>
              <a:latin typeface="华文中宋" panose="02010600040101010101" pitchFamily="2" charset="-122"/>
              <a:ea typeface="华文中宋" panose="02010600040101010101" pitchFamily="2" charset="-122"/>
            </a:endParaRPr>
          </a:p>
          <a:p>
            <a:pPr lvl="1" algn="l"/>
            <a:r>
              <a:rPr lang="zh-CN" altLang="en-US" sz="1800" b="0" dirty="0">
                <a:solidFill>
                  <a:schemeClr val="tx1"/>
                </a:solidFill>
                <a:latin typeface="华文中宋" panose="02010600040101010101" pitchFamily="2" charset="-122"/>
                <a:ea typeface="华文中宋" panose="02010600040101010101" pitchFamily="2" charset="-122"/>
              </a:rPr>
              <a:t>既然调用者只是发出命令，由</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对象解释命并调用系统中的模块来执行命令，那么</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对象就可以在执行时，控制各个模块之间的关系了。由于是从调用这一端执行，所以可以说，这是从上面施加策略，或者可以说是一种主动策略。</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a:r>
              <a:rPr lang="zh-CN" altLang="en-US" sz="1800" b="0" dirty="0">
                <a:solidFill>
                  <a:schemeClr val="tx1"/>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知道所有的模块和他们之间的关系。 而各个模块并不知道</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的存在，它们能看到的，只是一个消息系统，有事就发消息，</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就在消息系统的另一端倾听。一旦收到了某个模块的消息，他就开始调用相关的其他对象，牵动整个系统。 策略就是如此在系统内部运转，除了</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自己以外，没有对象知道，策略已经开始运作了。 可以说，这是从下面施加策略。 </a:t>
            </a:r>
            <a:endParaRPr lang="en-US" altLang="zh-CN" sz="1800" b="0" dirty="0">
              <a:solidFill>
                <a:schemeClr val="tx1"/>
              </a:solidFill>
              <a:latin typeface="华文中宋" panose="02010600040101010101" pitchFamily="2" charset="-122"/>
              <a:ea typeface="华文中宋" panose="02010600040101010101" pitchFamily="2" charset="-122"/>
            </a:endParaRPr>
          </a:p>
          <a:p>
            <a:pPr algn="l"/>
            <a:r>
              <a:rPr lang="zh-CN" altLang="en-US" sz="2000" b="0" dirty="0">
                <a:solidFill>
                  <a:schemeClr val="tx1"/>
                </a:solidFill>
                <a:latin typeface="华文中宋" panose="02010600040101010101" pitchFamily="2" charset="-122"/>
                <a:ea typeface="华文中宋" panose="02010600040101010101" pitchFamily="2" charset="-122"/>
              </a:rPr>
              <a:t>两个模式都是为了施加策略。</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如果调用着绕过</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的接口，直接与系统中子模块对话，策略就会无法实施。</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的被动策略是隐蔽的，是不能绕过的策略。</a:t>
            </a:r>
          </a:p>
        </p:txBody>
      </p:sp>
    </p:spTree>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1FCC3CA-C010-4AC2-8B39-28983FF98A81}"/>
              </a:ext>
            </a:extLst>
          </p:cNvPr>
          <p:cNvSpPr>
            <a:spLocks noGrp="1" noChangeArrowheads="1"/>
          </p:cNvSpPr>
          <p:nvPr>
            <p:ph type="title"/>
          </p:nvPr>
        </p:nvSpPr>
        <p:spPr/>
        <p:txBody>
          <a:bodyPr/>
          <a:lstStyle/>
          <a:p>
            <a:pPr eaLnBrk="1" hangingPunct="1"/>
            <a:r>
              <a:rPr lang="en-US" altLang="zh-CN">
                <a:latin typeface="Bauhaus 93" pitchFamily="82" charset="0"/>
              </a:rPr>
              <a:t>Chapter Seven </a:t>
            </a:r>
            <a:r>
              <a:rPr lang="zh-CN" altLang="en-US">
                <a:latin typeface="Bauhaus 93" pitchFamily="82" charset="0"/>
                <a:ea typeface="华文中宋" panose="02010600040101010101" pitchFamily="2" charset="-122"/>
              </a:rPr>
              <a:t>设计模式</a:t>
            </a:r>
            <a:endParaRPr lang="en-US" altLang="zh-CN">
              <a:latin typeface="Bauhaus 93" pitchFamily="82" charset="0"/>
              <a:ea typeface="华文中宋" panose="02010600040101010101" pitchFamily="2" charset="-122"/>
            </a:endParaRPr>
          </a:p>
        </p:txBody>
      </p:sp>
      <p:sp>
        <p:nvSpPr>
          <p:cNvPr id="207875" name="Rectangle 3">
            <a:extLst>
              <a:ext uri="{FF2B5EF4-FFF2-40B4-BE49-F238E27FC236}">
                <a16:creationId xmlns:a16="http://schemas.microsoft.com/office/drawing/2014/main" id="{9196A5E5-9ABA-42DD-80BC-A38AD116731A}"/>
              </a:ext>
            </a:extLst>
          </p:cNvPr>
          <p:cNvSpPr>
            <a:spLocks noGrp="1" noChangeArrowheads="1"/>
          </p:cNvSpPr>
          <p:nvPr>
            <p:ph type="body" idx="1"/>
          </p:nvPr>
        </p:nvSpPr>
        <p:spPr>
          <a:xfrm>
            <a:off x="479376" y="1124744"/>
            <a:ext cx="11305256" cy="5065712"/>
          </a:xfrm>
        </p:spPr>
        <p:txBody>
          <a:bodyPr/>
          <a:lstStyle/>
          <a:p>
            <a:pPr eaLnBrk="1" hangingPunct="1">
              <a:lnSpc>
                <a:spcPct val="100000"/>
              </a:lnSpc>
            </a:pPr>
            <a:r>
              <a:rPr lang="en-US" altLang="zh-CN" dirty="0">
                <a:solidFill>
                  <a:srgbClr val="324A7A"/>
                </a:solidFill>
                <a:latin typeface="华文中宋" panose="02010600040101010101" pitchFamily="2" charset="-122"/>
                <a:ea typeface="华文中宋" panose="02010600040101010101" pitchFamily="2" charset="-122"/>
              </a:rPr>
              <a:t>Flyweight</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享元：有相同的部分就共享</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运用共享技术有效地支持</a:t>
            </a:r>
            <a:r>
              <a:rPr lang="zh-CN" altLang="en-US" dirty="0">
                <a:solidFill>
                  <a:srgbClr val="C00000"/>
                </a:solidFill>
                <a:latin typeface="华文中宋" panose="02010600040101010101" pitchFamily="2" charset="-122"/>
                <a:ea typeface="华文中宋" panose="02010600040101010101" pitchFamily="2" charset="-122"/>
              </a:rPr>
              <a:t>大粒度</a:t>
            </a:r>
            <a:r>
              <a:rPr lang="zh-CN" altLang="en-US" b="0" dirty="0">
                <a:solidFill>
                  <a:schemeClr val="tx1"/>
                </a:solidFill>
                <a:latin typeface="华文中宋" panose="02010600040101010101" pitchFamily="2" charset="-122"/>
                <a:ea typeface="华文中宋" panose="02010600040101010101" pitchFamily="2" charset="-122"/>
              </a:rPr>
              <a:t>对象</a:t>
            </a:r>
            <a:endParaRPr lang="en-US" altLang="zh-CN" b="0" dirty="0">
              <a:solidFill>
                <a:schemeClr val="tx1"/>
              </a:solidFill>
              <a:latin typeface="华文中宋" panose="02010600040101010101" pitchFamily="2" charset="-122"/>
              <a:ea typeface="华文中宋" panose="02010600040101010101" pitchFamily="2" charset="-122"/>
            </a:endParaRPr>
          </a:p>
          <a:p>
            <a:pPr marL="628633" lvl="1" indent="0" eaLnBrk="1" hangingPunct="1">
              <a:lnSpc>
                <a:spcPct val="100000"/>
              </a:lnSpc>
              <a:buNone/>
            </a:pPr>
            <a:r>
              <a:rPr lang="en-US" altLang="zh-CN"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也不一定本身非得大，看你如何理解大</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p>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动机</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当你需要某个类的多个对象实例的时候，会进行很多次</a:t>
            </a:r>
            <a:r>
              <a:rPr lang="en-US" altLang="zh-CN" b="0" dirty="0">
                <a:solidFill>
                  <a:schemeClr val="tx1"/>
                </a:solidFill>
                <a:latin typeface="华文中宋" panose="02010600040101010101" pitchFamily="2" charset="-122"/>
                <a:ea typeface="华文中宋" panose="02010600040101010101" pitchFamily="2" charset="-122"/>
              </a:rPr>
              <a:t>new</a:t>
            </a:r>
            <a:r>
              <a:rPr lang="zh-CN" altLang="en-US" b="0" dirty="0">
                <a:solidFill>
                  <a:schemeClr val="tx1"/>
                </a:solidFill>
                <a:latin typeface="华文中宋" panose="02010600040101010101" pitchFamily="2" charset="-122"/>
                <a:ea typeface="华文中宋" panose="02010600040101010101" pitchFamily="2" charset="-122"/>
              </a:rPr>
              <a:t>运算，且占用内存且花费时间。</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如果需要一个对象实例时，可以利用其他现有的对象实例，让他们共享。</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面向对象技术可以很好地解决一些灵活性或可扩展性问题，但在很多情况下需要在系统中增加类和对象的个数。当对象数量太多时，将导致运行代价过高，带来性能下降等问题。</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例如：文档编辑中的字符：</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文档中每个字符为一个</a:t>
            </a:r>
            <a:r>
              <a:rPr lang="zh-CN" altLang="en-US" sz="2000" b="0" dirty="0">
                <a:solidFill>
                  <a:schemeClr val="tx1"/>
                </a:solidFill>
                <a:ea typeface="华文楷体" panose="02010600040101010101" pitchFamily="2" charset="-122"/>
              </a:rPr>
              <a:t>对象，</a:t>
            </a:r>
            <a:r>
              <a:rPr lang="en-US" altLang="zh-CN" sz="2000" b="0" dirty="0">
                <a:solidFill>
                  <a:schemeClr val="tx1"/>
                </a:solidFill>
                <a:ea typeface="华文楷体" panose="02010600040101010101" pitchFamily="2" charset="-122"/>
              </a:rPr>
              <a:t>Many Chars Many Objects.</a:t>
            </a:r>
          </a:p>
          <a:p>
            <a:pPr lvl="2" eaLnBrk="1" hangingPunct="1"/>
            <a:r>
              <a:rPr lang="zh-CN" altLang="en-US" sz="2000" b="0" dirty="0">
                <a:solidFill>
                  <a:schemeClr val="tx1"/>
                </a:solidFill>
                <a:ea typeface="华文楷体" panose="02010600040101010101" pitchFamily="2" charset="-122"/>
              </a:rPr>
              <a:t>文档用到的字符为有限数目的字符</a:t>
            </a:r>
          </a:p>
          <a:p>
            <a:pPr lvl="3" eaLnBrk="1" hangingPunct="1"/>
            <a:r>
              <a:rPr lang="zh-CN" altLang="en-US" sz="1800" dirty="0">
                <a:latin typeface="华文楷体" panose="02010600040101010101" pitchFamily="2" charset="-122"/>
                <a:ea typeface="华文楷体" panose="02010600040101010101" pitchFamily="2" charset="-122"/>
              </a:rPr>
              <a:t>字符代码是内部状态，为一个共享池；</a:t>
            </a:r>
          </a:p>
          <a:p>
            <a:pPr lvl="3" eaLnBrk="1" hangingPunct="1"/>
            <a:r>
              <a:rPr lang="zh-CN" altLang="en-US" sz="1800" dirty="0">
                <a:latin typeface="华文楷体" panose="02010600040101010101" pitchFamily="2" charset="-122"/>
                <a:ea typeface="华文楷体" panose="02010600040101010101" pitchFamily="2" charset="-122"/>
              </a:rPr>
              <a:t>其他则是外部状态（行列，大小，颜色，字体 </a:t>
            </a:r>
            <a:r>
              <a:rPr lang="en-US" altLang="zh-CN" sz="1800" dirty="0" err="1">
                <a:latin typeface="华文楷体" panose="02010600040101010101" pitchFamily="2" charset="-122"/>
                <a:ea typeface="华文楷体" panose="02010600040101010101" pitchFamily="2" charset="-122"/>
              </a:rPr>
              <a:t>etc</a:t>
            </a:r>
            <a:r>
              <a:rPr lang="zh-CN" altLang="en-US" sz="1800" dirty="0">
                <a:latin typeface="华文楷体" panose="02010600040101010101" pitchFamily="2" charset="-122"/>
                <a:ea typeface="华文楷体" panose="02010600040101010101" pitchFamily="2" charset="-122"/>
              </a:rPr>
              <a:t>）。</a:t>
            </a:r>
          </a:p>
          <a:p>
            <a:pPr eaLnBrk="1" hangingPunct="1"/>
            <a:endParaRPr lang="zh-CN" altLang="en-US" sz="1800" dirty="0">
              <a:latin typeface="华文中宋" panose="02010600040101010101" pitchFamily="2" charset="-122"/>
              <a:ea typeface="华文中宋" panose="02010600040101010101" pitchFamily="2" charset="-122"/>
            </a:endParaRPr>
          </a:p>
        </p:txBody>
      </p:sp>
      <p:pic>
        <p:nvPicPr>
          <p:cNvPr id="4" name="Picture 16">
            <a:extLst>
              <a:ext uri="{FF2B5EF4-FFF2-40B4-BE49-F238E27FC236}">
                <a16:creationId xmlns:a16="http://schemas.microsoft.com/office/drawing/2014/main" id="{957A85DA-E073-499F-BA9F-EB25FF422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64" y="908720"/>
            <a:ext cx="4597400" cy="205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991EC-AD14-4A1B-AF08-DF181027A757}"/>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D9CE04F6-CAFA-4F25-913A-123E264ADEEE}"/>
              </a:ext>
            </a:extLst>
          </p:cNvPr>
          <p:cNvSpPr>
            <a:spLocks noGrp="1"/>
          </p:cNvSpPr>
          <p:nvPr>
            <p:ph idx="1"/>
          </p:nvPr>
        </p:nvSpPr>
        <p:spPr>
          <a:xfrm>
            <a:off x="479377" y="764704"/>
            <a:ext cx="11117841" cy="5426547"/>
          </a:xfrm>
        </p:spPr>
        <p:txBody>
          <a:bodyPr/>
          <a:lstStyle/>
          <a:p>
            <a:pPr>
              <a:lnSpc>
                <a:spcPct val="150000"/>
              </a:lnSpc>
            </a:pPr>
            <a:r>
              <a:rPr lang="zh-CN" altLang="en-US" dirty="0">
                <a:ea typeface="华文中宋" panose="02010600040101010101" pitchFamily="2" charset="-122"/>
              </a:rPr>
              <a:t>定义</a:t>
            </a:r>
            <a:endParaRPr lang="en-US" altLang="zh-CN" dirty="0">
              <a:ea typeface="华文中宋" panose="02010600040101010101" pitchFamily="2" charset="-122"/>
            </a:endParaRPr>
          </a:p>
          <a:p>
            <a:pPr lvl="1">
              <a:lnSpc>
                <a:spcPct val="150000"/>
              </a:lnSpc>
            </a:pPr>
            <a:r>
              <a:rPr lang="zh-CN" altLang="en-US" dirty="0">
                <a:solidFill>
                  <a:schemeClr val="tx1"/>
                </a:solidFill>
                <a:ea typeface="华文中宋" panose="02010600040101010101" pitchFamily="2" charset="-122"/>
              </a:rPr>
              <a:t>运用共享技术有效地支持</a:t>
            </a:r>
            <a:r>
              <a:rPr lang="zh-CN" altLang="en-US" dirty="0">
                <a:solidFill>
                  <a:schemeClr val="tx1"/>
                </a:solidFill>
                <a:highlight>
                  <a:srgbClr val="FFFF00"/>
                </a:highlight>
                <a:ea typeface="华文中宋" panose="02010600040101010101" pitchFamily="2" charset="-122"/>
              </a:rPr>
              <a:t>大量细粒度对象的复用</a:t>
            </a:r>
            <a:r>
              <a:rPr lang="zh-CN" altLang="en-US" dirty="0">
                <a:solidFill>
                  <a:schemeClr val="tx1"/>
                </a:solidFill>
                <a:ea typeface="华文中宋" panose="02010600040101010101" pitchFamily="2" charset="-122"/>
              </a:rPr>
              <a:t>。系统只使用少量的对象，而这些对象都很相似，状态变化很小，可以实现对象的多次复用。由于享元模式要求能够共享的对象必须是细粒度</a:t>
            </a:r>
            <a:r>
              <a:rPr lang="zh-CN" altLang="en-US" dirty="0">
                <a:solidFill>
                  <a:schemeClr val="tx1"/>
                </a:solidFill>
                <a:highlight>
                  <a:srgbClr val="FFFF00"/>
                </a:highlight>
                <a:ea typeface="华文中宋" panose="02010600040101010101" pitchFamily="2" charset="-122"/>
              </a:rPr>
              <a:t>（也不一定）</a:t>
            </a:r>
            <a:r>
              <a:rPr lang="zh-CN" altLang="en-US" dirty="0">
                <a:solidFill>
                  <a:schemeClr val="tx1"/>
                </a:solidFill>
                <a:ea typeface="华文中宋" panose="02010600040101010101" pitchFamily="2" charset="-122"/>
              </a:rPr>
              <a:t>对象，因此它又称为轻量级模式，它是一种对象结构型模式。</a:t>
            </a:r>
            <a:endParaRPr lang="en-US" altLang="en-US" dirty="0">
              <a:solidFill>
                <a:schemeClr val="tx1"/>
              </a:solidFill>
              <a:ea typeface="华文中宋" panose="02010600040101010101" pitchFamily="2" charset="-122"/>
            </a:endParaRPr>
          </a:p>
          <a:p>
            <a:pPr lvl="1">
              <a:lnSpc>
                <a:spcPct val="150000"/>
              </a:lnSpc>
            </a:pPr>
            <a:r>
              <a:rPr lang="en-US" altLang="zh-CN" dirty="0">
                <a:solidFill>
                  <a:schemeClr val="tx1"/>
                </a:solidFill>
                <a:ea typeface="华文中宋" panose="02010600040101010101" pitchFamily="2" charset="-122"/>
              </a:rPr>
              <a:t>Use sharing to support large numbers of fine-grained objects efficiently. </a:t>
            </a:r>
          </a:p>
          <a:p>
            <a:pPr lvl="2" eaLnBrk="1" hangingPunct="1">
              <a:lnSpc>
                <a:spcPct val="150000"/>
              </a:lnSpc>
            </a:pPr>
            <a:r>
              <a:rPr lang="zh-CN" altLang="en-US" sz="1800" b="0" dirty="0">
                <a:solidFill>
                  <a:srgbClr val="324A7A"/>
                </a:solidFill>
                <a:ea typeface="华文中宋" panose="02010600040101010101" pitchFamily="2" charset="-122"/>
              </a:rPr>
              <a:t>在享元模式中可以共享的相同内容称为</a:t>
            </a:r>
            <a:r>
              <a:rPr lang="zh-CN" altLang="en-US" sz="1800" b="0" dirty="0">
                <a:solidFill>
                  <a:srgbClr val="324A7A"/>
                </a:solidFill>
                <a:highlight>
                  <a:srgbClr val="FFFF00"/>
                </a:highlight>
                <a:ea typeface="华文中宋" panose="02010600040101010101" pitchFamily="2" charset="-122"/>
              </a:rPr>
              <a:t>内部状态</a:t>
            </a:r>
            <a:r>
              <a:rPr lang="en-US" altLang="zh-CN" sz="1800" b="0" dirty="0">
                <a:solidFill>
                  <a:srgbClr val="324A7A"/>
                </a:solidFill>
                <a:highlight>
                  <a:srgbClr val="FFFF00"/>
                </a:highlight>
                <a:ea typeface="华文中宋" panose="02010600040101010101" pitchFamily="2" charset="-122"/>
              </a:rPr>
              <a:t>(Intrinsic State)</a:t>
            </a:r>
            <a:r>
              <a:rPr lang="zh-CN" altLang="en-US" sz="1800" b="0" dirty="0">
                <a:solidFill>
                  <a:srgbClr val="324A7A"/>
                </a:solidFill>
                <a:ea typeface="华文中宋" panose="02010600040101010101" pitchFamily="2" charset="-122"/>
              </a:rPr>
              <a:t>，而那些需要外部环境来设置的不能共享的内容称为外部状态</a:t>
            </a:r>
            <a:r>
              <a:rPr lang="en-US" altLang="zh-CN" sz="1800" b="0" dirty="0">
                <a:solidFill>
                  <a:srgbClr val="324A7A"/>
                </a:solidFill>
                <a:highlight>
                  <a:srgbClr val="FFFF00"/>
                </a:highlight>
                <a:ea typeface="华文中宋" panose="02010600040101010101" pitchFamily="2" charset="-122"/>
              </a:rPr>
              <a:t>(Extrinsic State)</a:t>
            </a:r>
            <a:r>
              <a:rPr lang="zh-CN" altLang="en-US" sz="1800" b="0" dirty="0">
                <a:solidFill>
                  <a:srgbClr val="324A7A"/>
                </a:solidFill>
                <a:ea typeface="华文中宋" panose="02010600040101010101" pitchFamily="2" charset="-122"/>
              </a:rPr>
              <a:t>。由于区分了内部状态和外部状态，因此可以通过设置不同的外部状态使得相同的对象可以具有一些不同的特征，而相同的内部状态是可以共享的。 </a:t>
            </a:r>
            <a:endParaRPr lang="en-US" altLang="zh-CN" sz="1800" b="0" dirty="0">
              <a:solidFill>
                <a:srgbClr val="324A7A"/>
              </a:solidFill>
              <a:ea typeface="华文中宋" panose="02010600040101010101" pitchFamily="2" charset="-122"/>
            </a:endParaRPr>
          </a:p>
          <a:p>
            <a:pPr lvl="2" eaLnBrk="1" hangingPunct="1">
              <a:lnSpc>
                <a:spcPct val="150000"/>
              </a:lnSpc>
            </a:pPr>
            <a:r>
              <a:rPr lang="zh-CN" altLang="en-US" sz="1800" b="0" dirty="0">
                <a:solidFill>
                  <a:srgbClr val="324A7A"/>
                </a:solidFill>
                <a:highlight>
                  <a:srgbClr val="FFFF00"/>
                </a:highlight>
                <a:ea typeface="华文中宋" panose="02010600040101010101" pitchFamily="2" charset="-122"/>
              </a:rPr>
              <a:t>在享元模式中通常会出现工厂模式</a:t>
            </a:r>
            <a:r>
              <a:rPr lang="zh-CN" altLang="en-US" sz="1800" b="0" dirty="0">
                <a:solidFill>
                  <a:srgbClr val="324A7A"/>
                </a:solidFill>
                <a:ea typeface="华文中宋" panose="02010600040101010101" pitchFamily="2" charset="-122"/>
              </a:rPr>
              <a:t>，需要创建一个享元工厂来负责维护一个享元池</a:t>
            </a:r>
            <a:r>
              <a:rPr lang="en-US" altLang="zh-CN" sz="1800" b="0" dirty="0">
                <a:solidFill>
                  <a:srgbClr val="324A7A"/>
                </a:solidFill>
                <a:ea typeface="华文中宋" panose="02010600040101010101" pitchFamily="2" charset="-122"/>
              </a:rPr>
              <a:t>(Flyweight Pool)</a:t>
            </a:r>
            <a:r>
              <a:rPr lang="zh-CN" altLang="en-US" sz="1800" b="0" dirty="0">
                <a:solidFill>
                  <a:srgbClr val="324A7A"/>
                </a:solidFill>
                <a:ea typeface="华文中宋" panose="02010600040101010101" pitchFamily="2" charset="-122"/>
              </a:rPr>
              <a:t>用于存储具有相同内部状态的享元对象。当用户需要对象时，首先从享元池中获取，如果享元池中不存在，则创建一个新的享元对象返回给用户，并在享元池中保存该新增对象。 </a:t>
            </a:r>
            <a:endParaRPr lang="en-US" altLang="zh-CN" sz="1800" b="0" dirty="0">
              <a:solidFill>
                <a:srgbClr val="324A7A"/>
              </a:solidFill>
              <a:ea typeface="华文中宋" panose="02010600040101010101" pitchFamily="2" charset="-122"/>
            </a:endParaRPr>
          </a:p>
          <a:p>
            <a:pPr eaLnBrk="1" hangingPunct="1"/>
            <a:endParaRPr lang="zh-CN" altLang="en-US" sz="2600" dirty="0"/>
          </a:p>
          <a:p>
            <a:endParaRPr lang="zh-CN" altLang="en-US" dirty="0"/>
          </a:p>
        </p:txBody>
      </p:sp>
    </p:spTree>
    <p:extLst>
      <p:ext uri="{BB962C8B-B14F-4D97-AF65-F5344CB8AC3E}">
        <p14:creationId xmlns:p14="http://schemas.microsoft.com/office/powerpoint/2010/main" val="270202153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240C6005-1166-4463-BC26-1202C27E0B59}"/>
              </a:ext>
            </a:extLst>
          </p:cNvPr>
          <p:cNvSpPr>
            <a:spLocks noGrp="1" noChangeArrowheads="1"/>
          </p:cNvSpPr>
          <p:nvPr>
            <p:ph type="title"/>
          </p:nvPr>
        </p:nvSpPr>
        <p:spPr/>
        <p:txBody>
          <a:bodyPr/>
          <a:lstStyle/>
          <a:p>
            <a:pPr eaLnBrk="1" hangingPunct="1"/>
            <a:r>
              <a:rPr lang="en-US" altLang="zh-CN" dirty="0">
                <a:latin typeface="Bauhaus 93" pitchFamily="82" charset="0"/>
              </a:rPr>
              <a:t>Flyweight Pattern</a:t>
            </a:r>
            <a:endParaRPr lang="zh-CN" altLang="en-US" dirty="0">
              <a:latin typeface="Bauhaus 93" pitchFamily="82" charset="0"/>
            </a:endParaRPr>
          </a:p>
        </p:txBody>
      </p:sp>
      <p:sp>
        <p:nvSpPr>
          <p:cNvPr id="209923" name="Rectangle 3">
            <a:extLst>
              <a:ext uri="{FF2B5EF4-FFF2-40B4-BE49-F238E27FC236}">
                <a16:creationId xmlns:a16="http://schemas.microsoft.com/office/drawing/2014/main" id="{A26B7599-45A6-4562-A114-AEAA5CCC0185}"/>
              </a:ext>
            </a:extLst>
          </p:cNvPr>
          <p:cNvSpPr>
            <a:spLocks noGrp="1" noChangeArrowheads="1"/>
          </p:cNvSpPr>
          <p:nvPr>
            <p:ph type="body" idx="1"/>
          </p:nvPr>
        </p:nvSpPr>
        <p:spPr>
          <a:xfrm>
            <a:off x="479376" y="764704"/>
            <a:ext cx="11117841" cy="5688633"/>
          </a:xfrm>
        </p:spPr>
        <p:txBody>
          <a:bodyPr/>
          <a:lstStyle/>
          <a:p>
            <a:pPr eaLnBrk="1" hangingPunct="1">
              <a:lnSpc>
                <a:spcPct val="100000"/>
              </a:lnSpc>
            </a:pPr>
            <a:r>
              <a:rPr lang="zh-CN" altLang="en-US" sz="2000" dirty="0">
                <a:solidFill>
                  <a:srgbClr val="324A7A"/>
                </a:solidFill>
                <a:ea typeface="华文中宋" panose="02010600040101010101" pitchFamily="2" charset="-122"/>
              </a:rPr>
              <a:t>适用性</a:t>
            </a:r>
          </a:p>
          <a:p>
            <a:pPr lvl="1" eaLnBrk="1" hangingPunct="1">
              <a:lnSpc>
                <a:spcPct val="150000"/>
              </a:lnSpc>
            </a:pPr>
            <a:r>
              <a:rPr lang="zh-CN" altLang="en-US" b="0" dirty="0">
                <a:solidFill>
                  <a:schemeClr val="tx1"/>
                </a:solidFill>
                <a:ea typeface="华文中宋" panose="02010600040101010101" pitchFamily="2" charset="-122"/>
              </a:rPr>
              <a:t>一个应用程序使用了大量的对象，造成了很大的存储开销，需要较多的算力；</a:t>
            </a:r>
          </a:p>
          <a:p>
            <a:pPr lvl="1" eaLnBrk="1" hangingPunct="1">
              <a:lnSpc>
                <a:spcPct val="150000"/>
              </a:lnSpc>
            </a:pPr>
            <a:r>
              <a:rPr lang="zh-CN" altLang="en-US" b="0" dirty="0">
                <a:solidFill>
                  <a:schemeClr val="tx1"/>
                </a:solidFill>
                <a:ea typeface="华文中宋" panose="02010600040101010101" pitchFamily="2" charset="-122"/>
              </a:rPr>
              <a:t>对象的大多数状态都可变为外部状态；</a:t>
            </a:r>
          </a:p>
          <a:p>
            <a:pPr lvl="1" eaLnBrk="1" hangingPunct="1">
              <a:lnSpc>
                <a:spcPct val="150000"/>
              </a:lnSpc>
            </a:pPr>
            <a:r>
              <a:rPr lang="zh-CN" altLang="en-US" b="0" dirty="0">
                <a:solidFill>
                  <a:schemeClr val="tx1"/>
                </a:solidFill>
                <a:ea typeface="华文中宋" panose="02010600040101010101" pitchFamily="2" charset="-122"/>
              </a:rPr>
              <a:t>如果删除对象的外部状态，那么可以用相对较少的共享对象取代很多个对象；</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享元模式以共享的方式高效地支持大量的细粒度对象；</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享元对象能做到共享的关键是区分内部状态</a:t>
            </a:r>
            <a:r>
              <a:rPr lang="en-US" altLang="zh-CN" b="0" dirty="0">
                <a:solidFill>
                  <a:schemeClr val="tx1"/>
                </a:solidFill>
                <a:ea typeface="华文中宋" panose="02010600040101010101" pitchFamily="2" charset="-122"/>
              </a:rPr>
              <a:t>(Internal State)</a:t>
            </a:r>
            <a:r>
              <a:rPr lang="zh-CN" altLang="en-US" b="0" dirty="0">
                <a:solidFill>
                  <a:schemeClr val="tx1"/>
                </a:solidFill>
                <a:ea typeface="华文中宋" panose="02010600040101010101" pitchFamily="2" charset="-122"/>
              </a:rPr>
              <a:t>和外部状态</a:t>
            </a:r>
            <a:r>
              <a:rPr lang="en-US" altLang="zh-CN" b="0" dirty="0">
                <a:solidFill>
                  <a:schemeClr val="tx1"/>
                </a:solidFill>
                <a:ea typeface="华文中宋" panose="02010600040101010101" pitchFamily="2" charset="-122"/>
              </a:rPr>
              <a:t>(External State)</a:t>
            </a:r>
            <a:r>
              <a:rPr lang="zh-CN" altLang="en-US" b="0" dirty="0">
                <a:solidFill>
                  <a:schemeClr val="tx1"/>
                </a:solidFill>
                <a:ea typeface="华文中宋" panose="02010600040101010101" pitchFamily="2" charset="-122"/>
              </a:rPr>
              <a:t>。 </a:t>
            </a:r>
          </a:p>
          <a:p>
            <a:pPr lvl="2" eaLnBrk="1" hangingPunct="1">
              <a:lnSpc>
                <a:spcPct val="150000"/>
              </a:lnSpc>
            </a:pPr>
            <a:r>
              <a:rPr lang="zh-CN" altLang="en-US" sz="1600" b="0" dirty="0">
                <a:solidFill>
                  <a:srgbClr val="324A7A"/>
                </a:solidFill>
                <a:ea typeface="华文中宋" panose="02010600040101010101" pitchFamily="2" charset="-122"/>
              </a:rPr>
              <a:t>内部状态是存储在享元对象内部并且不会随环境改变而改变的状态，因此内部状态可以共享；</a:t>
            </a:r>
            <a:endParaRPr lang="en-US" altLang="zh-CN" sz="1600" b="0" dirty="0">
              <a:solidFill>
                <a:srgbClr val="324A7A"/>
              </a:solidFill>
              <a:ea typeface="华文中宋" panose="02010600040101010101" pitchFamily="2" charset="-122"/>
            </a:endParaRPr>
          </a:p>
          <a:p>
            <a:pPr lvl="2" eaLnBrk="1" hangingPunct="1">
              <a:lnSpc>
                <a:spcPct val="150000"/>
              </a:lnSpc>
            </a:pPr>
            <a:r>
              <a:rPr lang="zh-CN" altLang="en-US" sz="1600" b="0" dirty="0">
                <a:solidFill>
                  <a:srgbClr val="324A7A"/>
                </a:solidFill>
                <a:ea typeface="华文中宋" panose="02010600040101010101" pitchFamily="2" charset="-122"/>
              </a:rPr>
              <a:t>外部状态是随环境改变而改变的、不可以共享的状态。</a:t>
            </a:r>
            <a:r>
              <a:rPr lang="zh-CN" altLang="en-US" sz="1600" b="0" dirty="0">
                <a:solidFill>
                  <a:srgbClr val="324A7A"/>
                </a:solidFill>
                <a:highlight>
                  <a:srgbClr val="FFFF00"/>
                </a:highlight>
                <a:ea typeface="华文中宋" panose="02010600040101010101" pitchFamily="2" charset="-122"/>
              </a:rPr>
              <a:t>享元对象的外部状态必须由客户端保存，并在享元对象被创建之后，在需要使用的时候再传入到享元对象内部</a:t>
            </a:r>
            <a:r>
              <a:rPr lang="zh-CN" altLang="en-US" sz="1600" b="0" dirty="0">
                <a:solidFill>
                  <a:srgbClr val="324A7A"/>
                </a:solidFill>
                <a:ea typeface="华文中宋" panose="02010600040101010101" pitchFamily="2" charset="-122"/>
              </a:rPr>
              <a:t>。</a:t>
            </a:r>
          </a:p>
          <a:p>
            <a:pPr eaLnBrk="1" hangingPunct="1">
              <a:lnSpc>
                <a:spcPct val="100000"/>
              </a:lnSpc>
            </a:pPr>
            <a:r>
              <a:rPr lang="zh-CN" altLang="en-US" sz="2000" dirty="0">
                <a:solidFill>
                  <a:srgbClr val="324A7A"/>
                </a:solidFill>
                <a:ea typeface="华文中宋" panose="02010600040101010101" pitchFamily="2" charset="-122"/>
              </a:rPr>
              <a:t>效果</a:t>
            </a:r>
          </a:p>
          <a:p>
            <a:pPr lvl="1" eaLnBrk="1" hangingPunct="1">
              <a:lnSpc>
                <a:spcPct val="150000"/>
              </a:lnSpc>
            </a:pPr>
            <a:r>
              <a:rPr lang="zh-CN" altLang="en-US" b="0" dirty="0">
                <a:solidFill>
                  <a:schemeClr val="tx1"/>
                </a:solidFill>
                <a:ea typeface="华文中宋" panose="02010600040101010101" pitchFamily="2" charset="-122"/>
              </a:rPr>
              <a:t>使用</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模式时，传输、查找、计算外部状态会产生额外的开销</a:t>
            </a:r>
            <a:r>
              <a:rPr lang="en-US" altLang="zh-CN" b="0" dirty="0">
                <a:solidFill>
                  <a:schemeClr val="tx1"/>
                </a:solidFill>
                <a:ea typeface="华文中宋" panose="02010600040101010101" pitchFamily="2" charset="-122"/>
              </a:rPr>
              <a:t>;</a:t>
            </a:r>
          </a:p>
          <a:p>
            <a:pPr lvl="2" eaLnBrk="1" hangingPunct="1"/>
            <a:r>
              <a:rPr lang="zh-CN" altLang="en-US" sz="1600" b="0" dirty="0">
                <a:solidFill>
                  <a:srgbClr val="C00000"/>
                </a:solidFill>
                <a:ea typeface="华文中宋" panose="02010600040101010101" pitchFamily="2" charset="-122"/>
              </a:rPr>
              <a:t>因为减少了</a:t>
            </a:r>
            <a:r>
              <a:rPr lang="en-US" altLang="zh-CN" sz="1600" b="0" dirty="0">
                <a:solidFill>
                  <a:srgbClr val="C00000"/>
                </a:solidFill>
                <a:ea typeface="华文中宋" panose="02010600040101010101" pitchFamily="2" charset="-122"/>
              </a:rPr>
              <a:t>new</a:t>
            </a:r>
            <a:r>
              <a:rPr lang="zh-CN" altLang="en-US" sz="1600" b="0" dirty="0">
                <a:solidFill>
                  <a:srgbClr val="C00000"/>
                </a:solidFill>
                <a:ea typeface="华文中宋" panose="02010600040101010101" pitchFamily="2" charset="-122"/>
              </a:rPr>
              <a:t>运算，性能也许提升了。</a:t>
            </a:r>
            <a:endParaRPr lang="en-US" altLang="zh-CN" sz="1800" b="0" dirty="0">
              <a:solidFill>
                <a:srgbClr val="C00000"/>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共享的</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节约了空间。</a:t>
            </a:r>
            <a:endParaRPr lang="en-US" altLang="zh-CN" b="0" dirty="0">
              <a:solidFill>
                <a:schemeClr val="tx1"/>
              </a:solidFill>
              <a:ea typeface="华文中宋" panose="02010600040101010101" pitchFamily="2" charset="-122"/>
            </a:endParaRPr>
          </a:p>
          <a:p>
            <a:pPr lvl="1" eaLnBrk="1" hangingPunct="1">
              <a:lnSpc>
                <a:spcPct val="80000"/>
              </a:lnSpc>
            </a:pPr>
            <a:endParaRPr lang="zh-CN" altLang="en-US" b="0" dirty="0">
              <a:solidFill>
                <a:schemeClr val="tx1"/>
              </a:solidFill>
              <a:ea typeface="华文中宋" panose="02010600040101010101" pitchFamily="2" charset="-122"/>
            </a:endParaRPr>
          </a:p>
          <a:p>
            <a:pPr lvl="1" eaLnBrk="1" hangingPunct="1">
              <a:lnSpc>
                <a:spcPct val="80000"/>
              </a:lnSpc>
            </a:pPr>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456C531B-4BAF-47F7-87E2-20E3DD721F93}"/>
              </a:ext>
            </a:extLst>
          </p:cNvPr>
          <p:cNvSpPr>
            <a:spLocks noGrp="1" noChangeArrowheads="1"/>
          </p:cNvSpPr>
          <p:nvPr>
            <p:ph type="title"/>
          </p:nvPr>
        </p:nvSpPr>
        <p:spPr>
          <a:xfrm>
            <a:off x="47328" y="149227"/>
            <a:ext cx="12047984" cy="688975"/>
          </a:xfrm>
        </p:spPr>
        <p:txBody>
          <a:bodyPr/>
          <a:lstStyle/>
          <a:p>
            <a:pPr eaLnBrk="1" hangingPunct="1"/>
            <a:r>
              <a:rPr lang="en-US" altLang="zh-CN" dirty="0">
                <a:latin typeface="Bauhaus 93" pitchFamily="82" charset="0"/>
              </a:rPr>
              <a:t>Flyweight Pattern</a:t>
            </a:r>
            <a:endParaRPr lang="zh-CN" altLang="en-US" dirty="0">
              <a:latin typeface="Bauhaus 93" pitchFamily="82" charset="0"/>
            </a:endParaRPr>
          </a:p>
        </p:txBody>
      </p:sp>
      <p:sp>
        <p:nvSpPr>
          <p:cNvPr id="210947" name="Rectangle 3">
            <a:extLst>
              <a:ext uri="{FF2B5EF4-FFF2-40B4-BE49-F238E27FC236}">
                <a16:creationId xmlns:a16="http://schemas.microsoft.com/office/drawing/2014/main" id="{5590E991-C647-425E-BE8A-58BCE7C19C9D}"/>
              </a:ext>
            </a:extLst>
          </p:cNvPr>
          <p:cNvSpPr>
            <a:spLocks noGrp="1" noChangeArrowheads="1"/>
          </p:cNvSpPr>
          <p:nvPr>
            <p:ph type="body" sz="half" idx="1"/>
          </p:nvPr>
        </p:nvSpPr>
        <p:spPr>
          <a:xfrm>
            <a:off x="479376" y="868364"/>
            <a:ext cx="11233248" cy="5656981"/>
          </a:xfrm>
        </p:spPr>
        <p:txBody>
          <a:bodyPr/>
          <a:lstStyle/>
          <a:p>
            <a:pPr eaLnBrk="1" hangingPunct="1"/>
            <a:r>
              <a:rPr lang="en-US" altLang="zh-CN" sz="2100" dirty="0">
                <a:solidFill>
                  <a:srgbClr val="324A7A"/>
                </a:solidFill>
                <a:ea typeface="华文中宋" panose="02010600040101010101" pitchFamily="2" charset="-122"/>
              </a:rPr>
              <a:t>Example</a:t>
            </a:r>
            <a:r>
              <a:rPr lang="zh-CN" altLang="en-US" sz="2100" dirty="0">
                <a:solidFill>
                  <a:srgbClr val="324A7A"/>
                </a:solidFill>
                <a:ea typeface="华文中宋" panose="02010600040101010101" pitchFamily="2" charset="-122"/>
              </a:rPr>
              <a:t>：</a:t>
            </a:r>
            <a:r>
              <a:rPr lang="zh-CN" altLang="en-US" sz="2100" dirty="0">
                <a:solidFill>
                  <a:schemeClr val="tx1"/>
                </a:solidFill>
                <a:ea typeface="华文中宋" panose="02010600040101010101" pitchFamily="2" charset="-122"/>
              </a:rPr>
              <a:t>利用单个字符输出字符串。</a:t>
            </a:r>
            <a:endParaRPr lang="en-US" altLang="zh-CN" sz="210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marL="0" indent="0" eaLnBrk="1" hangingPunct="1">
              <a:buNone/>
            </a:pPr>
            <a:endParaRPr lang="en-US" altLang="zh-CN" sz="2100" b="0" dirty="0">
              <a:solidFill>
                <a:schemeClr val="tx1"/>
              </a:solidFill>
              <a:ea typeface="华文中宋" panose="02010600040101010101" pitchFamily="2" charset="-122"/>
            </a:endParaRPr>
          </a:p>
          <a:p>
            <a:pPr eaLnBrk="1" hangingPunct="1">
              <a:lnSpc>
                <a:spcPct val="90000"/>
              </a:lnSpc>
            </a:pPr>
            <a:r>
              <a:rPr lang="zh-CN" altLang="en-US" dirty="0">
                <a:solidFill>
                  <a:srgbClr val="324A7A"/>
                </a:solidFill>
                <a:ea typeface="华文中宋" panose="02010600040101010101" pitchFamily="2" charset="-122"/>
              </a:rPr>
              <a:t>启发</a:t>
            </a:r>
          </a:p>
          <a:p>
            <a:pPr lvl="1" eaLnBrk="1" hangingPunct="1">
              <a:lnSpc>
                <a:spcPct val="90000"/>
              </a:lnSpc>
            </a:pPr>
            <a:r>
              <a:rPr lang="zh-CN" altLang="en-US" b="0" dirty="0">
                <a:solidFill>
                  <a:schemeClr val="tx1"/>
                </a:solidFill>
                <a:ea typeface="华文中宋" panose="02010600040101010101" pitchFamily="2" charset="-122"/>
              </a:rPr>
              <a:t>影响会被传到所有相关的位置：共享要设置得恰当。</a:t>
            </a:r>
          </a:p>
          <a:p>
            <a:pPr lvl="2" eaLnBrk="1" hangingPunct="1">
              <a:lnSpc>
                <a:spcPct val="90000"/>
              </a:lnSpc>
            </a:pPr>
            <a:r>
              <a:rPr lang="en-US" altLang="zh-CN" sz="1800" b="0" dirty="0">
                <a:solidFill>
                  <a:srgbClr val="324A7A"/>
                </a:solidFill>
                <a:ea typeface="楷体" panose="02010609060101010101" pitchFamily="49" charset="-122"/>
              </a:rPr>
              <a:t>Intrinsic</a:t>
            </a:r>
            <a:r>
              <a:rPr lang="zh-CN" altLang="en-US" sz="1800" b="0" dirty="0">
                <a:solidFill>
                  <a:srgbClr val="324A7A"/>
                </a:solidFill>
                <a:ea typeface="楷体" panose="02010609060101010101" pitchFamily="49" charset="-122"/>
              </a:rPr>
              <a:t>和</a:t>
            </a:r>
            <a:r>
              <a:rPr lang="en-US" altLang="zh-CN" sz="1800" b="0" dirty="0">
                <a:solidFill>
                  <a:srgbClr val="324A7A"/>
                </a:solidFill>
                <a:ea typeface="楷体" panose="02010609060101010101" pitchFamily="49" charset="-122"/>
              </a:rPr>
              <a:t>Extrinsic</a:t>
            </a:r>
            <a:r>
              <a:rPr lang="zh-CN" altLang="en-US" sz="1800" b="0" dirty="0">
                <a:solidFill>
                  <a:srgbClr val="324A7A"/>
                </a:solidFill>
                <a:ea typeface="楷体" panose="02010609060101010101" pitchFamily="49" charset="-122"/>
              </a:rPr>
              <a:t>：</a:t>
            </a:r>
            <a:r>
              <a:rPr lang="en-US" altLang="zh-CN" sz="1800" b="0" dirty="0" err="1">
                <a:solidFill>
                  <a:srgbClr val="324A7A"/>
                </a:solidFill>
                <a:ea typeface="楷体" panose="02010609060101010101" pitchFamily="49" charset="-122"/>
              </a:rPr>
              <a:t>BigChar</a:t>
            </a:r>
            <a:r>
              <a:rPr lang="zh-CN" altLang="en-US" sz="1800" b="0" dirty="0">
                <a:solidFill>
                  <a:srgbClr val="324A7A"/>
                </a:solidFill>
                <a:ea typeface="楷体" panose="02010609060101010101" pitchFamily="49" charset="-122"/>
              </a:rPr>
              <a:t>对象实例是</a:t>
            </a:r>
            <a:r>
              <a:rPr lang="en-US" altLang="zh-CN" sz="1800" b="0" dirty="0" err="1">
                <a:solidFill>
                  <a:srgbClr val="324A7A"/>
                </a:solidFill>
                <a:ea typeface="楷体" panose="02010609060101010101" pitchFamily="49" charset="-122"/>
              </a:rPr>
              <a:t>BigString</a:t>
            </a:r>
            <a:r>
              <a:rPr lang="zh-CN" altLang="en-US" sz="1800" b="0" dirty="0">
                <a:solidFill>
                  <a:srgbClr val="324A7A"/>
                </a:solidFill>
                <a:ea typeface="楷体" panose="02010609060101010101" pitchFamily="49" charset="-122"/>
              </a:rPr>
              <a:t>的第几个字符因</a:t>
            </a:r>
            <a:r>
              <a:rPr lang="en-US" altLang="zh-CN" sz="1800" b="0" dirty="0" err="1">
                <a:solidFill>
                  <a:srgbClr val="324A7A"/>
                </a:solidFill>
                <a:ea typeface="楷体" panose="02010609060101010101" pitchFamily="49" charset="-122"/>
              </a:rPr>
              <a:t>BigChar</a:t>
            </a:r>
            <a:r>
              <a:rPr lang="zh-CN" altLang="en-US" sz="1800" b="0" dirty="0">
                <a:solidFill>
                  <a:srgbClr val="324A7A"/>
                </a:solidFill>
                <a:ea typeface="楷体" panose="02010609060101010101" pitchFamily="49" charset="-122"/>
              </a:rPr>
              <a:t>所在位置而变，属于</a:t>
            </a:r>
            <a:r>
              <a:rPr lang="en-US" altLang="zh-CN" sz="1800" b="0" dirty="0">
                <a:solidFill>
                  <a:srgbClr val="324A7A"/>
                </a:solidFill>
                <a:ea typeface="楷体" panose="02010609060101010101" pitchFamily="49" charset="-122"/>
              </a:rPr>
              <a:t>Extrinsic</a:t>
            </a:r>
            <a:r>
              <a:rPr lang="zh-CN" altLang="en-US" sz="1800" b="0" dirty="0">
                <a:solidFill>
                  <a:srgbClr val="324A7A"/>
                </a:solidFill>
                <a:ea typeface="楷体" panose="02010609060101010101" pitchFamily="49" charset="-122"/>
              </a:rPr>
              <a:t>信息，</a:t>
            </a:r>
            <a:r>
              <a:rPr lang="en-US" altLang="zh-CN" sz="1800" b="0" dirty="0" err="1">
                <a:solidFill>
                  <a:srgbClr val="324A7A"/>
                </a:solidFill>
                <a:ea typeface="楷体" panose="02010609060101010101" pitchFamily="49" charset="-122"/>
              </a:rPr>
              <a:t>BigChar</a:t>
            </a:r>
            <a:r>
              <a:rPr lang="zh-CN" altLang="en-US" sz="1800" b="0" dirty="0">
                <a:solidFill>
                  <a:srgbClr val="324A7A"/>
                </a:solidFill>
                <a:ea typeface="楷体" panose="02010609060101010101" pitchFamily="49" charset="-122"/>
              </a:rPr>
              <a:t>属于</a:t>
            </a:r>
            <a:r>
              <a:rPr lang="en-US" altLang="zh-CN" sz="1800" b="0" dirty="0">
                <a:solidFill>
                  <a:srgbClr val="324A7A"/>
                </a:solidFill>
                <a:ea typeface="楷体" panose="02010609060101010101" pitchFamily="49" charset="-122"/>
              </a:rPr>
              <a:t>Intrinsic</a:t>
            </a:r>
            <a:r>
              <a:rPr lang="zh-CN" altLang="en-US" sz="1800" b="0" dirty="0">
                <a:solidFill>
                  <a:srgbClr val="324A7A"/>
                </a:solidFill>
                <a:ea typeface="楷体" panose="02010609060101010101" pitchFamily="49" charset="-122"/>
              </a:rPr>
              <a:t>信息。</a:t>
            </a:r>
          </a:p>
          <a:p>
            <a:pPr lvl="1" eaLnBrk="1" hangingPunct="1">
              <a:lnSpc>
                <a:spcPct val="90000"/>
              </a:lnSpc>
            </a:pPr>
            <a:r>
              <a:rPr lang="zh-CN" altLang="en-US" b="0" dirty="0">
                <a:solidFill>
                  <a:schemeClr val="tx1"/>
                </a:solidFill>
                <a:ea typeface="华文中宋" panose="02010600040101010101" pitchFamily="2" charset="-122"/>
              </a:rPr>
              <a:t>因为要查找</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的位置，因此程序运行速度可能会慢。</a:t>
            </a:r>
            <a:endParaRPr lang="en-US" altLang="zh-CN" b="0" dirty="0">
              <a:solidFill>
                <a:schemeClr val="tx1"/>
              </a:solidFill>
              <a:ea typeface="华文中宋" panose="02010600040101010101" pitchFamily="2" charset="-122"/>
            </a:endParaRPr>
          </a:p>
          <a:p>
            <a:pPr lvl="1" eaLnBrk="1" hangingPunct="1">
              <a:lnSpc>
                <a:spcPct val="90000"/>
              </a:lnSpc>
            </a:pPr>
            <a:r>
              <a:rPr lang="zh-CN" altLang="en-US" b="0" dirty="0">
                <a:solidFill>
                  <a:schemeClr val="tx1"/>
                </a:solidFill>
                <a:ea typeface="华文中宋" panose="02010600040101010101" pitchFamily="2" charset="-122"/>
              </a:rPr>
              <a:t>但，因为减少了</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运算，速度也许会有所提升</a:t>
            </a:r>
            <a:r>
              <a:rPr lang="zh-CN" altLang="en-US" b="0" dirty="0">
                <a:solidFill>
                  <a:schemeClr val="tx1"/>
                </a:solidFill>
              </a:rPr>
              <a:t>。</a:t>
            </a:r>
          </a:p>
          <a:p>
            <a:pPr eaLnBrk="1" hangingPunct="1"/>
            <a:endParaRPr lang="zh-CN" altLang="en-US" sz="2100" dirty="0">
              <a:ea typeface="华文中宋" panose="02010600040101010101" pitchFamily="2" charset="-122"/>
            </a:endParaRPr>
          </a:p>
        </p:txBody>
      </p:sp>
      <p:graphicFrame>
        <p:nvGraphicFramePr>
          <p:cNvPr id="446511" name="Group 47">
            <a:extLst>
              <a:ext uri="{FF2B5EF4-FFF2-40B4-BE49-F238E27FC236}">
                <a16:creationId xmlns:a16="http://schemas.microsoft.com/office/drawing/2014/main" id="{A8E2F03C-BBFA-4989-9834-57FFDCC7F917}"/>
              </a:ext>
            </a:extLst>
          </p:cNvPr>
          <p:cNvGraphicFramePr>
            <a:graphicFrameLocks noGrp="1"/>
          </p:cNvGraphicFramePr>
          <p:nvPr>
            <p:ph sz="half" idx="2"/>
            <p:extLst>
              <p:ext uri="{D42A27DB-BD31-4B8C-83A1-F6EECF244321}">
                <p14:modId xmlns:p14="http://schemas.microsoft.com/office/powerpoint/2010/main" val="3406816154"/>
              </p:ext>
            </p:extLst>
          </p:nvPr>
        </p:nvGraphicFramePr>
        <p:xfrm>
          <a:off x="1111253" y="1587499"/>
          <a:ext cx="4840732" cy="2536408"/>
        </p:xfrm>
        <a:graphic>
          <a:graphicData uri="http://schemas.openxmlformats.org/drawingml/2006/table">
            <a:tbl>
              <a:tblPr/>
              <a:tblGrid>
                <a:gridCol w="1555133">
                  <a:extLst>
                    <a:ext uri="{9D8B030D-6E8A-4147-A177-3AD203B41FA5}">
                      <a16:colId xmlns:a16="http://schemas.microsoft.com/office/drawing/2014/main" val="20000"/>
                    </a:ext>
                  </a:extLst>
                </a:gridCol>
                <a:gridCol w="3285599">
                  <a:extLst>
                    <a:ext uri="{9D8B030D-6E8A-4147-A177-3AD203B41FA5}">
                      <a16:colId xmlns:a16="http://schemas.microsoft.com/office/drawing/2014/main" val="20001"/>
                    </a:ext>
                  </a:extLst>
                </a:gridCol>
              </a:tblGrid>
              <a:tr h="4604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名称</a:t>
                      </a:r>
                    </a:p>
                  </a:txBody>
                  <a:tcPr marT="45727" marB="4572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说明</a:t>
                      </a:r>
                    </a:p>
                  </a:txBody>
                  <a:tcPr marT="45727" marB="4572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4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表示大型字符的类</a:t>
                      </a: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4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BigCharFactory</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共享产生</a:t>
                      </a:r>
                      <a:r>
                        <a:rPr kumimoji="1" lang="en-US" altLang="zh-CN" sz="1500" b="0" i="0" u="none" strike="noStrike" cap="none" normalizeH="0" baseline="0" dirty="0" err="1">
                          <a:ln>
                            <a:noFill/>
                          </a:ln>
                          <a:solidFill>
                            <a:schemeClr val="tx1"/>
                          </a:solidFill>
                          <a:effectLst/>
                          <a:latin typeface="华文中宋" pitchFamily="2" charset="-122"/>
                          <a:ea typeface="华文中宋" pitchFamily="2" charset="-122"/>
                        </a:rPr>
                        <a:t>BigChar</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的对象实例，</a:t>
                      </a:r>
                      <a:r>
                        <a:rPr lang="zh-CN" altLang="en-US" sz="1500" b="0" dirty="0">
                          <a:solidFill>
                            <a:schemeClr val="tx1"/>
                          </a:solidFill>
                          <a:ea typeface="华文中宋" panose="02010600040101010101" pitchFamily="2" charset="-122"/>
                        </a:rPr>
                        <a:t>利用此工厂共享对象实例</a:t>
                      </a: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22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BigString</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表示多个</a:t>
                      </a: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a:t>
                      </a: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所产生的大型文本</a:t>
                      </a: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84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Main</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测试用类；</a:t>
                      </a:r>
                      <a:r>
                        <a:rPr lang="zh-CN" altLang="en-US" sz="1500" b="0" dirty="0">
                          <a:solidFill>
                            <a:schemeClr val="tx1"/>
                          </a:solidFill>
                          <a:ea typeface="华文中宋" panose="02010600040101010101" pitchFamily="2" charset="-122"/>
                        </a:rPr>
                        <a:t>利用</a:t>
                      </a:r>
                      <a:r>
                        <a:rPr lang="en-US" altLang="zh-CN" sz="1500" b="0" dirty="0" err="1">
                          <a:solidFill>
                            <a:schemeClr val="tx1"/>
                          </a:solidFill>
                          <a:ea typeface="华文中宋" panose="02010600040101010101" pitchFamily="2" charset="-122"/>
                        </a:rPr>
                        <a:t>FlyweightFactory</a:t>
                      </a:r>
                      <a:r>
                        <a:rPr lang="zh-CN" altLang="en-US" sz="1500" b="0" dirty="0">
                          <a:solidFill>
                            <a:schemeClr val="tx1"/>
                          </a:solidFill>
                          <a:ea typeface="华文中宋" panose="02010600040101010101" pitchFamily="2" charset="-122"/>
                        </a:rPr>
                        <a:t>产生并使用</a:t>
                      </a:r>
                      <a:r>
                        <a:rPr lang="en-US" altLang="zh-CN" sz="1500" b="0" dirty="0">
                          <a:solidFill>
                            <a:schemeClr val="tx1"/>
                          </a:solidFill>
                          <a:ea typeface="华文中宋" panose="02010600040101010101" pitchFamily="2" charset="-122"/>
                        </a:rPr>
                        <a:t>Flyweight</a:t>
                      </a:r>
                      <a:r>
                        <a:rPr lang="zh-CN" altLang="en-US" sz="1500" b="0" dirty="0">
                          <a:solidFill>
                            <a:schemeClr val="tx1"/>
                          </a:solidFill>
                          <a:ea typeface="华文中宋" panose="02010600040101010101" pitchFamily="2" charset="-122"/>
                        </a:rPr>
                        <a:t>，</a:t>
                      </a:r>
                      <a:r>
                        <a:rPr lang="en-US" altLang="zh-CN" sz="1500" b="0" dirty="0" err="1">
                          <a:solidFill>
                            <a:schemeClr val="tx1"/>
                          </a:solidFill>
                          <a:ea typeface="华文中宋" panose="02010600040101010101" pitchFamily="2" charset="-122"/>
                        </a:rPr>
                        <a:t>BigString</a:t>
                      </a: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0966" name="Rectangle 32">
            <a:extLst>
              <a:ext uri="{FF2B5EF4-FFF2-40B4-BE49-F238E27FC236}">
                <a16:creationId xmlns:a16="http://schemas.microsoft.com/office/drawing/2014/main" id="{A915591D-9596-48FB-AC21-3DEF7AC1DAA8}"/>
              </a:ext>
            </a:extLst>
          </p:cNvPr>
          <p:cNvSpPr>
            <a:spLocks noChangeArrowheads="1"/>
          </p:cNvSpPr>
          <p:nvPr/>
        </p:nvSpPr>
        <p:spPr bwMode="auto">
          <a:xfrm>
            <a:off x="7176768" y="1412776"/>
            <a:ext cx="1368425"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err="1">
                <a:latin typeface="Times New Roman" panose="02020603050405020304" pitchFamily="18" charset="0"/>
                <a:ea typeface="宋体" panose="02010600030101010101" pitchFamily="2" charset="-122"/>
                <a:hlinkClick r:id="rId2" action="ppaction://hlinkfile"/>
              </a:rPr>
              <a:t>BigChar</a:t>
            </a:r>
            <a:endParaRPr kumimoji="0" lang="en-US" altLang="zh-CN" sz="1800" b="1" dirty="0">
              <a:latin typeface="Times New Roman" panose="02020603050405020304" pitchFamily="18" charset="0"/>
              <a:ea typeface="宋体" panose="02010600030101010101" pitchFamily="2" charset="-122"/>
            </a:endParaRPr>
          </a:p>
        </p:txBody>
      </p:sp>
      <p:sp>
        <p:nvSpPr>
          <p:cNvPr id="210967" name="Rectangle 33">
            <a:extLst>
              <a:ext uri="{FF2B5EF4-FFF2-40B4-BE49-F238E27FC236}">
                <a16:creationId xmlns:a16="http://schemas.microsoft.com/office/drawing/2014/main" id="{8521D043-1920-47D0-95FD-5217DD582A23}"/>
              </a:ext>
            </a:extLst>
          </p:cNvPr>
          <p:cNvSpPr>
            <a:spLocks noChangeArrowheads="1"/>
          </p:cNvSpPr>
          <p:nvPr/>
        </p:nvSpPr>
        <p:spPr bwMode="auto">
          <a:xfrm>
            <a:off x="7103741" y="2349401"/>
            <a:ext cx="165576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err="1">
                <a:latin typeface="Times New Roman" panose="02020603050405020304" pitchFamily="18" charset="0"/>
                <a:ea typeface="宋体" panose="02010600030101010101" pitchFamily="2" charset="-122"/>
                <a:hlinkClick r:id="rId3" action="ppaction://hlinkfile"/>
              </a:rPr>
              <a:t>BigCharFactory</a:t>
            </a:r>
            <a:endParaRPr kumimoji="0" lang="en-US" altLang="zh-CN" sz="1800" b="1" dirty="0">
              <a:latin typeface="Times New Roman" panose="02020603050405020304" pitchFamily="18" charset="0"/>
              <a:ea typeface="宋体" panose="02010600030101010101" pitchFamily="2" charset="-122"/>
            </a:endParaRPr>
          </a:p>
        </p:txBody>
      </p:sp>
      <p:sp>
        <p:nvSpPr>
          <p:cNvPr id="210968" name="Rectangle 34">
            <a:extLst>
              <a:ext uri="{FF2B5EF4-FFF2-40B4-BE49-F238E27FC236}">
                <a16:creationId xmlns:a16="http://schemas.microsoft.com/office/drawing/2014/main" id="{90940F2E-BC76-47B9-9AC7-34A470BE96AD}"/>
              </a:ext>
            </a:extLst>
          </p:cNvPr>
          <p:cNvSpPr>
            <a:spLocks noChangeArrowheads="1"/>
          </p:cNvSpPr>
          <p:nvPr/>
        </p:nvSpPr>
        <p:spPr bwMode="auto">
          <a:xfrm>
            <a:off x="7464103" y="4509990"/>
            <a:ext cx="1079500" cy="2873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4" action="ppaction://hlinkfile"/>
              </a:rPr>
              <a:t>Main </a:t>
            </a:r>
            <a:endParaRPr kumimoji="0" lang="en-US" altLang="zh-CN" sz="1800" b="1">
              <a:latin typeface="Times New Roman" panose="02020603050405020304" pitchFamily="18" charset="0"/>
              <a:ea typeface="宋体" panose="02010600030101010101" pitchFamily="2" charset="-122"/>
            </a:endParaRPr>
          </a:p>
        </p:txBody>
      </p:sp>
      <p:sp>
        <p:nvSpPr>
          <p:cNvPr id="210969" name="Line 35">
            <a:extLst>
              <a:ext uri="{FF2B5EF4-FFF2-40B4-BE49-F238E27FC236}">
                <a16:creationId xmlns:a16="http://schemas.microsoft.com/office/drawing/2014/main" id="{4B523FF1-3344-4530-AA5A-D8AD8A65A256}"/>
              </a:ext>
            </a:extLst>
          </p:cNvPr>
          <p:cNvSpPr>
            <a:spLocks noChangeShapeType="1"/>
          </p:cNvSpPr>
          <p:nvPr/>
        </p:nvSpPr>
        <p:spPr bwMode="auto">
          <a:xfrm flipV="1">
            <a:off x="7897491" y="3717827"/>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0" name="Rectangle 36">
            <a:extLst>
              <a:ext uri="{FF2B5EF4-FFF2-40B4-BE49-F238E27FC236}">
                <a16:creationId xmlns:a16="http://schemas.microsoft.com/office/drawing/2014/main" id="{965DCDE6-3A22-4BE2-8C6A-AB1276758304}"/>
              </a:ext>
            </a:extLst>
          </p:cNvPr>
          <p:cNvSpPr>
            <a:spLocks noChangeArrowheads="1"/>
          </p:cNvSpPr>
          <p:nvPr/>
        </p:nvSpPr>
        <p:spPr bwMode="auto">
          <a:xfrm>
            <a:off x="7608567" y="4005163"/>
            <a:ext cx="576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210971" name="Line 37">
            <a:extLst>
              <a:ext uri="{FF2B5EF4-FFF2-40B4-BE49-F238E27FC236}">
                <a16:creationId xmlns:a16="http://schemas.microsoft.com/office/drawing/2014/main" id="{547A993D-B992-405D-B6CF-631E2AED4489}"/>
              </a:ext>
            </a:extLst>
          </p:cNvPr>
          <p:cNvSpPr>
            <a:spLocks noChangeShapeType="1"/>
          </p:cNvSpPr>
          <p:nvPr/>
        </p:nvSpPr>
        <p:spPr bwMode="auto">
          <a:xfrm flipV="1">
            <a:off x="7897491" y="2709763"/>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2" name="Rectangle 38">
            <a:extLst>
              <a:ext uri="{FF2B5EF4-FFF2-40B4-BE49-F238E27FC236}">
                <a16:creationId xmlns:a16="http://schemas.microsoft.com/office/drawing/2014/main" id="{28E8C451-3184-4408-8CE1-7E391D55BA11}"/>
              </a:ext>
            </a:extLst>
          </p:cNvPr>
          <p:cNvSpPr>
            <a:spLocks noChangeArrowheads="1"/>
          </p:cNvSpPr>
          <p:nvPr/>
        </p:nvSpPr>
        <p:spPr bwMode="auto">
          <a:xfrm>
            <a:off x="7608567" y="2997101"/>
            <a:ext cx="576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210973" name="Line 39">
            <a:extLst>
              <a:ext uri="{FF2B5EF4-FFF2-40B4-BE49-F238E27FC236}">
                <a16:creationId xmlns:a16="http://schemas.microsoft.com/office/drawing/2014/main" id="{14706677-2C69-443B-8FCA-53E2D5BE87A8}"/>
              </a:ext>
            </a:extLst>
          </p:cNvPr>
          <p:cNvSpPr>
            <a:spLocks noChangeShapeType="1"/>
          </p:cNvSpPr>
          <p:nvPr/>
        </p:nvSpPr>
        <p:spPr bwMode="auto">
          <a:xfrm flipV="1">
            <a:off x="7897491" y="1701701"/>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4" name="AutoShape 40">
            <a:extLst>
              <a:ext uri="{FF2B5EF4-FFF2-40B4-BE49-F238E27FC236}">
                <a16:creationId xmlns:a16="http://schemas.microsoft.com/office/drawing/2014/main" id="{5C2DDE99-F743-4798-A42E-E19697E14E73}"/>
              </a:ext>
            </a:extLst>
          </p:cNvPr>
          <p:cNvSpPr>
            <a:spLocks noChangeArrowheads="1"/>
          </p:cNvSpPr>
          <p:nvPr/>
        </p:nvSpPr>
        <p:spPr bwMode="auto">
          <a:xfrm>
            <a:off x="7786366" y="2204938"/>
            <a:ext cx="215900" cy="144463"/>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10975" name="AutoShape 41">
            <a:extLst>
              <a:ext uri="{FF2B5EF4-FFF2-40B4-BE49-F238E27FC236}">
                <a16:creationId xmlns:a16="http://schemas.microsoft.com/office/drawing/2014/main" id="{5B590423-5663-4857-8A1C-752D96732C03}"/>
              </a:ext>
            </a:extLst>
          </p:cNvPr>
          <p:cNvSpPr>
            <a:spLocks noChangeArrowheads="1"/>
          </p:cNvSpPr>
          <p:nvPr/>
        </p:nvSpPr>
        <p:spPr bwMode="auto">
          <a:xfrm>
            <a:off x="7105329" y="3501927"/>
            <a:ext cx="215900" cy="144463"/>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10976" name="Line 42">
            <a:extLst>
              <a:ext uri="{FF2B5EF4-FFF2-40B4-BE49-F238E27FC236}">
                <a16:creationId xmlns:a16="http://schemas.microsoft.com/office/drawing/2014/main" id="{D4896E56-FBB7-4F6E-9E15-21F396F8A6F6}"/>
              </a:ext>
            </a:extLst>
          </p:cNvPr>
          <p:cNvSpPr>
            <a:spLocks noChangeShapeType="1"/>
          </p:cNvSpPr>
          <p:nvPr/>
        </p:nvSpPr>
        <p:spPr bwMode="auto">
          <a:xfrm>
            <a:off x="6456040" y="3573363"/>
            <a:ext cx="649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10977" name="Line 43">
            <a:extLst>
              <a:ext uri="{FF2B5EF4-FFF2-40B4-BE49-F238E27FC236}">
                <a16:creationId xmlns:a16="http://schemas.microsoft.com/office/drawing/2014/main" id="{1BD06927-EB13-4513-A35A-215C736AF27B}"/>
              </a:ext>
            </a:extLst>
          </p:cNvPr>
          <p:cNvSpPr>
            <a:spLocks noChangeShapeType="1"/>
          </p:cNvSpPr>
          <p:nvPr/>
        </p:nvSpPr>
        <p:spPr bwMode="auto">
          <a:xfrm flipV="1">
            <a:off x="6456040" y="1557240"/>
            <a:ext cx="0" cy="2016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10978" name="Line 44">
            <a:extLst>
              <a:ext uri="{FF2B5EF4-FFF2-40B4-BE49-F238E27FC236}">
                <a16:creationId xmlns:a16="http://schemas.microsoft.com/office/drawing/2014/main" id="{8B2DE93F-B67B-463C-9FEF-BA6DB6157C96}"/>
              </a:ext>
            </a:extLst>
          </p:cNvPr>
          <p:cNvSpPr>
            <a:spLocks noChangeShapeType="1"/>
          </p:cNvSpPr>
          <p:nvPr/>
        </p:nvSpPr>
        <p:spPr bwMode="auto">
          <a:xfrm>
            <a:off x="6456042" y="1557239"/>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9" name="Rectangle 45">
            <a:extLst>
              <a:ext uri="{FF2B5EF4-FFF2-40B4-BE49-F238E27FC236}">
                <a16:creationId xmlns:a16="http://schemas.microsoft.com/office/drawing/2014/main" id="{87FFC5FD-6152-405B-92CC-85AE93A00604}"/>
              </a:ext>
            </a:extLst>
          </p:cNvPr>
          <p:cNvSpPr>
            <a:spLocks noChangeArrowheads="1"/>
          </p:cNvSpPr>
          <p:nvPr/>
        </p:nvSpPr>
        <p:spPr bwMode="auto">
          <a:xfrm>
            <a:off x="7321230" y="3428902"/>
            <a:ext cx="1366837"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5" action="ppaction://hlinkfile"/>
              </a:rPr>
              <a:t>BigString</a:t>
            </a:r>
            <a:endParaRPr kumimoji="0" lang="en-US" altLang="zh-CN" sz="1800" b="1">
              <a:latin typeface="Times New Roman" panose="02020603050405020304" pitchFamily="18" charset="0"/>
              <a:ea typeface="宋体" panose="02010600030101010101" pitchFamily="2" charset="-122"/>
            </a:endParaRP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5CA0D-E34A-4529-919A-1E6CDBA40FF9}"/>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pic>
        <p:nvPicPr>
          <p:cNvPr id="5" name="图片 4">
            <a:extLst>
              <a:ext uri="{FF2B5EF4-FFF2-40B4-BE49-F238E27FC236}">
                <a16:creationId xmlns:a16="http://schemas.microsoft.com/office/drawing/2014/main" id="{DCBBBEF7-7ED2-4836-8FDD-B616D34CA475}"/>
              </a:ext>
            </a:extLst>
          </p:cNvPr>
          <p:cNvPicPr>
            <a:picLocks noChangeAspect="1"/>
          </p:cNvPicPr>
          <p:nvPr/>
        </p:nvPicPr>
        <p:blipFill>
          <a:blip r:embed="rId2"/>
          <a:stretch>
            <a:fillRect/>
          </a:stretch>
        </p:blipFill>
        <p:spPr>
          <a:xfrm>
            <a:off x="456592" y="843371"/>
            <a:ext cx="4924461" cy="1919303"/>
          </a:xfrm>
          <a:prstGeom prst="rect">
            <a:avLst/>
          </a:prstGeom>
        </p:spPr>
      </p:pic>
      <p:pic>
        <p:nvPicPr>
          <p:cNvPr id="6" name="图片 5">
            <a:extLst>
              <a:ext uri="{FF2B5EF4-FFF2-40B4-BE49-F238E27FC236}">
                <a16:creationId xmlns:a16="http://schemas.microsoft.com/office/drawing/2014/main" id="{69F954CF-718A-4F95-8FD4-480A5207019C}"/>
              </a:ext>
            </a:extLst>
          </p:cNvPr>
          <p:cNvPicPr>
            <a:picLocks noChangeAspect="1"/>
          </p:cNvPicPr>
          <p:nvPr/>
        </p:nvPicPr>
        <p:blipFill>
          <a:blip r:embed="rId3"/>
          <a:stretch>
            <a:fillRect/>
          </a:stretch>
        </p:blipFill>
        <p:spPr>
          <a:xfrm>
            <a:off x="407368" y="2924944"/>
            <a:ext cx="5586453" cy="3400451"/>
          </a:xfrm>
          <a:prstGeom prst="rect">
            <a:avLst/>
          </a:prstGeom>
        </p:spPr>
      </p:pic>
      <p:pic>
        <p:nvPicPr>
          <p:cNvPr id="7" name="图片 6">
            <a:extLst>
              <a:ext uri="{FF2B5EF4-FFF2-40B4-BE49-F238E27FC236}">
                <a16:creationId xmlns:a16="http://schemas.microsoft.com/office/drawing/2014/main" id="{BB1AE6AC-31D5-4081-BC6C-28CACEFCF0A2}"/>
              </a:ext>
            </a:extLst>
          </p:cNvPr>
          <p:cNvPicPr>
            <a:picLocks noChangeAspect="1"/>
          </p:cNvPicPr>
          <p:nvPr/>
        </p:nvPicPr>
        <p:blipFill>
          <a:blip r:embed="rId4"/>
          <a:stretch>
            <a:fillRect/>
          </a:stretch>
        </p:blipFill>
        <p:spPr>
          <a:xfrm>
            <a:off x="6168009" y="116632"/>
            <a:ext cx="6015080" cy="2808312"/>
          </a:xfrm>
          <a:prstGeom prst="rect">
            <a:avLst/>
          </a:prstGeom>
        </p:spPr>
      </p:pic>
      <p:pic>
        <p:nvPicPr>
          <p:cNvPr id="8" name="图片 7">
            <a:extLst>
              <a:ext uri="{FF2B5EF4-FFF2-40B4-BE49-F238E27FC236}">
                <a16:creationId xmlns:a16="http://schemas.microsoft.com/office/drawing/2014/main" id="{C2CB0B2B-8542-4900-9560-E94792DC4798}"/>
              </a:ext>
            </a:extLst>
          </p:cNvPr>
          <p:cNvPicPr>
            <a:picLocks noChangeAspect="1"/>
          </p:cNvPicPr>
          <p:nvPr/>
        </p:nvPicPr>
        <p:blipFill>
          <a:blip r:embed="rId5"/>
          <a:stretch>
            <a:fillRect/>
          </a:stretch>
        </p:blipFill>
        <p:spPr>
          <a:xfrm>
            <a:off x="6168009" y="2999013"/>
            <a:ext cx="5943072" cy="3814364"/>
          </a:xfrm>
          <a:prstGeom prst="rect">
            <a:avLst/>
          </a:prstGeom>
        </p:spPr>
      </p:pic>
    </p:spTree>
    <p:extLst>
      <p:ext uri="{BB962C8B-B14F-4D97-AF65-F5344CB8AC3E}">
        <p14:creationId xmlns:p14="http://schemas.microsoft.com/office/powerpoint/2010/main" val="106783525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AC48027-41C4-4134-B406-FF5D1F201A4D}"/>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38915" name="Rectangle 3">
            <a:extLst>
              <a:ext uri="{FF2B5EF4-FFF2-40B4-BE49-F238E27FC236}">
                <a16:creationId xmlns:a16="http://schemas.microsoft.com/office/drawing/2014/main" id="{F9FA5E6D-3DD4-4F4A-A33A-D910E638A72C}"/>
              </a:ext>
            </a:extLst>
          </p:cNvPr>
          <p:cNvSpPr>
            <a:spLocks noGrp="1" noChangeArrowheads="1"/>
          </p:cNvSpPr>
          <p:nvPr>
            <p:ph type="body" idx="1"/>
          </p:nvPr>
        </p:nvSpPr>
        <p:spPr>
          <a:xfrm>
            <a:off x="624417" y="980728"/>
            <a:ext cx="10972800" cy="5065712"/>
          </a:xfrm>
        </p:spPr>
        <p:txBody>
          <a:bodyPr/>
          <a:lstStyle/>
          <a:p>
            <a:pPr eaLnBrk="1" hangingPunct="1"/>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en-US" altLang="zh-CN" b="1" dirty="0">
                <a:latin typeface="华文中宋" panose="02010600040101010101" pitchFamily="2" charset="-122"/>
                <a:ea typeface="华文中宋" panose="02010600040101010101" pitchFamily="2" charset="-122"/>
              </a:rPr>
              <a:t> </a:t>
            </a:r>
            <a:r>
              <a:rPr lang="en-US" altLang="zh-CN" dirty="0">
                <a:solidFill>
                  <a:srgbClr val="324A7A"/>
                </a:solidFill>
                <a:latin typeface="Arial Black" panose="020B0A04020102020204" pitchFamily="34" charset="0"/>
                <a:ea typeface="华文中宋" panose="02010600040101010101" pitchFamily="2" charset="-122"/>
              </a:rPr>
              <a:t>MVC – Application to J2EE</a:t>
            </a:r>
            <a:endParaRPr lang="zh-CN" altLang="en-US" dirty="0">
              <a:solidFill>
                <a:srgbClr val="324A7A"/>
              </a:solidFill>
              <a:latin typeface="Arial Black" panose="020B0A04020102020204" pitchFamily="34" charset="0"/>
              <a:ea typeface="华文中宋" panose="02010600040101010101" pitchFamily="2" charset="-122"/>
            </a:endParaRPr>
          </a:p>
        </p:txBody>
      </p:sp>
      <p:sp>
        <p:nvSpPr>
          <p:cNvPr id="4" name="Rectangle 2">
            <a:extLst>
              <a:ext uri="{FF2B5EF4-FFF2-40B4-BE49-F238E27FC236}">
                <a16:creationId xmlns:a16="http://schemas.microsoft.com/office/drawing/2014/main" id="{7811938B-6D58-415A-915D-7BB9700C680C}"/>
              </a:ext>
            </a:extLst>
          </p:cNvPr>
          <p:cNvSpPr>
            <a:spLocks noChangeArrowheads="1"/>
          </p:cNvSpPr>
          <p:nvPr/>
        </p:nvSpPr>
        <p:spPr bwMode="auto">
          <a:xfrm>
            <a:off x="5879629" y="1340769"/>
            <a:ext cx="5903912" cy="2682875"/>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lIns="89088" tIns="44543" rIns="89088" bIns="44543"/>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J2EE Server</a:t>
            </a:r>
          </a:p>
        </p:txBody>
      </p:sp>
      <p:sp>
        <p:nvSpPr>
          <p:cNvPr id="5" name="Rectangle 3">
            <a:extLst>
              <a:ext uri="{FF2B5EF4-FFF2-40B4-BE49-F238E27FC236}">
                <a16:creationId xmlns:a16="http://schemas.microsoft.com/office/drawing/2014/main" id="{F0812A54-8126-4BFE-97EB-C834DA60271C}"/>
              </a:ext>
            </a:extLst>
          </p:cNvPr>
          <p:cNvSpPr>
            <a:spLocks noChangeArrowheads="1"/>
          </p:cNvSpPr>
          <p:nvPr/>
        </p:nvSpPr>
        <p:spPr bwMode="auto">
          <a:xfrm>
            <a:off x="8256117" y="5590506"/>
            <a:ext cx="3435351" cy="627063"/>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6" name="Rectangle 4">
            <a:extLst>
              <a:ext uri="{FF2B5EF4-FFF2-40B4-BE49-F238E27FC236}">
                <a16:creationId xmlns:a16="http://schemas.microsoft.com/office/drawing/2014/main" id="{F5635078-88EF-4055-881F-B8F59A636259}"/>
              </a:ext>
            </a:extLst>
          </p:cNvPr>
          <p:cNvSpPr>
            <a:spLocks noChangeArrowheads="1"/>
          </p:cNvSpPr>
          <p:nvPr/>
        </p:nvSpPr>
        <p:spPr bwMode="auto">
          <a:xfrm>
            <a:off x="8398993" y="1774154"/>
            <a:ext cx="2881313" cy="1341439"/>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7" name="Rectangle 5">
            <a:extLst>
              <a:ext uri="{FF2B5EF4-FFF2-40B4-BE49-F238E27FC236}">
                <a16:creationId xmlns:a16="http://schemas.microsoft.com/office/drawing/2014/main" id="{18DFFD48-D825-40E0-87CD-CF0D5575BDCF}"/>
              </a:ext>
            </a:extLst>
          </p:cNvPr>
          <p:cNvSpPr>
            <a:spLocks noChangeArrowheads="1"/>
          </p:cNvSpPr>
          <p:nvPr/>
        </p:nvSpPr>
        <p:spPr bwMode="auto">
          <a:xfrm>
            <a:off x="6024093" y="1342357"/>
            <a:ext cx="1800225" cy="804863"/>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8" name="Rectangle 6">
            <a:extLst>
              <a:ext uri="{FF2B5EF4-FFF2-40B4-BE49-F238E27FC236}">
                <a16:creationId xmlns:a16="http://schemas.microsoft.com/office/drawing/2014/main" id="{6EE05D78-5260-4A4C-924B-9C259EF96A94}"/>
              </a:ext>
            </a:extLst>
          </p:cNvPr>
          <p:cNvSpPr>
            <a:spLocks noChangeArrowheads="1"/>
          </p:cNvSpPr>
          <p:nvPr/>
        </p:nvSpPr>
        <p:spPr bwMode="auto">
          <a:xfrm>
            <a:off x="5014443" y="4295104"/>
            <a:ext cx="2809875" cy="1004888"/>
          </a:xfrm>
          <a:prstGeom prst="rect">
            <a:avLst/>
          </a:prstGeom>
          <a:solidFill>
            <a:srgbClr val="FFFF99"/>
          </a:solidFill>
          <a:ln>
            <a:noFill/>
          </a:ln>
          <a:extLst>
            <a:ext uri="{91240B29-F687-4F45-9708-019B960494DF}">
              <a14:hiddenLine xmlns:a14="http://schemas.microsoft.com/office/drawing/2010/main" w="38100">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9" name="Text Box 7">
            <a:extLst>
              <a:ext uri="{FF2B5EF4-FFF2-40B4-BE49-F238E27FC236}">
                <a16:creationId xmlns:a16="http://schemas.microsoft.com/office/drawing/2014/main" id="{5CCA7023-681E-47A3-80B7-09B0A2A2BCA9}"/>
              </a:ext>
            </a:extLst>
          </p:cNvPr>
          <p:cNvSpPr txBox="1">
            <a:spLocks noChangeArrowheads="1"/>
          </p:cNvSpPr>
          <p:nvPr/>
        </p:nvSpPr>
        <p:spPr bwMode="auto">
          <a:xfrm>
            <a:off x="5117630" y="5360873"/>
            <a:ext cx="665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dirty="0">
                <a:solidFill>
                  <a:srgbClr val="0000FF"/>
                </a:solidFill>
                <a:latin typeface="Arial" panose="020B0604020202020204" pitchFamily="34" charset="0"/>
                <a:ea typeface="宋体" panose="02010600030101010101" pitchFamily="2" charset="-122"/>
              </a:rPr>
              <a:t>View</a:t>
            </a:r>
          </a:p>
        </p:txBody>
      </p:sp>
      <p:sp>
        <p:nvSpPr>
          <p:cNvPr id="10" name="Text Box 8">
            <a:extLst>
              <a:ext uri="{FF2B5EF4-FFF2-40B4-BE49-F238E27FC236}">
                <a16:creationId xmlns:a16="http://schemas.microsoft.com/office/drawing/2014/main" id="{1FA6BC0F-8AAB-4253-92D5-F35904DC77C1}"/>
              </a:ext>
            </a:extLst>
          </p:cNvPr>
          <p:cNvSpPr txBox="1">
            <a:spLocks noChangeArrowheads="1"/>
          </p:cNvSpPr>
          <p:nvPr/>
        </p:nvSpPr>
        <p:spPr bwMode="auto">
          <a:xfrm>
            <a:off x="6097116" y="1415380"/>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Controller</a:t>
            </a:r>
          </a:p>
        </p:txBody>
      </p:sp>
      <p:sp>
        <p:nvSpPr>
          <p:cNvPr id="11" name="AutoShape 9">
            <a:extLst>
              <a:ext uri="{FF2B5EF4-FFF2-40B4-BE49-F238E27FC236}">
                <a16:creationId xmlns:a16="http://schemas.microsoft.com/office/drawing/2014/main" id="{BE151554-8C77-4143-89E9-994EC9D7003F}"/>
              </a:ext>
            </a:extLst>
          </p:cNvPr>
          <p:cNvSpPr>
            <a:spLocks noChangeArrowheads="1"/>
          </p:cNvSpPr>
          <p:nvPr/>
        </p:nvSpPr>
        <p:spPr bwMode="auto">
          <a:xfrm>
            <a:off x="9910291" y="5661945"/>
            <a:ext cx="1657351" cy="561975"/>
          </a:xfrm>
          <a:prstGeom prst="flowChartMagneticDisk">
            <a:avLst/>
          </a:prstGeom>
          <a:solidFill>
            <a:srgbClr val="A9FFFF"/>
          </a:solidFill>
          <a:ln w="25400">
            <a:solidFill>
              <a:srgbClr val="000000"/>
            </a:solidFill>
            <a:round/>
            <a:headEnd/>
            <a:tailEnd/>
          </a:ln>
        </p:spPr>
        <p:txBody>
          <a:bodyPr lIns="0" tIns="0" rIns="0" bIns="0" anchor="ct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spcAft>
                <a:spcPct val="15000"/>
              </a:spcAft>
              <a:buFontTx/>
              <a:buNone/>
            </a:pPr>
            <a:r>
              <a:rPr kumimoji="0" lang="en-US" altLang="zh-CN" sz="2100">
                <a:latin typeface="Arial" panose="020B0604020202020204" pitchFamily="34" charset="0"/>
                <a:ea typeface="宋体" panose="02010600030101010101" pitchFamily="2" charset="-122"/>
              </a:rPr>
              <a:t>Database</a:t>
            </a:r>
          </a:p>
        </p:txBody>
      </p:sp>
      <p:sp>
        <p:nvSpPr>
          <p:cNvPr id="12" name="Text Box 10">
            <a:extLst>
              <a:ext uri="{FF2B5EF4-FFF2-40B4-BE49-F238E27FC236}">
                <a16:creationId xmlns:a16="http://schemas.microsoft.com/office/drawing/2014/main" id="{4EB31B3B-F910-4228-8AD0-A101CE1FACC2}"/>
              </a:ext>
            </a:extLst>
          </p:cNvPr>
          <p:cNvSpPr txBox="1">
            <a:spLocks noChangeArrowheads="1"/>
          </p:cNvSpPr>
          <p:nvPr/>
        </p:nvSpPr>
        <p:spPr bwMode="auto">
          <a:xfrm>
            <a:off x="10343681" y="1847180"/>
            <a:ext cx="93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Model</a:t>
            </a:r>
          </a:p>
        </p:txBody>
      </p:sp>
      <p:sp>
        <p:nvSpPr>
          <p:cNvPr id="13" name="Text Box 11">
            <a:extLst>
              <a:ext uri="{FF2B5EF4-FFF2-40B4-BE49-F238E27FC236}">
                <a16:creationId xmlns:a16="http://schemas.microsoft.com/office/drawing/2014/main" id="{F8A25351-8C9A-4D66-86A2-4A9DF507CE84}"/>
              </a:ext>
            </a:extLst>
          </p:cNvPr>
          <p:cNvSpPr txBox="1">
            <a:spLocks noChangeArrowheads="1"/>
          </p:cNvSpPr>
          <p:nvPr/>
        </p:nvSpPr>
        <p:spPr bwMode="auto">
          <a:xfrm>
            <a:off x="8260879" y="6309643"/>
            <a:ext cx="1619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Persistence</a:t>
            </a:r>
          </a:p>
        </p:txBody>
      </p:sp>
      <p:sp>
        <p:nvSpPr>
          <p:cNvPr id="14" name="Rectangle 13">
            <a:extLst>
              <a:ext uri="{FF2B5EF4-FFF2-40B4-BE49-F238E27FC236}">
                <a16:creationId xmlns:a16="http://schemas.microsoft.com/office/drawing/2014/main" id="{70268B9A-5BF0-4D61-8F55-F36D4BDFFA21}"/>
              </a:ext>
            </a:extLst>
          </p:cNvPr>
          <p:cNvSpPr>
            <a:spLocks noChangeArrowheads="1"/>
          </p:cNvSpPr>
          <p:nvPr/>
        </p:nvSpPr>
        <p:spPr bwMode="auto">
          <a:xfrm>
            <a:off x="3431705" y="1990057"/>
            <a:ext cx="1657351" cy="569913"/>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Web</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Browser</a:t>
            </a:r>
          </a:p>
        </p:txBody>
      </p:sp>
      <p:sp>
        <p:nvSpPr>
          <p:cNvPr id="15" name="Rectangle 14">
            <a:extLst>
              <a:ext uri="{FF2B5EF4-FFF2-40B4-BE49-F238E27FC236}">
                <a16:creationId xmlns:a16="http://schemas.microsoft.com/office/drawing/2014/main" id="{5730E781-0622-40EA-9256-E40E14947F8F}"/>
              </a:ext>
            </a:extLst>
          </p:cNvPr>
          <p:cNvSpPr>
            <a:spLocks noChangeArrowheads="1"/>
          </p:cNvSpPr>
          <p:nvPr/>
        </p:nvSpPr>
        <p:spPr bwMode="auto">
          <a:xfrm>
            <a:off x="6097118" y="1774157"/>
            <a:ext cx="1654175" cy="569913"/>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Servlet</a:t>
            </a:r>
          </a:p>
        </p:txBody>
      </p:sp>
      <p:sp>
        <p:nvSpPr>
          <p:cNvPr id="16" name="Oval 15">
            <a:extLst>
              <a:ext uri="{FF2B5EF4-FFF2-40B4-BE49-F238E27FC236}">
                <a16:creationId xmlns:a16="http://schemas.microsoft.com/office/drawing/2014/main" id="{499889FE-E8DA-4A43-A682-EC0D9C11C8E9}"/>
              </a:ext>
            </a:extLst>
          </p:cNvPr>
          <p:cNvSpPr>
            <a:spLocks noChangeArrowheads="1"/>
          </p:cNvSpPr>
          <p:nvPr/>
        </p:nvSpPr>
        <p:spPr bwMode="auto">
          <a:xfrm>
            <a:off x="9626129" y="2278979"/>
            <a:ext cx="1560512" cy="457200"/>
          </a:xfrm>
          <a:prstGeom prst="ellipse">
            <a:avLst/>
          </a:prstGeom>
          <a:solidFill>
            <a:srgbClr val="A9FFFF"/>
          </a:solidFill>
          <a:ln w="25400" algn="ctr">
            <a:solidFill>
              <a:srgbClr val="000000"/>
            </a:solidFill>
            <a:round/>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 EJB</a:t>
            </a:r>
          </a:p>
        </p:txBody>
      </p:sp>
      <p:sp>
        <p:nvSpPr>
          <p:cNvPr id="17" name="Oval 16">
            <a:extLst>
              <a:ext uri="{FF2B5EF4-FFF2-40B4-BE49-F238E27FC236}">
                <a16:creationId xmlns:a16="http://schemas.microsoft.com/office/drawing/2014/main" id="{5F9A992D-7D87-40AD-B08A-2604AE9523CA}"/>
              </a:ext>
            </a:extLst>
          </p:cNvPr>
          <p:cNvSpPr>
            <a:spLocks noChangeArrowheads="1"/>
          </p:cNvSpPr>
          <p:nvPr/>
        </p:nvSpPr>
        <p:spPr bwMode="auto">
          <a:xfrm>
            <a:off x="8472017" y="3285453"/>
            <a:ext cx="1946275" cy="592139"/>
          </a:xfrm>
          <a:prstGeom prst="ellipse">
            <a:avLst/>
          </a:prstGeom>
          <a:solidFill>
            <a:srgbClr val="A9FFFF"/>
          </a:solidFill>
          <a:ln w="25400" algn="ctr">
            <a:solidFill>
              <a:srgbClr val="000000"/>
            </a:solidFill>
            <a:round/>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Result JavaBean</a:t>
            </a:r>
          </a:p>
        </p:txBody>
      </p:sp>
      <p:cxnSp>
        <p:nvCxnSpPr>
          <p:cNvPr id="18" name="AutoShape 17">
            <a:extLst>
              <a:ext uri="{FF2B5EF4-FFF2-40B4-BE49-F238E27FC236}">
                <a16:creationId xmlns:a16="http://schemas.microsoft.com/office/drawing/2014/main" id="{BEE46838-A740-4269-BB9F-C8145D204BF9}"/>
              </a:ext>
            </a:extLst>
          </p:cNvPr>
          <p:cNvCxnSpPr>
            <a:cxnSpLocks noChangeShapeType="1"/>
            <a:stCxn id="16" idx="6"/>
            <a:endCxn id="11" idx="1"/>
          </p:cNvCxnSpPr>
          <p:nvPr/>
        </p:nvCxnSpPr>
        <p:spPr bwMode="auto">
          <a:xfrm flipH="1">
            <a:off x="10738969" y="2507582"/>
            <a:ext cx="460375" cy="3141663"/>
          </a:xfrm>
          <a:prstGeom prst="curvedConnector4">
            <a:avLst>
              <a:gd name="adj1" fmla="val -46551"/>
              <a:gd name="adj2" fmla="val 53815"/>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9" name="AutoShape 18">
            <a:extLst>
              <a:ext uri="{FF2B5EF4-FFF2-40B4-BE49-F238E27FC236}">
                <a16:creationId xmlns:a16="http://schemas.microsoft.com/office/drawing/2014/main" id="{1FF93E04-3E0D-4E14-AA0C-989D3E7724FC}"/>
              </a:ext>
            </a:extLst>
          </p:cNvPr>
          <p:cNvCxnSpPr>
            <a:cxnSpLocks noChangeShapeType="1"/>
            <a:endCxn id="16" idx="1"/>
          </p:cNvCxnSpPr>
          <p:nvPr/>
        </p:nvCxnSpPr>
        <p:spPr bwMode="auto">
          <a:xfrm>
            <a:off x="7824318" y="2128169"/>
            <a:ext cx="2030413" cy="204787"/>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0" name="AutoShape 19">
            <a:extLst>
              <a:ext uri="{FF2B5EF4-FFF2-40B4-BE49-F238E27FC236}">
                <a16:creationId xmlns:a16="http://schemas.microsoft.com/office/drawing/2014/main" id="{490F2A7A-FAF7-4E58-AB8C-46ABC77B2B69}"/>
              </a:ext>
            </a:extLst>
          </p:cNvPr>
          <p:cNvCxnSpPr>
            <a:cxnSpLocks noChangeShapeType="1"/>
            <a:endCxn id="17" idx="0"/>
          </p:cNvCxnSpPr>
          <p:nvPr/>
        </p:nvCxnSpPr>
        <p:spPr bwMode="auto">
          <a:xfrm>
            <a:off x="7824317" y="2205955"/>
            <a:ext cx="1620839" cy="1066800"/>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1" name="AutoShape 20">
            <a:extLst>
              <a:ext uri="{FF2B5EF4-FFF2-40B4-BE49-F238E27FC236}">
                <a16:creationId xmlns:a16="http://schemas.microsoft.com/office/drawing/2014/main" id="{C4C485DE-7ACD-4E2F-981D-9D93766F5C6F}"/>
              </a:ext>
            </a:extLst>
          </p:cNvPr>
          <p:cNvCxnSpPr>
            <a:cxnSpLocks noChangeShapeType="1"/>
            <a:endCxn id="5" idx="1"/>
          </p:cNvCxnSpPr>
          <p:nvPr/>
        </p:nvCxnSpPr>
        <p:spPr bwMode="auto">
          <a:xfrm rot="16200000" flipH="1">
            <a:off x="7645287" y="5293208"/>
            <a:ext cx="713582" cy="508078"/>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2" name="AutoShape 21">
            <a:extLst>
              <a:ext uri="{FF2B5EF4-FFF2-40B4-BE49-F238E27FC236}">
                <a16:creationId xmlns:a16="http://schemas.microsoft.com/office/drawing/2014/main" id="{F2FDD1DF-2FA7-4CA4-85DC-AD9FB08ED93F}"/>
              </a:ext>
            </a:extLst>
          </p:cNvPr>
          <p:cNvCxnSpPr>
            <a:cxnSpLocks noChangeShapeType="1"/>
          </p:cNvCxnSpPr>
          <p:nvPr/>
        </p:nvCxnSpPr>
        <p:spPr bwMode="auto">
          <a:xfrm rot="16200000" flipH="1">
            <a:off x="5865637" y="3332404"/>
            <a:ext cx="1830018" cy="24798"/>
          </a:xfrm>
          <a:prstGeom prst="curvedConnector3">
            <a:avLst>
              <a:gd name="adj1" fmla="val 50000"/>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3" name="AutoShape 22">
            <a:extLst>
              <a:ext uri="{FF2B5EF4-FFF2-40B4-BE49-F238E27FC236}">
                <a16:creationId xmlns:a16="http://schemas.microsoft.com/office/drawing/2014/main" id="{33DC15B3-FF29-4CB7-AA14-0EF8D2F6368E}"/>
              </a:ext>
            </a:extLst>
          </p:cNvPr>
          <p:cNvCxnSpPr>
            <a:cxnSpLocks noChangeShapeType="1"/>
          </p:cNvCxnSpPr>
          <p:nvPr/>
        </p:nvCxnSpPr>
        <p:spPr bwMode="auto">
          <a:xfrm rot="16200000" flipV="1">
            <a:off x="4442621" y="2923829"/>
            <a:ext cx="1769121" cy="911224"/>
          </a:xfrm>
          <a:prstGeom prst="curvedConnector3">
            <a:avLst>
              <a:gd name="adj1" fmla="val 50000"/>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4" name="AutoShape 23">
            <a:extLst>
              <a:ext uri="{FF2B5EF4-FFF2-40B4-BE49-F238E27FC236}">
                <a16:creationId xmlns:a16="http://schemas.microsoft.com/office/drawing/2014/main" id="{B9DCE4C7-B4BF-4F43-9C15-229A7F9290CD}"/>
              </a:ext>
            </a:extLst>
          </p:cNvPr>
          <p:cNvCxnSpPr>
            <a:cxnSpLocks noChangeShapeType="1"/>
            <a:stCxn id="14" idx="3"/>
            <a:endCxn id="15" idx="1"/>
          </p:cNvCxnSpPr>
          <p:nvPr/>
        </p:nvCxnSpPr>
        <p:spPr bwMode="auto">
          <a:xfrm flipV="1">
            <a:off x="5101754" y="2059905"/>
            <a:ext cx="982663" cy="215900"/>
          </a:xfrm>
          <a:prstGeom prst="curvedConnector3">
            <a:avLst>
              <a:gd name="adj1" fmla="val 49921"/>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25" name="Document">
            <a:extLst>
              <a:ext uri="{FF2B5EF4-FFF2-40B4-BE49-F238E27FC236}">
                <a16:creationId xmlns:a16="http://schemas.microsoft.com/office/drawing/2014/main" id="{7125CC6E-49B5-4329-A291-AE716D9F6A19}"/>
              </a:ext>
            </a:extLst>
          </p:cNvPr>
          <p:cNvSpPr>
            <a:spLocks noEditPoints="1" noChangeArrowheads="1"/>
          </p:cNvSpPr>
          <p:nvPr/>
        </p:nvSpPr>
        <p:spPr bwMode="auto">
          <a:xfrm>
            <a:off x="5089056" y="4366545"/>
            <a:ext cx="935037" cy="4032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0 w 21600"/>
              <a:gd name="T11" fmla="*/ 0 h 21600"/>
              <a:gd name="T12" fmla="*/ 2147483646 w 21600"/>
              <a:gd name="T13" fmla="*/ 0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lIns="89088" tIns="44543" rIns="89088" bIns="44543"/>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1800">
                <a:latin typeface="Arial" panose="020B0604020202020204" pitchFamily="34" charset="0"/>
                <a:ea typeface="宋体" panose="02010600030101010101" pitchFamily="2" charset="-122"/>
              </a:rPr>
              <a:t>HTML</a:t>
            </a:r>
          </a:p>
          <a:p>
            <a:pPr algn="ctr" latinLnBrk="0">
              <a:spcBef>
                <a:spcPct val="0"/>
              </a:spcBef>
              <a:buFontTx/>
              <a:buNone/>
            </a:pPr>
            <a:r>
              <a:rPr kumimoji="0" lang="en-GB" altLang="zh-CN" sz="1800">
                <a:latin typeface="Arial" panose="020B0604020202020204" pitchFamily="34" charset="0"/>
                <a:ea typeface="宋体" panose="02010600030101010101" pitchFamily="2" charset="-122"/>
              </a:rPr>
              <a:t>Doc</a:t>
            </a:r>
          </a:p>
        </p:txBody>
      </p:sp>
      <p:sp>
        <p:nvSpPr>
          <p:cNvPr id="26" name="Text Box 25">
            <a:extLst>
              <a:ext uri="{FF2B5EF4-FFF2-40B4-BE49-F238E27FC236}">
                <a16:creationId xmlns:a16="http://schemas.microsoft.com/office/drawing/2014/main" id="{CEC26E0B-5A89-4E1C-A9A8-A2C851345E8C}"/>
              </a:ext>
            </a:extLst>
          </p:cNvPr>
          <p:cNvSpPr txBox="1">
            <a:spLocks noChangeArrowheads="1"/>
          </p:cNvSpPr>
          <p:nvPr/>
        </p:nvSpPr>
        <p:spPr bwMode="auto">
          <a:xfrm>
            <a:off x="6889280" y="3645817"/>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5</a:t>
            </a:r>
          </a:p>
        </p:txBody>
      </p:sp>
      <p:sp>
        <p:nvSpPr>
          <p:cNvPr id="27" name="Text Box 26">
            <a:extLst>
              <a:ext uri="{FF2B5EF4-FFF2-40B4-BE49-F238E27FC236}">
                <a16:creationId xmlns:a16="http://schemas.microsoft.com/office/drawing/2014/main" id="{06CC1364-6DDD-4CF4-8B96-94C91CAFD5D6}"/>
              </a:ext>
            </a:extLst>
          </p:cNvPr>
          <p:cNvSpPr txBox="1">
            <a:spLocks noChangeArrowheads="1"/>
          </p:cNvSpPr>
          <p:nvPr/>
        </p:nvSpPr>
        <p:spPr bwMode="auto">
          <a:xfrm>
            <a:off x="8472017" y="1774155"/>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2</a:t>
            </a:r>
          </a:p>
        </p:txBody>
      </p:sp>
      <p:sp>
        <p:nvSpPr>
          <p:cNvPr id="28" name="Text Box 27">
            <a:extLst>
              <a:ext uri="{FF2B5EF4-FFF2-40B4-BE49-F238E27FC236}">
                <a16:creationId xmlns:a16="http://schemas.microsoft.com/office/drawing/2014/main" id="{54E021CD-947E-48C4-8502-3F87E6A339DD}"/>
              </a:ext>
            </a:extLst>
          </p:cNvPr>
          <p:cNvSpPr txBox="1">
            <a:spLocks noChangeArrowheads="1"/>
          </p:cNvSpPr>
          <p:nvPr/>
        </p:nvSpPr>
        <p:spPr bwMode="auto">
          <a:xfrm>
            <a:off x="10775480" y="4871368"/>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3</a:t>
            </a:r>
          </a:p>
        </p:txBody>
      </p:sp>
      <p:sp>
        <p:nvSpPr>
          <p:cNvPr id="29" name="Text Box 28">
            <a:extLst>
              <a:ext uri="{FF2B5EF4-FFF2-40B4-BE49-F238E27FC236}">
                <a16:creationId xmlns:a16="http://schemas.microsoft.com/office/drawing/2014/main" id="{B459CE5A-1B9C-4234-9DC8-B353BA1775CE}"/>
              </a:ext>
            </a:extLst>
          </p:cNvPr>
          <p:cNvSpPr txBox="1">
            <a:spLocks noChangeArrowheads="1"/>
          </p:cNvSpPr>
          <p:nvPr/>
        </p:nvSpPr>
        <p:spPr bwMode="auto">
          <a:xfrm>
            <a:off x="8543454" y="2566317"/>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4</a:t>
            </a:r>
          </a:p>
        </p:txBody>
      </p:sp>
      <p:sp>
        <p:nvSpPr>
          <p:cNvPr id="30" name="Text Box 29">
            <a:extLst>
              <a:ext uri="{FF2B5EF4-FFF2-40B4-BE49-F238E27FC236}">
                <a16:creationId xmlns:a16="http://schemas.microsoft.com/office/drawing/2014/main" id="{9FC8B83B-D472-4A3E-9891-95236F1EF3F9}"/>
              </a:ext>
            </a:extLst>
          </p:cNvPr>
          <p:cNvSpPr txBox="1">
            <a:spLocks noChangeArrowheads="1"/>
          </p:cNvSpPr>
          <p:nvPr/>
        </p:nvSpPr>
        <p:spPr bwMode="auto">
          <a:xfrm>
            <a:off x="8618066" y="5085680"/>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6</a:t>
            </a:r>
          </a:p>
        </p:txBody>
      </p:sp>
      <p:sp>
        <p:nvSpPr>
          <p:cNvPr id="31" name="Text Box 30">
            <a:extLst>
              <a:ext uri="{FF2B5EF4-FFF2-40B4-BE49-F238E27FC236}">
                <a16:creationId xmlns:a16="http://schemas.microsoft.com/office/drawing/2014/main" id="{726B5DD4-774C-4C67-84C1-4DAB57EEAA80}"/>
              </a:ext>
            </a:extLst>
          </p:cNvPr>
          <p:cNvSpPr txBox="1">
            <a:spLocks noChangeArrowheads="1"/>
          </p:cNvSpPr>
          <p:nvPr/>
        </p:nvSpPr>
        <p:spPr bwMode="auto">
          <a:xfrm>
            <a:off x="5231930" y="3572793"/>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7</a:t>
            </a:r>
          </a:p>
        </p:txBody>
      </p:sp>
      <p:sp>
        <p:nvSpPr>
          <p:cNvPr id="32" name="Text Box 31">
            <a:extLst>
              <a:ext uri="{FF2B5EF4-FFF2-40B4-BE49-F238E27FC236}">
                <a16:creationId xmlns:a16="http://schemas.microsoft.com/office/drawing/2014/main" id="{14242DFF-D441-47AD-8910-E3F11B9157A8}"/>
              </a:ext>
            </a:extLst>
          </p:cNvPr>
          <p:cNvSpPr txBox="1">
            <a:spLocks noChangeArrowheads="1"/>
          </p:cNvSpPr>
          <p:nvPr/>
        </p:nvSpPr>
        <p:spPr bwMode="auto">
          <a:xfrm>
            <a:off x="5376392" y="2063080"/>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1</a:t>
            </a:r>
          </a:p>
        </p:txBody>
      </p:sp>
      <p:sp>
        <p:nvSpPr>
          <p:cNvPr id="33" name="Rectangle 32">
            <a:extLst>
              <a:ext uri="{FF2B5EF4-FFF2-40B4-BE49-F238E27FC236}">
                <a16:creationId xmlns:a16="http://schemas.microsoft.com/office/drawing/2014/main" id="{0F05C7D8-5CAB-43AF-9F60-B8986ACF3B4A}"/>
              </a:ext>
            </a:extLst>
          </p:cNvPr>
          <p:cNvSpPr>
            <a:spLocks noChangeArrowheads="1"/>
          </p:cNvSpPr>
          <p:nvPr/>
        </p:nvSpPr>
        <p:spPr bwMode="auto">
          <a:xfrm>
            <a:off x="6151885" y="4747337"/>
            <a:ext cx="1654175" cy="571500"/>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dirty="0">
                <a:latin typeface="Arial" panose="020B0604020202020204" pitchFamily="34" charset="0"/>
                <a:ea typeface="宋体" panose="02010600030101010101" pitchFamily="2" charset="-122"/>
              </a:rPr>
              <a:t>Balance</a:t>
            </a:r>
          </a:p>
          <a:p>
            <a:pPr algn="ctr" latinLnBrk="0">
              <a:spcBef>
                <a:spcPct val="0"/>
              </a:spcBef>
              <a:buFontTx/>
              <a:buNone/>
            </a:pPr>
            <a:r>
              <a:rPr kumimoji="0" lang="en-GB" altLang="zh-CN" sz="2100" dirty="0">
                <a:latin typeface="Arial" panose="020B0604020202020204" pitchFamily="34" charset="0"/>
                <a:ea typeface="宋体" panose="02010600030101010101" pitchFamily="2" charset="-122"/>
              </a:rPr>
              <a:t>JSP</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C2AFB-D286-4CD2-891C-04E240299EAC}"/>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FA508055-E126-4075-9B1E-8CC2CAD32629}"/>
              </a:ext>
            </a:extLst>
          </p:cNvPr>
          <p:cNvSpPr>
            <a:spLocks noGrp="1"/>
          </p:cNvSpPr>
          <p:nvPr>
            <p:ph idx="1"/>
          </p:nvPr>
        </p:nvSpPr>
        <p:spPr>
          <a:xfrm>
            <a:off x="624417" y="1125538"/>
            <a:ext cx="10972800" cy="5399087"/>
          </a:xfrm>
        </p:spPr>
        <p:txBody>
          <a:bodyPr/>
          <a:lstStyle/>
          <a:p>
            <a:pPr eaLnBrk="1" hangingPunct="1"/>
            <a:r>
              <a:rPr lang="zh-CN" altLang="en-US" dirty="0">
                <a:solidFill>
                  <a:srgbClr val="324A7A"/>
                </a:solidFill>
                <a:ea typeface="华文中宋" panose="02010600040101010101" pitchFamily="2" charset="-122"/>
              </a:rPr>
              <a:t>结构</a:t>
            </a:r>
            <a:endParaRPr lang="en-US" altLang="zh-CN" dirty="0">
              <a:solidFill>
                <a:srgbClr val="324A7A"/>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r>
              <a:rPr lang="zh-CN" altLang="en-US" dirty="0">
                <a:solidFill>
                  <a:srgbClr val="324A7A"/>
                </a:solidFill>
                <a:ea typeface="华文中宋" panose="02010600040101010101" pitchFamily="2" charset="-122"/>
              </a:rPr>
              <a:t>参与者</a:t>
            </a:r>
            <a:endParaRPr lang="en-US" altLang="zh-CN" dirty="0">
              <a:solidFill>
                <a:srgbClr val="324A7A"/>
              </a:solidFill>
              <a:ea typeface="华文中宋" panose="02010600040101010101" pitchFamily="2" charset="-122"/>
            </a:endParaRPr>
          </a:p>
          <a:p>
            <a:pPr lvl="2" eaLnBrk="1" hangingPunct="1">
              <a:buFont typeface="Arial" panose="020B0604020202020204" pitchFamily="34" charset="0"/>
              <a:buChar char="•"/>
            </a:pPr>
            <a:r>
              <a:rPr lang="en-US" altLang="en-US" sz="2000" b="0" dirty="0">
                <a:solidFill>
                  <a:schemeClr val="tx1"/>
                </a:solidFill>
                <a:ea typeface="华文中宋" panose="02010600040101010101" pitchFamily="2" charset="-122"/>
              </a:rPr>
              <a:t>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抽象享元类</a:t>
            </a:r>
          </a:p>
          <a:p>
            <a:pPr lvl="2" eaLnBrk="1" hangingPunct="1">
              <a:buFont typeface="Arial" panose="020B0604020202020204" pitchFamily="34" charset="0"/>
              <a:buChar char="•"/>
            </a:pPr>
            <a:r>
              <a:rPr lang="en-US" altLang="en-US" sz="2000" b="0" dirty="0" err="1">
                <a:solidFill>
                  <a:schemeClr val="tx1"/>
                </a:solidFill>
                <a:ea typeface="华文中宋" panose="02010600040101010101" pitchFamily="2" charset="-122"/>
              </a:rPr>
              <a:t>ConcreteFlyweight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具体享元类</a:t>
            </a:r>
          </a:p>
          <a:p>
            <a:pPr lvl="2" eaLnBrk="1" hangingPunct="1">
              <a:buFont typeface="Arial" panose="020B0604020202020204" pitchFamily="34" charset="0"/>
              <a:buChar char="•"/>
            </a:pPr>
            <a:r>
              <a:rPr lang="en-US" altLang="zh-CN" sz="2000" b="0" dirty="0" err="1">
                <a:solidFill>
                  <a:schemeClr val="tx1"/>
                </a:solidFill>
                <a:ea typeface="华文中宋" panose="02010600040101010101" pitchFamily="2" charset="-122"/>
              </a:rPr>
              <a:t>UnsharedConcreteFlyweight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非共享具体享元类</a:t>
            </a:r>
          </a:p>
          <a:p>
            <a:pPr lvl="2" eaLnBrk="1" hangingPunct="1">
              <a:buFont typeface="Arial" panose="020B0604020202020204" pitchFamily="34" charset="0"/>
              <a:buChar char="•"/>
            </a:pPr>
            <a:r>
              <a:rPr lang="en-US" altLang="zh-CN" sz="2000" b="0" dirty="0" err="1">
                <a:solidFill>
                  <a:schemeClr val="tx1"/>
                </a:solidFill>
                <a:ea typeface="华文中宋" panose="02010600040101010101" pitchFamily="2" charset="-122"/>
              </a:rPr>
              <a:t>FlyweightFactory</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享元工厂类</a:t>
            </a:r>
          </a:p>
          <a:p>
            <a:pPr eaLnBrk="1" hangingPunct="1"/>
            <a:endParaRPr lang="zh-CN" altLang="en-US" dirty="0">
              <a:solidFill>
                <a:schemeClr val="tx1"/>
              </a:solidFill>
              <a:ea typeface="华文中宋" panose="02010600040101010101" pitchFamily="2" charset="-122"/>
            </a:endParaRPr>
          </a:p>
          <a:p>
            <a:endParaRPr lang="zh-CN" altLang="en-US" dirty="0"/>
          </a:p>
        </p:txBody>
      </p:sp>
      <p:pic>
        <p:nvPicPr>
          <p:cNvPr id="4" name="Picture 13">
            <a:extLst>
              <a:ext uri="{FF2B5EF4-FFF2-40B4-BE49-F238E27FC236}">
                <a16:creationId xmlns:a16="http://schemas.microsoft.com/office/drawing/2014/main" id="{1D758877-285A-4BE8-B37E-65A2E96B9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908721"/>
            <a:ext cx="9004300" cy="367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185135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B7CD2-E22D-4C57-96A7-773ACF464EE7}"/>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A4CFFFB5-9885-4A0A-8087-DC49E1BAEB6E}"/>
              </a:ext>
            </a:extLst>
          </p:cNvPr>
          <p:cNvSpPr>
            <a:spLocks noGrp="1"/>
          </p:cNvSpPr>
          <p:nvPr>
            <p:ph idx="1"/>
          </p:nvPr>
        </p:nvSpPr>
        <p:spPr>
          <a:xfrm>
            <a:off x="177334" y="836712"/>
            <a:ext cx="5687607" cy="5904656"/>
          </a:xfrm>
        </p:spPr>
        <p:txBody>
          <a:bodyPr/>
          <a:lstStyle/>
          <a:p>
            <a:r>
              <a:rPr lang="zh-CN" altLang="en-US" dirty="0">
                <a:latin typeface="华文中宋" panose="02010600040101010101" pitchFamily="2" charset="-122"/>
                <a:ea typeface="华文中宋" panose="02010600040101010101" pitchFamily="2" charset="-122"/>
              </a:rPr>
              <a:t>典型代码</a:t>
            </a:r>
            <a:endParaRPr lang="en-US" altLang="zh-CN" dirty="0">
              <a:latin typeface="华文中宋" panose="02010600040101010101" pitchFamily="2" charset="-122"/>
              <a:ea typeface="华文中宋" panose="02010600040101010101" pitchFamily="2" charset="-122"/>
            </a:endParaRPr>
          </a:p>
          <a:p>
            <a:pPr lvl="1"/>
            <a:r>
              <a:rPr lang="zh-CN" altLang="en-US" sz="1800" dirty="0">
                <a:solidFill>
                  <a:schemeClr val="tx1"/>
                </a:solidFill>
                <a:latin typeface="华文中宋" panose="02010600040101010101" pitchFamily="2" charset="-122"/>
                <a:ea typeface="华文中宋" panose="02010600040101010101" pitchFamily="2" charset="-122"/>
              </a:rPr>
              <a:t>享元工厂类的作用在于提供一个用于存储享元对象的享元池，用户需要对象时，首先从享元池中获取，如果享元池中不存在，则创建一个新的享元对象返回给用户，并在享元池中保存该新增对象。</a:t>
            </a:r>
            <a:endParaRPr lang="en-US" altLang="zh-CN" sz="1800" dirty="0">
              <a:solidFill>
                <a:schemeClr val="tx1"/>
              </a:solidFill>
              <a:latin typeface="华文中宋" panose="02010600040101010101" pitchFamily="2" charset="-122"/>
              <a:ea typeface="华文中宋" panose="02010600040101010101" pitchFamily="2" charset="-122"/>
            </a:endParaRPr>
          </a:p>
          <a:p>
            <a:pPr lvl="1"/>
            <a:r>
              <a:rPr lang="zh-CN" altLang="en-US" sz="1800" dirty="0">
                <a:solidFill>
                  <a:schemeClr val="tx1"/>
                </a:solidFill>
                <a:latin typeface="华文中宋" panose="02010600040101010101" pitchFamily="2" charset="-122"/>
                <a:ea typeface="华文中宋" panose="02010600040101010101" pitchFamily="2" charset="-122"/>
              </a:rPr>
              <a:t>在享元模式的享元工厂类中通常提供一个工厂方法用于返回享元对象，使用简单工厂模式来生成享元对象。在一个系统中，通常只有唯一一个享元工厂，因此享元工厂类可以使用单例模式进行设计。</a:t>
            </a:r>
          </a:p>
          <a:p>
            <a:pPr lvl="1"/>
            <a:endParaRPr lang="en-US" altLang="zh-CN" sz="180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图片 3">
            <a:extLst>
              <a:ext uri="{FF2B5EF4-FFF2-40B4-BE49-F238E27FC236}">
                <a16:creationId xmlns:a16="http://schemas.microsoft.com/office/drawing/2014/main" id="{EFE2E96A-E86B-4953-A4A5-E17ADA29E23A}"/>
              </a:ext>
            </a:extLst>
          </p:cNvPr>
          <p:cNvPicPr>
            <a:picLocks noChangeAspect="1"/>
          </p:cNvPicPr>
          <p:nvPr/>
        </p:nvPicPr>
        <p:blipFill>
          <a:blip r:embed="rId2"/>
          <a:stretch>
            <a:fillRect/>
          </a:stretch>
        </p:blipFill>
        <p:spPr>
          <a:xfrm>
            <a:off x="543867" y="4365105"/>
            <a:ext cx="5472608" cy="2493251"/>
          </a:xfrm>
          <a:prstGeom prst="rect">
            <a:avLst/>
          </a:prstGeom>
        </p:spPr>
      </p:pic>
      <p:graphicFrame>
        <p:nvGraphicFramePr>
          <p:cNvPr id="5" name="Group 26">
            <a:extLst>
              <a:ext uri="{FF2B5EF4-FFF2-40B4-BE49-F238E27FC236}">
                <a16:creationId xmlns:a16="http://schemas.microsoft.com/office/drawing/2014/main" id="{4937BC8F-AD09-4D61-81C0-BDEABDC401BF}"/>
              </a:ext>
            </a:extLst>
          </p:cNvPr>
          <p:cNvGraphicFramePr>
            <a:graphicFrameLocks/>
          </p:cNvGraphicFramePr>
          <p:nvPr>
            <p:extLst>
              <p:ext uri="{D42A27DB-BD31-4B8C-83A1-F6EECF244321}">
                <p14:modId xmlns:p14="http://schemas.microsoft.com/office/powerpoint/2010/main" val="4003309802"/>
              </p:ext>
            </p:extLst>
          </p:nvPr>
        </p:nvGraphicFramePr>
        <p:xfrm>
          <a:off x="6168010" y="3284985"/>
          <a:ext cx="5414391" cy="3528392"/>
        </p:xfrm>
        <a:graphic>
          <a:graphicData uri="http://schemas.openxmlformats.org/drawingml/2006/table">
            <a:tbl>
              <a:tblPr/>
              <a:tblGrid>
                <a:gridCol w="5414391">
                  <a:extLst>
                    <a:ext uri="{9D8B030D-6E8A-4147-A177-3AD203B41FA5}">
                      <a16:colId xmlns:a16="http://schemas.microsoft.com/office/drawing/2014/main" val="3933442458"/>
                    </a:ext>
                  </a:extLst>
                </a:gridCol>
              </a:tblGrid>
              <a:tr h="3528392">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Flyweight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内部状态作为成员属性</a:t>
                      </a:r>
                      <a:endPar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private 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Flyweight(String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this.intrinsicState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operation(String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extrinsicState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47490261"/>
                  </a:ext>
                </a:extLst>
              </a:tr>
            </a:tbl>
          </a:graphicData>
        </a:graphic>
      </p:graphicFrame>
      <p:sp>
        <p:nvSpPr>
          <p:cNvPr id="6" name="内容占位符 2">
            <a:extLst>
              <a:ext uri="{FF2B5EF4-FFF2-40B4-BE49-F238E27FC236}">
                <a16:creationId xmlns:a16="http://schemas.microsoft.com/office/drawing/2014/main" id="{A30A98C1-8EFB-4CE5-9D54-75F9F7988A5D}"/>
              </a:ext>
            </a:extLst>
          </p:cNvPr>
          <p:cNvSpPr txBox="1">
            <a:spLocks/>
          </p:cNvSpPr>
          <p:nvPr/>
        </p:nvSpPr>
        <p:spPr bwMode="auto">
          <a:xfrm>
            <a:off x="6168010" y="836712"/>
            <a:ext cx="5414391"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latin typeface="华文中宋" panose="02010600040101010101" pitchFamily="2" charset="-122"/>
                <a:ea typeface="华文中宋" panose="02010600040101010101" pitchFamily="2" charset="-122"/>
              </a:rPr>
              <a:t>典型代码</a:t>
            </a:r>
            <a:endParaRPr lang="en-US" altLang="zh-CN" kern="0" dirty="0">
              <a:latin typeface="华文中宋" panose="02010600040101010101" pitchFamily="2" charset="-122"/>
              <a:ea typeface="华文中宋" panose="02010600040101010101" pitchFamily="2" charset="-122"/>
            </a:endParaRPr>
          </a:p>
          <a:p>
            <a:pPr lvl="1" eaLnBrk="1" hangingPunct="1"/>
            <a:r>
              <a:rPr lang="zh-CN" altLang="en-US" sz="1600" b="0" dirty="0">
                <a:solidFill>
                  <a:schemeClr val="tx1"/>
                </a:solidFill>
                <a:ea typeface="华文中宋" panose="02010600040101010101" pitchFamily="2" charset="-122"/>
              </a:rPr>
              <a:t>内部状态是存储在享元对象内部并且不会随环境改变而改变的状态，因此内部状态可以共享。 </a:t>
            </a:r>
          </a:p>
          <a:p>
            <a:pPr lvl="1" eaLnBrk="1" hangingPunct="1"/>
            <a:r>
              <a:rPr lang="zh-CN" altLang="en-US" sz="1600" b="0" dirty="0">
                <a:solidFill>
                  <a:schemeClr val="tx1"/>
                </a:solidFill>
                <a:ea typeface="华文中宋" panose="02010600040101010101" pitchFamily="2" charset="-122"/>
              </a:rPr>
              <a:t>外部状态是随环境改变而改变的、不可以共享的状态。享元对象的外部状态必须由客户端保存，并在享元对象被创建之后，在需要使用的时候再传入到享元对象内部。一个外部状态与另一个外部状态之间是相互独立的。 </a:t>
            </a:r>
          </a:p>
          <a:p>
            <a:endParaRPr lang="zh-CN" altLang="en-US" kern="0" dirty="0"/>
          </a:p>
        </p:txBody>
      </p:sp>
    </p:spTree>
    <p:extLst>
      <p:ext uri="{BB962C8B-B14F-4D97-AF65-F5344CB8AC3E}">
        <p14:creationId xmlns:p14="http://schemas.microsoft.com/office/powerpoint/2010/main" val="83654876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78D57-D601-4909-8BE2-D046AA9C50C8}"/>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6DFDF37B-DB89-4F1F-AAF2-2FCC234C0188}"/>
              </a:ext>
            </a:extLst>
          </p:cNvPr>
          <p:cNvSpPr>
            <a:spLocks noGrp="1"/>
          </p:cNvSpPr>
          <p:nvPr>
            <p:ph idx="1"/>
          </p:nvPr>
        </p:nvSpPr>
        <p:spPr>
          <a:xfrm>
            <a:off x="624418" y="949624"/>
            <a:ext cx="11160215" cy="5241627"/>
          </a:xfrm>
        </p:spPr>
        <p:txBody>
          <a:bodyPr/>
          <a:lstStyle/>
          <a:p>
            <a:pPr eaLnBrk="1" hangingPunct="1">
              <a:lnSpc>
                <a:spcPct val="150000"/>
              </a:lnSpc>
            </a:pPr>
            <a:r>
              <a:rPr lang="zh-CN" altLang="en-US" dirty="0">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享元模式的优点在于它可以</a:t>
            </a:r>
            <a:r>
              <a:rPr lang="zh-CN" altLang="en-US" dirty="0">
                <a:solidFill>
                  <a:srgbClr val="FF0000"/>
                </a:solidFill>
                <a:highlight>
                  <a:srgbClr val="FFFF00"/>
                </a:highlight>
                <a:ea typeface="华文中宋" panose="02010600040101010101" pitchFamily="2" charset="-122"/>
              </a:rPr>
              <a:t>极大</a:t>
            </a:r>
            <a:r>
              <a:rPr lang="zh-CN" altLang="en-US" dirty="0">
                <a:solidFill>
                  <a:schemeClr val="tx1"/>
                </a:solidFill>
                <a:ea typeface="华文中宋" panose="02010600040101010101" pitchFamily="2" charset="-122"/>
              </a:rPr>
              <a:t>减少内存中对象的数量，使得相同对象或相似对象在内存中只保存一份。</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享元模式的外部状态相对独立，而且不会影响其内部状态，从而使得享元对象可以在不同的环境中被共享</a:t>
            </a:r>
            <a:r>
              <a:rPr lang="zh-CN" altLang="en-US" dirty="0">
                <a:ea typeface="华文中宋" panose="02010600040101010101" pitchFamily="2" charset="-122"/>
              </a:rPr>
              <a:t>。</a:t>
            </a:r>
          </a:p>
          <a:p>
            <a:pPr eaLnBrk="1" hangingPunct="1">
              <a:lnSpc>
                <a:spcPct val="150000"/>
              </a:lnSpc>
            </a:pPr>
            <a:r>
              <a:rPr lang="zh-CN" altLang="en-US" dirty="0">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享元模式使得系统更加复杂，需要分离出内部状态和外部状态，这使得程序的逻辑复杂化。</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为了使对象可以共享，享元模式需要将享元对象的某些状态外部化，而读取外部状态使得运行时间变长。</a:t>
            </a:r>
          </a:p>
          <a:p>
            <a:endParaRPr lang="zh-CN" altLang="en-US" dirty="0"/>
          </a:p>
        </p:txBody>
      </p:sp>
    </p:spTree>
    <p:extLst>
      <p:ext uri="{BB962C8B-B14F-4D97-AF65-F5344CB8AC3E}">
        <p14:creationId xmlns:p14="http://schemas.microsoft.com/office/powerpoint/2010/main" val="2519046332"/>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665111F9-28E1-46CD-B496-76CC1B43DB92}"/>
              </a:ext>
            </a:extLst>
          </p:cNvPr>
          <p:cNvSpPr>
            <a:spLocks noGrp="1" noChangeArrowheads="1"/>
          </p:cNvSpPr>
          <p:nvPr>
            <p:ph type="title"/>
          </p:nvPr>
        </p:nvSpPr>
        <p:spPr>
          <a:xfrm>
            <a:off x="0" y="76674"/>
            <a:ext cx="12192000" cy="472006"/>
          </a:xfrm>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21187" name="Rectangle 3">
            <a:extLst>
              <a:ext uri="{FF2B5EF4-FFF2-40B4-BE49-F238E27FC236}">
                <a16:creationId xmlns:a16="http://schemas.microsoft.com/office/drawing/2014/main" id="{64714AC3-8D86-4942-9EAC-9849969A260E}"/>
              </a:ext>
            </a:extLst>
          </p:cNvPr>
          <p:cNvSpPr>
            <a:spLocks noGrp="1" noChangeArrowheads="1"/>
          </p:cNvSpPr>
          <p:nvPr>
            <p:ph type="body" idx="1"/>
          </p:nvPr>
        </p:nvSpPr>
        <p:spPr>
          <a:xfrm>
            <a:off x="479376" y="764704"/>
            <a:ext cx="10972800" cy="5688632"/>
          </a:xfrm>
        </p:spPr>
        <p:txBody>
          <a:bodyPr/>
          <a:lstStyle/>
          <a:p>
            <a:pPr eaLnBrk="1" hangingPunct="1">
              <a:lnSpc>
                <a:spcPct val="100000"/>
              </a:lnSpc>
            </a:pPr>
            <a:r>
              <a:rPr lang="en-US" altLang="zh-CN" dirty="0">
                <a:solidFill>
                  <a:srgbClr val="324A7A"/>
                </a:solidFill>
                <a:ea typeface="华文中宋" panose="02010600040101010101" pitchFamily="2" charset="-122"/>
              </a:rPr>
              <a:t>Command</a:t>
            </a:r>
            <a:r>
              <a:rPr lang="zh-CN" altLang="en-US" dirty="0">
                <a:solidFill>
                  <a:srgbClr val="324A7A"/>
                </a:solidFill>
                <a:ea typeface="华文中宋" panose="02010600040101010101" pitchFamily="2" charset="-122"/>
              </a:rPr>
              <a:t>模式</a:t>
            </a:r>
          </a:p>
          <a:p>
            <a:pPr lvl="1" eaLnBrk="1" hangingPunct="1">
              <a:lnSpc>
                <a:spcPct val="150000"/>
              </a:lnSpc>
            </a:pPr>
            <a:r>
              <a:rPr lang="zh-CN" altLang="en-US" sz="1800" b="0" dirty="0">
                <a:solidFill>
                  <a:schemeClr val="tx1"/>
                </a:solidFill>
                <a:ea typeface="华文中宋" panose="02010600040101010101" pitchFamily="2" charset="-122"/>
              </a:rPr>
              <a:t>对象：用对象来表示执行的操作，使得管理执行的操作就是管理那些对象们。</a:t>
            </a:r>
          </a:p>
          <a:p>
            <a:pPr lvl="1" eaLnBrk="1" hangingPunct="1">
              <a:lnSpc>
                <a:spcPct val="150000"/>
              </a:lnSpc>
            </a:pPr>
            <a:r>
              <a:rPr lang="zh-CN" altLang="en-US" sz="1800" b="0" dirty="0">
                <a:solidFill>
                  <a:schemeClr val="tx1"/>
                </a:solidFill>
                <a:ea typeface="华文中宋" panose="02010600040101010101" pitchFamily="2" charset="-122"/>
              </a:rPr>
              <a:t>行为：</a:t>
            </a:r>
            <a:r>
              <a:rPr lang="en-US" altLang="zh-CN" sz="1800" b="0" dirty="0">
                <a:solidFill>
                  <a:schemeClr val="tx1"/>
                </a:solidFill>
                <a:ea typeface="华文中宋" panose="02010600040101010101" pitchFamily="2" charset="-122"/>
              </a:rPr>
              <a:t>Undo</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Clear</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History</a:t>
            </a:r>
            <a:r>
              <a:rPr lang="zh-CN" altLang="en-US" sz="1800" b="0" dirty="0">
                <a:solidFill>
                  <a:schemeClr val="tx1"/>
                </a:solidFill>
                <a:ea typeface="华文中宋" panose="02010600040101010101" pitchFamily="2" charset="-122"/>
              </a:rPr>
              <a:t>、对象间的组合构成新的命令。</a:t>
            </a:r>
            <a:endParaRPr lang="en-US" altLang="zh-CN" sz="1800" b="0" dirty="0">
              <a:solidFill>
                <a:schemeClr val="tx1"/>
              </a:solidFill>
              <a:ea typeface="华文中宋" panose="02010600040101010101" pitchFamily="2" charset="-122"/>
            </a:endParaRPr>
          </a:p>
          <a:p>
            <a:pPr eaLnBrk="1" hangingPunct="1">
              <a:lnSpc>
                <a:spcPct val="100000"/>
              </a:lnSpc>
            </a:pPr>
            <a:r>
              <a:rPr lang="zh-CN" altLang="en-US" dirty="0">
                <a:solidFill>
                  <a:srgbClr val="324A7A"/>
                </a:solidFill>
                <a:ea typeface="华文中宋" panose="02010600040101010101" pitchFamily="2" charset="-122"/>
              </a:rPr>
              <a:t>意图</a:t>
            </a:r>
          </a:p>
          <a:p>
            <a:pPr lvl="1" eaLnBrk="1" hangingPunct="1">
              <a:lnSpc>
                <a:spcPct val="150000"/>
              </a:lnSpc>
            </a:pPr>
            <a:r>
              <a:rPr lang="zh-CN" altLang="en-US" sz="1800" b="0" dirty="0">
                <a:solidFill>
                  <a:schemeClr val="tx1"/>
                </a:solidFill>
                <a:ea typeface="华文中宋" panose="02010600040101010101" pitchFamily="2" charset="-122"/>
              </a:rPr>
              <a:t>将一个请求封装为一个对象，从而使你可用不同的请求对客户进行参数化；</a:t>
            </a:r>
            <a:endParaRPr lang="en-US" altLang="zh-CN" sz="1800" b="0" dirty="0">
              <a:solidFill>
                <a:schemeClr val="tx1"/>
              </a:solidFill>
              <a:ea typeface="华文中宋" panose="02010600040101010101" pitchFamily="2" charset="-122"/>
            </a:endParaRPr>
          </a:p>
          <a:p>
            <a:pPr lvl="2" eaLnBrk="1" hangingPunct="1">
              <a:lnSpc>
                <a:spcPct val="150000"/>
              </a:lnSpc>
            </a:pPr>
            <a:r>
              <a:rPr lang="zh-CN" altLang="en-US" sz="1600" b="0" dirty="0">
                <a:solidFill>
                  <a:srgbClr val="324A7A"/>
                </a:solidFill>
                <a:ea typeface="华文中宋" panose="02010600040101010101" pitchFamily="2" charset="-122"/>
              </a:rPr>
              <a:t>命令模式可以对发送者和接收者完全解耦，发送者与接收者之间没有直接引用关系，发送请求的对象只需要知道如何发送请求，而不必知道如何完成请求。</a:t>
            </a:r>
            <a:endParaRPr lang="en-US" altLang="zh-CN" sz="1600" b="0" dirty="0">
              <a:solidFill>
                <a:srgbClr val="324A7A"/>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对请求排队或记录请求日志以及支持可撤销的操作。</a:t>
            </a:r>
          </a:p>
          <a:p>
            <a:pPr eaLnBrk="1" hangingPunct="1">
              <a:lnSpc>
                <a:spcPct val="100000"/>
              </a:lnSpc>
            </a:pPr>
            <a:r>
              <a:rPr lang="zh-CN" altLang="en-US" dirty="0">
                <a:solidFill>
                  <a:srgbClr val="324A7A"/>
                </a:solidFill>
                <a:ea typeface="华文中宋" panose="02010600040101010101" pitchFamily="2" charset="-122"/>
              </a:rPr>
              <a:t>动机</a:t>
            </a:r>
          </a:p>
          <a:p>
            <a:pPr lvl="1" eaLnBrk="1" hangingPunct="1">
              <a:lnSpc>
                <a:spcPct val="150000"/>
              </a:lnSpc>
            </a:pPr>
            <a:r>
              <a:rPr lang="zh-CN" altLang="en-US" sz="1800" b="0" dirty="0">
                <a:solidFill>
                  <a:schemeClr val="tx1"/>
                </a:solidFill>
                <a:ea typeface="华文中宋" panose="02010600040101010101" pitchFamily="2" charset="-122"/>
              </a:rPr>
              <a:t>向对象提交请求，但并不知道关于被请求的操作或请求的接受者的任何信息。</a:t>
            </a:r>
          </a:p>
          <a:p>
            <a:pPr lvl="1" eaLnBrk="1" hangingPunct="1">
              <a:lnSpc>
                <a:spcPct val="150000"/>
              </a:lnSpc>
            </a:pPr>
            <a:r>
              <a:rPr lang="zh-CN" altLang="en-US" sz="1800" b="0" dirty="0">
                <a:solidFill>
                  <a:schemeClr val="tx1"/>
                </a:solidFill>
                <a:ea typeface="华文中宋" panose="02010600040101010101" pitchFamily="2" charset="-122"/>
              </a:rPr>
              <a:t>命令模式将请求本身变成一个对象向未制定的应用对象提出请求。</a:t>
            </a:r>
          </a:p>
          <a:p>
            <a:pPr lvl="2" eaLnBrk="1" hangingPunct="1">
              <a:lnSpc>
                <a:spcPct val="150000"/>
              </a:lnSpc>
            </a:pPr>
            <a:r>
              <a:rPr lang="zh-CN" altLang="en-US" sz="1800" b="0" dirty="0">
                <a:solidFill>
                  <a:schemeClr val="tx1"/>
                </a:solidFill>
                <a:ea typeface="华文楷体" panose="02010600040101010101" pitchFamily="2" charset="-122"/>
              </a:rPr>
              <a:t>例如：</a:t>
            </a:r>
            <a:r>
              <a:rPr lang="en-US" altLang="zh-CN" sz="1800" b="0" dirty="0">
                <a:solidFill>
                  <a:schemeClr val="tx1"/>
                </a:solidFill>
                <a:ea typeface="华文楷体" panose="02010600040101010101" pitchFamily="2" charset="-122"/>
              </a:rPr>
              <a:t>GUI</a:t>
            </a:r>
            <a:r>
              <a:rPr lang="zh-CN" altLang="en-US" sz="1800" b="0" dirty="0">
                <a:solidFill>
                  <a:schemeClr val="tx1"/>
                </a:solidFill>
                <a:ea typeface="华文楷体" panose="02010600040101010101" pitchFamily="2" charset="-122"/>
              </a:rPr>
              <a:t>中工具箱中的</a:t>
            </a:r>
            <a:r>
              <a:rPr lang="en-US" altLang="zh-CN" sz="1800" b="0" dirty="0">
                <a:solidFill>
                  <a:schemeClr val="tx1"/>
                </a:solidFill>
                <a:ea typeface="华文楷体" panose="02010600040101010101" pitchFamily="2" charset="-122"/>
              </a:rPr>
              <a:t>Button</a:t>
            </a:r>
            <a:r>
              <a:rPr lang="zh-CN" altLang="en-US" sz="1800" b="0" dirty="0">
                <a:solidFill>
                  <a:schemeClr val="tx1"/>
                </a:solidFill>
                <a:ea typeface="华文楷体" panose="02010600040101010101" pitchFamily="2" charset="-122"/>
              </a:rPr>
              <a:t>，</a:t>
            </a:r>
            <a:r>
              <a:rPr lang="en-US" altLang="zh-CN" sz="1800" b="0" dirty="0">
                <a:solidFill>
                  <a:schemeClr val="tx1"/>
                </a:solidFill>
                <a:ea typeface="华文楷体" panose="02010600040101010101" pitchFamily="2" charset="-122"/>
              </a:rPr>
              <a:t>Menu  etc.</a:t>
            </a:r>
          </a:p>
          <a:p>
            <a:pPr lvl="1" eaLnBrk="1" hangingPunct="1">
              <a:lnSpc>
                <a:spcPct val="150000"/>
              </a:lnSpc>
            </a:pPr>
            <a:r>
              <a:rPr lang="en-US" altLang="zh-CN" sz="1800" b="0" dirty="0">
                <a:solidFill>
                  <a:schemeClr val="tx1"/>
                </a:solidFill>
                <a:ea typeface="华文中宋" panose="02010600040101010101" pitchFamily="2" charset="-122"/>
              </a:rPr>
              <a:t>Undo</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Clear</a:t>
            </a:r>
            <a:r>
              <a:rPr lang="zh-CN" altLang="en-US" sz="1800" b="0" dirty="0">
                <a:solidFill>
                  <a:schemeClr val="tx1"/>
                </a:solidFill>
                <a:ea typeface="华文中宋" panose="02010600040101010101" pitchFamily="2" charset="-122"/>
              </a:rPr>
              <a:t>操作、组合新的操作</a:t>
            </a:r>
            <a:r>
              <a:rPr lang="zh-CN" altLang="en-US" sz="1800" b="0" dirty="0">
                <a:solidFill>
                  <a:srgbClr val="C00000"/>
                </a:solidFill>
                <a:ea typeface="华文中宋" panose="02010600040101010101" pitchFamily="2" charset="-122"/>
              </a:rPr>
              <a:t>（</a:t>
            </a:r>
            <a:r>
              <a:rPr lang="zh-CN" altLang="en-US" sz="1800" dirty="0">
                <a:solidFill>
                  <a:srgbClr val="C00000"/>
                </a:solidFill>
              </a:rPr>
              <a:t>宏命令</a:t>
            </a:r>
            <a:r>
              <a:rPr lang="zh-CN" altLang="en-US" b="0" dirty="0">
                <a:solidFill>
                  <a:srgbClr val="C00000"/>
                </a:solidFill>
                <a:ea typeface="华文中宋" panose="02010600040101010101" pitchFamily="2" charset="-122"/>
              </a:rPr>
              <a:t>）</a:t>
            </a:r>
          </a:p>
          <a:p>
            <a:pPr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pPr lvl="2" eaLnBrk="1" hangingPunct="1">
              <a:lnSpc>
                <a:spcPct val="90000"/>
              </a:lnSpc>
            </a:pPr>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39549-E3FC-423D-8B86-E740971B9C4C}"/>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B61DB224-F3FE-4EBF-BF6B-03E89B20C8F0}"/>
              </a:ext>
            </a:extLst>
          </p:cNvPr>
          <p:cNvSpPr>
            <a:spLocks noGrp="1"/>
          </p:cNvSpPr>
          <p:nvPr>
            <p:ph idx="1"/>
          </p:nvPr>
        </p:nvSpPr>
        <p:spPr>
          <a:xfrm>
            <a:off x="407368" y="896144"/>
            <a:ext cx="10972800" cy="5485184"/>
          </a:xfrm>
        </p:spPr>
        <p:txBody>
          <a:bodyPr/>
          <a:lstStyle/>
          <a:p>
            <a:r>
              <a:rPr lang="zh-CN" altLang="en-US" dirty="0">
                <a:latin typeface="华文中宋" panose="02010600040101010101" pitchFamily="2" charset="-122"/>
                <a:ea typeface="华文中宋" panose="02010600040101010101" pitchFamily="2" charset="-122"/>
              </a:rPr>
              <a:t>定义</a:t>
            </a:r>
            <a:endParaRPr lang="en-US" altLang="zh-CN" dirty="0">
              <a:latin typeface="华文中宋" panose="02010600040101010101" pitchFamily="2" charset="-122"/>
              <a:ea typeface="华文中宋" panose="02010600040101010101" pitchFamily="2" charset="-122"/>
            </a:endParaRPr>
          </a:p>
          <a:p>
            <a:pPr lvl="1"/>
            <a:r>
              <a:rPr lang="zh-CN" altLang="en-US" dirty="0">
                <a:solidFill>
                  <a:schemeClr val="tx1"/>
                </a:solidFill>
                <a:latin typeface="华文中宋" panose="02010600040101010101" pitchFamily="2" charset="-122"/>
                <a:ea typeface="华文中宋" panose="02010600040101010101" pitchFamily="2" charset="-122"/>
              </a:rPr>
              <a:t>将一个请求封装为一个对象，从而使我们可用不同的请求对客户进行参数化；对请求排队或者记录请求日志，以及支持可撤销的操作。</a:t>
            </a:r>
            <a:endParaRPr lang="en-US" altLang="zh-CN" dirty="0">
              <a:solidFill>
                <a:schemeClr val="tx1"/>
              </a:solidFill>
              <a:latin typeface="华文中宋" panose="02010600040101010101" pitchFamily="2" charset="-122"/>
              <a:ea typeface="华文中宋" panose="02010600040101010101" pitchFamily="2" charset="-122"/>
            </a:endParaRPr>
          </a:p>
          <a:p>
            <a:pPr lvl="1"/>
            <a:r>
              <a:rPr lang="en-US" altLang="zh-CN" dirty="0">
                <a:solidFill>
                  <a:schemeClr val="tx1"/>
                </a:solidFill>
              </a:rPr>
              <a:t>Encapsulate a request as an object, thereby letting you parameterize clients with different requests, queue or log requests, and support undoable operations. </a:t>
            </a:r>
          </a:p>
          <a:p>
            <a:pPr lvl="1"/>
            <a:r>
              <a:rPr lang="zh-CN" altLang="en-US" dirty="0">
                <a:solidFill>
                  <a:srgbClr val="324A7A"/>
                </a:solidFill>
                <a:ea typeface="华文中宋" panose="02010600040101010101" pitchFamily="2" charset="-122"/>
              </a:rPr>
              <a:t>别名：</a:t>
            </a:r>
            <a:r>
              <a:rPr lang="zh-CN" altLang="en-US" b="0" dirty="0">
                <a:solidFill>
                  <a:schemeClr val="tx1"/>
                </a:solidFill>
                <a:ea typeface="华文中宋" panose="02010600040101010101" pitchFamily="2" charset="-122"/>
              </a:rPr>
              <a:t>动作</a:t>
            </a:r>
            <a:r>
              <a:rPr lang="en-US" altLang="zh-CN" b="0" dirty="0">
                <a:solidFill>
                  <a:schemeClr val="tx1"/>
                </a:solidFill>
                <a:ea typeface="华文中宋" panose="02010600040101010101" pitchFamily="2" charset="-122"/>
              </a:rPr>
              <a:t>Action</a:t>
            </a:r>
            <a:r>
              <a:rPr lang="zh-CN" altLang="en-US" b="0" dirty="0">
                <a:solidFill>
                  <a:schemeClr val="tx1"/>
                </a:solidFill>
                <a:ea typeface="华文中宋" panose="02010600040101010101" pitchFamily="2" charset="-122"/>
              </a:rPr>
              <a:t>；事务</a:t>
            </a:r>
            <a:r>
              <a:rPr lang="en-US" altLang="zh-CN" b="0" dirty="0">
                <a:solidFill>
                  <a:schemeClr val="tx1"/>
                </a:solidFill>
                <a:ea typeface="华文中宋" panose="02010600040101010101" pitchFamily="2" charset="-122"/>
              </a:rPr>
              <a:t>Transaction</a:t>
            </a:r>
          </a:p>
          <a:p>
            <a:r>
              <a:rPr lang="zh-CN" altLang="en-US" dirty="0">
                <a:latin typeface="华文中宋" panose="02010600040101010101" pitchFamily="2" charset="-122"/>
                <a:ea typeface="华文中宋" panose="02010600040101010101" pitchFamily="2" charset="-122"/>
              </a:rPr>
              <a:t>结构</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角色</a:t>
            </a:r>
            <a:endParaRPr lang="en-US" altLang="zh-CN" dirty="0">
              <a:latin typeface="华文中宋" panose="02010600040101010101" pitchFamily="2" charset="-122"/>
              <a:ea typeface="华文中宋" panose="02010600040101010101" pitchFamily="2" charset="-122"/>
            </a:endParaRPr>
          </a:p>
          <a:p>
            <a:pPr lvl="1"/>
            <a:r>
              <a:rPr lang="en-US" altLang="en-US" dirty="0">
                <a:solidFill>
                  <a:schemeClr val="tx1"/>
                </a:solidFill>
                <a:latin typeface="华文中宋" panose="02010600040101010101" pitchFamily="2" charset="-122"/>
                <a:ea typeface="华文中宋" panose="02010600040101010101" pitchFamily="2" charset="-122"/>
              </a:rPr>
              <a:t>Command</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抽象命令类</a:t>
            </a:r>
          </a:p>
          <a:p>
            <a:pPr lvl="1"/>
            <a:r>
              <a:rPr lang="en-US" altLang="en-US" dirty="0" err="1">
                <a:solidFill>
                  <a:schemeClr val="tx1"/>
                </a:solidFill>
                <a:latin typeface="华文中宋" panose="02010600040101010101" pitchFamily="2" charset="-122"/>
                <a:ea typeface="华文中宋" panose="02010600040101010101" pitchFamily="2" charset="-122"/>
              </a:rPr>
              <a:t>ConcreteCommand</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具体命令类</a:t>
            </a:r>
          </a:p>
          <a:p>
            <a:pPr lvl="1"/>
            <a:r>
              <a:rPr lang="en-US" altLang="en-US" dirty="0">
                <a:solidFill>
                  <a:schemeClr val="tx1"/>
                </a:solidFill>
                <a:latin typeface="华文中宋" panose="02010600040101010101" pitchFamily="2" charset="-122"/>
                <a:ea typeface="华文中宋" panose="02010600040101010101" pitchFamily="2" charset="-122"/>
              </a:rPr>
              <a:t>Invoker</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调用者</a:t>
            </a:r>
          </a:p>
          <a:p>
            <a:pPr lvl="1"/>
            <a:r>
              <a:rPr lang="en-US" altLang="zh-CN" dirty="0">
                <a:solidFill>
                  <a:schemeClr val="tx1"/>
                </a:solidFill>
                <a:latin typeface="华文中宋" panose="02010600040101010101" pitchFamily="2" charset="-122"/>
                <a:ea typeface="华文中宋" panose="02010600040101010101" pitchFamily="2" charset="-122"/>
              </a:rPr>
              <a:t>Receiver: </a:t>
            </a:r>
            <a:r>
              <a:rPr lang="zh-CN" altLang="en-US" dirty="0">
                <a:solidFill>
                  <a:schemeClr val="tx1"/>
                </a:solidFill>
                <a:latin typeface="华文中宋" panose="02010600040101010101" pitchFamily="2" charset="-122"/>
                <a:ea typeface="华文中宋" panose="02010600040101010101" pitchFamily="2" charset="-122"/>
              </a:rPr>
              <a:t>接收者</a:t>
            </a:r>
          </a:p>
          <a:p>
            <a:pPr lvl="1"/>
            <a:r>
              <a:rPr lang="en-US" altLang="zh-CN" dirty="0">
                <a:solidFill>
                  <a:schemeClr val="tx1"/>
                </a:solidFill>
                <a:latin typeface="华文中宋" panose="02010600040101010101" pitchFamily="2" charset="-122"/>
                <a:ea typeface="华文中宋" panose="02010600040101010101" pitchFamily="2" charset="-122"/>
              </a:rPr>
              <a:t>Client:</a:t>
            </a:r>
            <a:r>
              <a:rPr lang="zh-CN" altLang="en-US" dirty="0">
                <a:solidFill>
                  <a:schemeClr val="tx1"/>
                </a:solidFill>
                <a:latin typeface="华文中宋" panose="02010600040101010101" pitchFamily="2" charset="-122"/>
                <a:ea typeface="华文中宋" panose="02010600040101010101" pitchFamily="2" charset="-122"/>
              </a:rPr>
              <a:t>客户类</a:t>
            </a:r>
          </a:p>
          <a:p>
            <a:endParaRPr lang="en-US" altLang="zh-CN" dirty="0">
              <a:latin typeface="华文中宋" panose="02010600040101010101" pitchFamily="2" charset="-122"/>
              <a:ea typeface="华文中宋" panose="02010600040101010101" pitchFamily="2" charset="-122"/>
            </a:endParaRPr>
          </a:p>
          <a:p>
            <a:pPr lvl="1"/>
            <a:endParaRPr lang="en-US" altLang="zh-CN" dirty="0"/>
          </a:p>
          <a:p>
            <a:pPr lvl="1"/>
            <a:endParaRPr lang="zh-CN" altLang="en-US" dirty="0">
              <a:solidFill>
                <a:schemeClr val="tx1"/>
              </a:solidFill>
              <a:latin typeface="华文中宋" panose="02010600040101010101" pitchFamily="2" charset="-122"/>
              <a:ea typeface="华文中宋" panose="02010600040101010101" pitchFamily="2" charset="-122"/>
            </a:endParaRPr>
          </a:p>
        </p:txBody>
      </p:sp>
      <p:pic>
        <p:nvPicPr>
          <p:cNvPr id="4" name="Picture 16">
            <a:extLst>
              <a:ext uri="{FF2B5EF4-FFF2-40B4-BE49-F238E27FC236}">
                <a16:creationId xmlns:a16="http://schemas.microsoft.com/office/drawing/2014/main" id="{9E8E6820-7480-4A0D-BA1F-90F5B2219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921" y="3140969"/>
            <a:ext cx="6221297" cy="32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4441293"/>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C5FD5-F0B8-4338-B70B-996006322E1D}"/>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6972CB14-D4F4-4A01-91C6-3B4ADAC942AC}"/>
              </a:ext>
            </a:extLst>
          </p:cNvPr>
          <p:cNvSpPr>
            <a:spLocks noGrp="1"/>
          </p:cNvSpPr>
          <p:nvPr>
            <p:ph idx="1"/>
          </p:nvPr>
        </p:nvSpPr>
        <p:spPr>
          <a:xfrm>
            <a:off x="407368" y="764704"/>
            <a:ext cx="10972800" cy="5197152"/>
          </a:xfrm>
        </p:spPr>
        <p:txBody>
          <a:bodyPr/>
          <a:lstStyle/>
          <a:p>
            <a:r>
              <a:rPr lang="zh-CN" altLang="en-US" dirty="0"/>
              <a:t>典型代码</a:t>
            </a:r>
            <a:endParaRPr lang="en-US" altLang="zh-CN" dirty="0"/>
          </a:p>
          <a:p>
            <a:pPr lvl="1"/>
            <a:r>
              <a:rPr lang="zh-CN" altLang="en-US" sz="1800" dirty="0">
                <a:solidFill>
                  <a:schemeClr val="tx1"/>
                </a:solidFill>
                <a:ea typeface="华文中宋" panose="02010600040101010101" pitchFamily="2" charset="-122"/>
              </a:rPr>
              <a:t>抽象</a:t>
            </a:r>
            <a:r>
              <a:rPr lang="en-US" altLang="zh-CN" sz="1800" dirty="0">
                <a:solidFill>
                  <a:schemeClr val="tx1"/>
                </a:solidFill>
                <a:ea typeface="华文中宋" panose="02010600040101010101" pitchFamily="2" charset="-122"/>
              </a:rPr>
              <a:t>Command</a:t>
            </a:r>
          </a:p>
          <a:p>
            <a:pPr lvl="1"/>
            <a:r>
              <a:rPr lang="zh-CN" altLang="en-US" sz="1800" dirty="0">
                <a:solidFill>
                  <a:schemeClr val="tx1"/>
                </a:solidFill>
                <a:ea typeface="华文中宋" panose="02010600040101010101" pitchFamily="2" charset="-122"/>
              </a:rPr>
              <a:t>具体</a:t>
            </a:r>
            <a:r>
              <a:rPr lang="en-US" altLang="zh-CN" sz="1800" dirty="0" err="1">
                <a:solidFill>
                  <a:schemeClr val="tx1"/>
                </a:solidFill>
                <a:ea typeface="华文中宋" panose="02010600040101010101" pitchFamily="2" charset="-122"/>
              </a:rPr>
              <a:t>Commad</a:t>
            </a:r>
            <a:endParaRPr lang="en-US" altLang="zh-CN" sz="1800" dirty="0">
              <a:solidFill>
                <a:schemeClr val="tx1"/>
              </a:solidFill>
              <a:ea typeface="华文中宋" panose="02010600040101010101" pitchFamily="2" charset="-122"/>
            </a:endParaRPr>
          </a:p>
          <a:p>
            <a:pPr lvl="1"/>
            <a:r>
              <a:rPr lang="zh-CN" altLang="en-US" sz="1800" dirty="0">
                <a:solidFill>
                  <a:schemeClr val="tx1"/>
                </a:solidFill>
                <a:ea typeface="华文中宋" panose="02010600040101010101" pitchFamily="2" charset="-122"/>
              </a:rPr>
              <a:t>调用者</a:t>
            </a:r>
            <a:endParaRPr lang="en-US" altLang="zh-CN" sz="1800" dirty="0">
              <a:solidFill>
                <a:schemeClr val="tx1"/>
              </a:solidFill>
              <a:ea typeface="华文中宋" panose="02010600040101010101" pitchFamily="2" charset="-122"/>
            </a:endParaRPr>
          </a:p>
          <a:p>
            <a:pPr lvl="1"/>
            <a:r>
              <a:rPr lang="zh-CN" altLang="en-US" sz="1800" dirty="0">
                <a:solidFill>
                  <a:schemeClr val="tx1"/>
                </a:solidFill>
                <a:ea typeface="华文中宋" panose="02010600040101010101" pitchFamily="2" charset="-122"/>
              </a:rPr>
              <a:t>具体接受者</a:t>
            </a:r>
            <a:endParaRPr lang="en-US" altLang="zh-CN" sz="1800" dirty="0">
              <a:solidFill>
                <a:schemeClr val="tx1"/>
              </a:solidFill>
              <a:ea typeface="华文中宋" panose="02010600040101010101" pitchFamily="2" charset="-122"/>
            </a:endParaRPr>
          </a:p>
          <a:p>
            <a:pPr lvl="1"/>
            <a:r>
              <a:rPr lang="zh-CN" altLang="en-US" sz="1800" dirty="0">
                <a:solidFill>
                  <a:schemeClr val="tx1"/>
                </a:solidFill>
                <a:ea typeface="华文中宋" panose="02010600040101010101" pitchFamily="2" charset="-122"/>
              </a:rPr>
              <a:t>时序图</a:t>
            </a:r>
            <a:endParaRPr lang="en-US" altLang="zh-CN" sz="1800" dirty="0">
              <a:solidFill>
                <a:schemeClr val="tx1"/>
              </a:solidFill>
              <a:ea typeface="华文中宋" panose="02010600040101010101" pitchFamily="2" charset="-122"/>
            </a:endParaRPr>
          </a:p>
          <a:p>
            <a:endParaRPr lang="zh-CN" altLang="en-US" dirty="0"/>
          </a:p>
        </p:txBody>
      </p:sp>
      <p:pic>
        <p:nvPicPr>
          <p:cNvPr id="6" name="图片 5">
            <a:extLst>
              <a:ext uri="{FF2B5EF4-FFF2-40B4-BE49-F238E27FC236}">
                <a16:creationId xmlns:a16="http://schemas.microsoft.com/office/drawing/2014/main" id="{879973F5-42B9-4AE3-9A4E-661AB864BCE9}"/>
              </a:ext>
            </a:extLst>
          </p:cNvPr>
          <p:cNvPicPr>
            <a:picLocks noChangeAspect="1"/>
          </p:cNvPicPr>
          <p:nvPr/>
        </p:nvPicPr>
        <p:blipFill>
          <a:blip r:embed="rId2"/>
          <a:stretch>
            <a:fillRect/>
          </a:stretch>
        </p:blipFill>
        <p:spPr>
          <a:xfrm>
            <a:off x="278223" y="3177776"/>
            <a:ext cx="3168352" cy="1187328"/>
          </a:xfrm>
          <a:prstGeom prst="rect">
            <a:avLst/>
          </a:prstGeom>
        </p:spPr>
      </p:pic>
      <p:pic>
        <p:nvPicPr>
          <p:cNvPr id="7" name="图片 6">
            <a:extLst>
              <a:ext uri="{FF2B5EF4-FFF2-40B4-BE49-F238E27FC236}">
                <a16:creationId xmlns:a16="http://schemas.microsoft.com/office/drawing/2014/main" id="{4B701A06-7143-42FD-8E5F-75920E51C4AE}"/>
              </a:ext>
            </a:extLst>
          </p:cNvPr>
          <p:cNvPicPr>
            <a:picLocks noChangeAspect="1"/>
          </p:cNvPicPr>
          <p:nvPr/>
        </p:nvPicPr>
        <p:blipFill>
          <a:blip r:embed="rId3"/>
          <a:stretch>
            <a:fillRect/>
          </a:stretch>
        </p:blipFill>
        <p:spPr>
          <a:xfrm>
            <a:off x="278224" y="4365105"/>
            <a:ext cx="4468755" cy="2546855"/>
          </a:xfrm>
          <a:prstGeom prst="rect">
            <a:avLst/>
          </a:prstGeom>
        </p:spPr>
      </p:pic>
      <p:graphicFrame>
        <p:nvGraphicFramePr>
          <p:cNvPr id="8" name="Group 14">
            <a:extLst>
              <a:ext uri="{FF2B5EF4-FFF2-40B4-BE49-F238E27FC236}">
                <a16:creationId xmlns:a16="http://schemas.microsoft.com/office/drawing/2014/main" id="{22E6C76B-4165-4E12-AFB2-51F4ADD40F77}"/>
              </a:ext>
            </a:extLst>
          </p:cNvPr>
          <p:cNvGraphicFramePr>
            <a:graphicFrameLocks/>
          </p:cNvGraphicFramePr>
          <p:nvPr>
            <p:extLst>
              <p:ext uri="{D42A27DB-BD31-4B8C-83A1-F6EECF244321}">
                <p14:modId xmlns:p14="http://schemas.microsoft.com/office/powerpoint/2010/main" val="1009813830"/>
              </p:ext>
            </p:extLst>
          </p:nvPr>
        </p:nvGraphicFramePr>
        <p:xfrm>
          <a:off x="4894639" y="116633"/>
          <a:ext cx="3733800" cy="3713163"/>
        </p:xfrm>
        <a:graphic>
          <a:graphicData uri="http://schemas.openxmlformats.org/drawingml/2006/table">
            <a:tbl>
              <a:tblPr/>
              <a:tblGrid>
                <a:gridCol w="3733800">
                  <a:extLst>
                    <a:ext uri="{9D8B030D-6E8A-4147-A177-3AD203B41FA5}">
                      <a16:colId xmlns:a16="http://schemas.microsoft.com/office/drawing/2014/main" val="2083390748"/>
                    </a:ext>
                  </a:extLst>
                </a:gridCol>
              </a:tblGrid>
              <a:tr h="3713163">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Invoker</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private Command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Invoker(Command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void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setCommand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业务方法，用于调用命令类的方法</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void call()</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command.execute</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34891474"/>
                  </a:ext>
                </a:extLst>
              </a:tr>
            </a:tbl>
          </a:graphicData>
        </a:graphic>
      </p:graphicFrame>
      <p:graphicFrame>
        <p:nvGraphicFramePr>
          <p:cNvPr id="9" name="Group 12">
            <a:extLst>
              <a:ext uri="{FF2B5EF4-FFF2-40B4-BE49-F238E27FC236}">
                <a16:creationId xmlns:a16="http://schemas.microsoft.com/office/drawing/2014/main" id="{100146AB-C7BB-4C5E-8A41-BC05F504C23E}"/>
              </a:ext>
            </a:extLst>
          </p:cNvPr>
          <p:cNvGraphicFramePr>
            <a:graphicFrameLocks/>
          </p:cNvGraphicFramePr>
          <p:nvPr>
            <p:extLst>
              <p:ext uri="{D42A27DB-BD31-4B8C-83A1-F6EECF244321}">
                <p14:modId xmlns:p14="http://schemas.microsoft.com/office/powerpoint/2010/main" val="727605345"/>
              </p:ext>
            </p:extLst>
          </p:nvPr>
        </p:nvGraphicFramePr>
        <p:xfrm>
          <a:off x="8753133" y="1405872"/>
          <a:ext cx="2316596" cy="2699316"/>
        </p:xfrm>
        <a:graphic>
          <a:graphicData uri="http://schemas.openxmlformats.org/drawingml/2006/table">
            <a:tbl>
              <a:tblPr/>
              <a:tblGrid>
                <a:gridCol w="2316596">
                  <a:extLst>
                    <a:ext uri="{9D8B030D-6E8A-4147-A177-3AD203B41FA5}">
                      <a16:colId xmlns:a16="http://schemas.microsoft.com/office/drawing/2014/main" val="20000"/>
                    </a:ext>
                  </a:extLst>
                </a:gridCol>
              </a:tblGrid>
              <a:tr h="2699316">
                <a:tc>
                  <a:txBody>
                    <a:bodyPr/>
                    <a:lstStyle/>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public class Receiver</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public void action()</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具体操作</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0" name="图片 9">
            <a:extLst>
              <a:ext uri="{FF2B5EF4-FFF2-40B4-BE49-F238E27FC236}">
                <a16:creationId xmlns:a16="http://schemas.microsoft.com/office/drawing/2014/main" id="{C2CD73CC-0659-4389-8A66-3E2FF7B81A1F}"/>
              </a:ext>
            </a:extLst>
          </p:cNvPr>
          <p:cNvPicPr>
            <a:picLocks noChangeAspect="1"/>
          </p:cNvPicPr>
          <p:nvPr/>
        </p:nvPicPr>
        <p:blipFill>
          <a:blip r:embed="rId4"/>
          <a:stretch>
            <a:fillRect/>
          </a:stretch>
        </p:blipFill>
        <p:spPr>
          <a:xfrm>
            <a:off x="4930685" y="3829796"/>
            <a:ext cx="6651715" cy="3028205"/>
          </a:xfrm>
          <a:prstGeom prst="rect">
            <a:avLst/>
          </a:prstGeom>
        </p:spPr>
      </p:pic>
    </p:spTree>
    <p:extLst>
      <p:ext uri="{BB962C8B-B14F-4D97-AF65-F5344CB8AC3E}">
        <p14:creationId xmlns:p14="http://schemas.microsoft.com/office/powerpoint/2010/main" val="1847903375"/>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41964FA1-7841-4598-9412-02C97BD22869}"/>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a typeface="华文中宋" panose="02010600040101010101" pitchFamily="2" charset="-122"/>
            </a:endParaRPr>
          </a:p>
        </p:txBody>
      </p:sp>
      <p:sp>
        <p:nvSpPr>
          <p:cNvPr id="225283" name="Rectangle 3">
            <a:extLst>
              <a:ext uri="{FF2B5EF4-FFF2-40B4-BE49-F238E27FC236}">
                <a16:creationId xmlns:a16="http://schemas.microsoft.com/office/drawing/2014/main" id="{E37133BE-E6D4-4D77-91EC-12BE158F6E62}"/>
              </a:ext>
            </a:extLst>
          </p:cNvPr>
          <p:cNvSpPr>
            <a:spLocks noGrp="1" noChangeArrowheads="1"/>
          </p:cNvSpPr>
          <p:nvPr>
            <p:ph type="body"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在不同的时刻制定、排列和执行请求。</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支持取消操作。</a:t>
            </a:r>
            <a:endParaRPr lang="en-US" altLang="zh-CN" sz="21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100" dirty="0">
                <a:solidFill>
                  <a:srgbClr val="324A7A"/>
                </a:solidFill>
                <a:latin typeface="华文中宋" panose="02010600040101010101" pitchFamily="2" charset="-122"/>
                <a:ea typeface="华文中宋" panose="02010600040101010101" pitchFamily="2" charset="-122"/>
              </a:rPr>
              <a:t>效果</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将调用操作的对象和知道如何实现该操作的对象解耦。</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可以像其他的对象一样被操纵和扩展。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可以将多个命令装配成一个复合的命令</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（宏命令）</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新增的</a:t>
            </a:r>
            <a:r>
              <a:rPr lang="en-US" altLang="zh-CN" b="0" dirty="0">
                <a:solidFill>
                  <a:schemeClr val="tx1"/>
                </a:solidFill>
                <a:latin typeface="华文中宋" panose="02010600040101010101" pitchFamily="2" charset="-122"/>
                <a:ea typeface="华文中宋" panose="02010600040101010101" pitchFamily="2" charset="-122"/>
              </a:rPr>
              <a:t>Command</a:t>
            </a:r>
            <a:r>
              <a:rPr lang="zh-CN" altLang="en-US" b="0" dirty="0">
                <a:solidFill>
                  <a:schemeClr val="tx1"/>
                </a:solidFill>
                <a:latin typeface="华文中宋" panose="02010600040101010101" pitchFamily="2" charset="-122"/>
                <a:ea typeface="华文中宋" panose="02010600040101010101" pitchFamily="2" charset="-122"/>
              </a:rPr>
              <a:t>很容易，因为这无需改变已有的类。</a:t>
            </a:r>
          </a:p>
        </p:txBody>
      </p:sp>
      <p:pic>
        <p:nvPicPr>
          <p:cNvPr id="4" name="图片 3">
            <a:extLst>
              <a:ext uri="{FF2B5EF4-FFF2-40B4-BE49-F238E27FC236}">
                <a16:creationId xmlns:a16="http://schemas.microsoft.com/office/drawing/2014/main" id="{810A74FD-AA6C-4473-AAE8-8314F97C6724}"/>
              </a:ext>
            </a:extLst>
          </p:cNvPr>
          <p:cNvPicPr>
            <a:picLocks noChangeAspect="1"/>
          </p:cNvPicPr>
          <p:nvPr/>
        </p:nvPicPr>
        <p:blipFill>
          <a:blip r:embed="rId3"/>
          <a:stretch>
            <a:fillRect/>
          </a:stretch>
        </p:blipFill>
        <p:spPr>
          <a:xfrm>
            <a:off x="7681545" y="3972365"/>
            <a:ext cx="4468755" cy="2546855"/>
          </a:xfrm>
          <a:prstGeom prst="rect">
            <a:avLst/>
          </a:prstGeom>
        </p:spPr>
      </p:pic>
      <p:graphicFrame>
        <p:nvGraphicFramePr>
          <p:cNvPr id="5" name="Group 14">
            <a:extLst>
              <a:ext uri="{FF2B5EF4-FFF2-40B4-BE49-F238E27FC236}">
                <a16:creationId xmlns:a16="http://schemas.microsoft.com/office/drawing/2014/main" id="{1F149E5A-2D0D-4F24-B06F-E7EEF943AB61}"/>
              </a:ext>
            </a:extLst>
          </p:cNvPr>
          <p:cNvGraphicFramePr>
            <a:graphicFrameLocks/>
          </p:cNvGraphicFramePr>
          <p:nvPr>
            <p:extLst>
              <p:ext uri="{D42A27DB-BD31-4B8C-83A1-F6EECF244321}">
                <p14:modId xmlns:p14="http://schemas.microsoft.com/office/powerpoint/2010/main" val="1302512586"/>
              </p:ext>
            </p:extLst>
          </p:nvPr>
        </p:nvGraphicFramePr>
        <p:xfrm>
          <a:off x="8408159" y="116633"/>
          <a:ext cx="3733800" cy="3713163"/>
        </p:xfrm>
        <a:graphic>
          <a:graphicData uri="http://schemas.openxmlformats.org/drawingml/2006/table">
            <a:tbl>
              <a:tblPr/>
              <a:tblGrid>
                <a:gridCol w="3733800">
                  <a:extLst>
                    <a:ext uri="{9D8B030D-6E8A-4147-A177-3AD203B41FA5}">
                      <a16:colId xmlns:a16="http://schemas.microsoft.com/office/drawing/2014/main" val="2083390748"/>
                    </a:ext>
                  </a:extLst>
                </a:gridCol>
              </a:tblGrid>
              <a:tr h="3713163">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Invoker</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private Command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Invoker(Command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void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setCommand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业务方法，用于调用命令类的方法</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void call()</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command.execute</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34891474"/>
                  </a:ext>
                </a:extLst>
              </a:tr>
            </a:tbl>
          </a:graphicData>
        </a:graphic>
      </p:graphicFrame>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F3BA251-7417-42A8-A4BC-941E1B319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03912" y="980728"/>
            <a:ext cx="6840539" cy="3024336"/>
          </a:xfrm>
          <a:prstGeom prst="rect">
            <a:avLst/>
          </a:prstGeom>
          <a:noFill/>
        </p:spPr>
      </p:pic>
      <p:sp>
        <p:nvSpPr>
          <p:cNvPr id="227330" name="Rectangle 2">
            <a:extLst>
              <a:ext uri="{FF2B5EF4-FFF2-40B4-BE49-F238E27FC236}">
                <a16:creationId xmlns:a16="http://schemas.microsoft.com/office/drawing/2014/main" id="{75CC96BA-EFC6-45A6-B11E-2A3BE2C21AC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ndParaRPr>
          </a:p>
        </p:txBody>
      </p:sp>
      <p:sp>
        <p:nvSpPr>
          <p:cNvPr id="227331" name="Rectangle 3">
            <a:extLst>
              <a:ext uri="{FF2B5EF4-FFF2-40B4-BE49-F238E27FC236}">
                <a16:creationId xmlns:a16="http://schemas.microsoft.com/office/drawing/2014/main" id="{03F260B8-7813-4CAC-8E8E-12196B2626D0}"/>
              </a:ext>
            </a:extLst>
          </p:cNvPr>
          <p:cNvSpPr>
            <a:spLocks noGrp="1" noChangeArrowheads="1"/>
          </p:cNvSpPr>
          <p:nvPr>
            <p:ph type="body" idx="1"/>
          </p:nvPr>
        </p:nvSpPr>
        <p:spPr>
          <a:xfrm>
            <a:off x="479376" y="920320"/>
            <a:ext cx="10972800" cy="5065712"/>
          </a:xfrm>
        </p:spPr>
        <p:txBody>
          <a:bodyPr/>
          <a:lstStyle/>
          <a:p>
            <a:pPr eaLnBrk="1" hangingPunct="1"/>
            <a:r>
              <a:rPr lang="en-US" altLang="zh-CN" dirty="0">
                <a:solidFill>
                  <a:srgbClr val="324A7A"/>
                </a:solidFill>
                <a:ea typeface="华文中宋" panose="02010600040101010101" pitchFamily="2" charset="-122"/>
              </a:rPr>
              <a:t>Example</a:t>
            </a:r>
            <a:r>
              <a:rPr lang="zh-CN" altLang="en-US" dirty="0">
                <a:solidFill>
                  <a:srgbClr val="324A7A"/>
                </a:solidFill>
                <a:ea typeface="华文中宋" panose="02010600040101010101" pitchFamily="2" charset="-122"/>
              </a:rPr>
              <a:t>：</a:t>
            </a:r>
            <a:r>
              <a:rPr lang="zh-CN" altLang="en-US" b="0" dirty="0">
                <a:solidFill>
                  <a:srgbClr val="324A7A"/>
                </a:solidFill>
                <a:ea typeface="华文中宋" panose="02010600040101010101" pitchFamily="2" charset="-122"/>
              </a:rPr>
              <a:t>一个绘图的小程序</a:t>
            </a:r>
            <a:endParaRPr lang="en-US" altLang="zh-CN" b="0" dirty="0">
              <a:solidFill>
                <a:srgbClr val="324A7A"/>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Command</a:t>
            </a:r>
            <a:r>
              <a:rPr lang="zh-CN" altLang="en-US" b="0" dirty="0">
                <a:solidFill>
                  <a:schemeClr val="tx1"/>
                </a:solidFill>
                <a:ea typeface="华文中宋" panose="02010600040101010101" pitchFamily="2" charset="-122"/>
              </a:rPr>
              <a:t>：定义命令的接口。</a:t>
            </a:r>
          </a:p>
          <a:p>
            <a:pPr lvl="1" eaLnBrk="1" hangingPunct="1"/>
            <a:r>
              <a:rPr lang="en-US" altLang="zh-CN" b="0" dirty="0" err="1">
                <a:solidFill>
                  <a:schemeClr val="tx1"/>
                </a:solidFill>
                <a:ea typeface="华文中宋" panose="02010600040101010101" pitchFamily="2" charset="-122"/>
              </a:rPr>
              <a:t>ConcreteCommand</a:t>
            </a:r>
            <a:r>
              <a:rPr lang="zh-CN" altLang="en-US"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MacroCommand</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DrawCommand</a:t>
            </a:r>
            <a:r>
              <a:rPr lang="zh-CN" altLang="en-US" b="0" dirty="0">
                <a:solidFill>
                  <a:schemeClr val="tx1"/>
                </a:solidFill>
                <a:ea typeface="华文中宋" panose="02010600040101010101" pitchFamily="2" charset="-122"/>
              </a:rPr>
              <a:t>。</a:t>
            </a:r>
          </a:p>
          <a:p>
            <a:pPr lvl="1" eaLnBrk="1" hangingPunct="1"/>
            <a:r>
              <a:rPr lang="en-US" altLang="zh-CN" b="0" dirty="0">
                <a:solidFill>
                  <a:schemeClr val="tx1"/>
                </a:solidFill>
                <a:ea typeface="华文中宋" panose="02010600040101010101" pitchFamily="2" charset="-122"/>
              </a:rPr>
              <a:t>Receiver</a:t>
            </a:r>
            <a:r>
              <a:rPr lang="zh-CN" altLang="en-US"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DrawCanvas</a:t>
            </a:r>
            <a:endParaRPr lang="en-US" altLang="zh-CN" b="0" dirty="0">
              <a:solidFill>
                <a:schemeClr val="tx1"/>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Client</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Main</a:t>
            </a:r>
          </a:p>
          <a:p>
            <a:pPr lvl="1" eaLnBrk="1" hangingPunct="1"/>
            <a:r>
              <a:rPr lang="en-US" altLang="zh-CN" b="0" dirty="0">
                <a:solidFill>
                  <a:schemeClr val="tx1"/>
                </a:solidFill>
                <a:ea typeface="华文中宋" panose="02010600040101010101" pitchFamily="2" charset="-122"/>
              </a:rPr>
              <a:t>Invoker</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Main</a:t>
            </a:r>
          </a:p>
        </p:txBody>
      </p:sp>
      <p:graphicFrame>
        <p:nvGraphicFramePr>
          <p:cNvPr id="5" name="Group 5">
            <a:extLst>
              <a:ext uri="{FF2B5EF4-FFF2-40B4-BE49-F238E27FC236}">
                <a16:creationId xmlns:a16="http://schemas.microsoft.com/office/drawing/2014/main" id="{D33FD606-AD95-4D3D-AEE8-561802F7E3BA}"/>
              </a:ext>
            </a:extLst>
          </p:cNvPr>
          <p:cNvGraphicFramePr>
            <a:graphicFrameLocks/>
          </p:cNvGraphicFramePr>
          <p:nvPr>
            <p:extLst>
              <p:ext uri="{D42A27DB-BD31-4B8C-83A1-F6EECF244321}">
                <p14:modId xmlns:p14="http://schemas.microsoft.com/office/powerpoint/2010/main" val="2127613238"/>
              </p:ext>
            </p:extLst>
          </p:nvPr>
        </p:nvGraphicFramePr>
        <p:xfrm>
          <a:off x="656457" y="4077072"/>
          <a:ext cx="10795722" cy="2269181"/>
        </p:xfrm>
        <a:graphic>
          <a:graphicData uri="http://schemas.openxmlformats.org/drawingml/2006/table">
            <a:tbl>
              <a:tblPr/>
              <a:tblGrid>
                <a:gridCol w="1394563">
                  <a:extLst>
                    <a:ext uri="{9D8B030D-6E8A-4147-A177-3AD203B41FA5}">
                      <a16:colId xmlns:a16="http://schemas.microsoft.com/office/drawing/2014/main" val="20000"/>
                    </a:ext>
                  </a:extLst>
                </a:gridCol>
                <a:gridCol w="2320864">
                  <a:extLst>
                    <a:ext uri="{9D8B030D-6E8A-4147-A177-3AD203B41FA5}">
                      <a16:colId xmlns:a16="http://schemas.microsoft.com/office/drawing/2014/main" val="20001"/>
                    </a:ext>
                  </a:extLst>
                </a:gridCol>
                <a:gridCol w="7080295">
                  <a:extLst>
                    <a:ext uri="{9D8B030D-6E8A-4147-A177-3AD203B41FA5}">
                      <a16:colId xmlns:a16="http://schemas.microsoft.com/office/drawing/2014/main" val="20002"/>
                    </a:ext>
                  </a:extLst>
                </a:gridCol>
              </a:tblGrid>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表示命令的接口  </a:t>
                      </a:r>
                      <a:r>
                        <a:rPr kumimoji="1" lang="en-US" altLang="zh-CN" sz="900" b="0" i="0" u="none" strike="noStrike" cap="none" normalizeH="0" baseline="0">
                          <a:ln>
                            <a:noFill/>
                          </a:ln>
                          <a:solidFill>
                            <a:schemeClr val="tx1"/>
                          </a:solidFill>
                          <a:effectLst/>
                          <a:latin typeface="华文中宋" pitchFamily="2" charset="-122"/>
                          <a:ea typeface="华文中宋" pitchFamily="2" charset="-122"/>
                          <a:hlinkClick r:id="rId3" action="ppaction://hlinkfile"/>
                        </a:rPr>
                        <a:t>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546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MacroCommand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表示结合多个命令的命令的类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4" action="ppaction://hlinkfile"/>
                        </a:rPr>
                        <a:t>MacroCommand.java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表示点的绘制命令的类 </a:t>
                      </a:r>
                      <a:r>
                        <a:rPr kumimoji="1" lang="en-US" altLang="zh-CN" sz="900" b="0" i="0" u="none" strike="noStrike" cap="none" normalizeH="0" baseline="0">
                          <a:ln>
                            <a:noFill/>
                          </a:ln>
                          <a:solidFill>
                            <a:schemeClr val="tx1"/>
                          </a:solidFill>
                          <a:effectLst/>
                          <a:latin typeface="华文中宋" pitchFamily="2" charset="-122"/>
                          <a:ea typeface="华文中宋" pitchFamily="2" charset="-122"/>
                          <a:hlinkClick r:id="rId5" action="ppaction://hlinkfile"/>
                        </a:rPr>
                        <a:t>DrawCommand.java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6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表示绘制对象的接口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6" action="ppaction://hlinkfile"/>
                        </a:rPr>
                        <a:t>Drawable.java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DrawCanvas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表示绘制对象的类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7" action="ppaction://hlinkfile"/>
                        </a:rPr>
                        <a:t>DrawCanvas.java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Main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dirty="0">
                          <a:ln>
                            <a:noFill/>
                          </a:ln>
                          <a:solidFill>
                            <a:schemeClr val="tx1"/>
                          </a:solidFill>
                          <a:effectLst/>
                          <a:latin typeface="华文中宋" pitchFamily="2" charset="-122"/>
                          <a:ea typeface="华文中宋" pitchFamily="2" charset="-122"/>
                        </a:rPr>
                        <a:t>测试用类  </a:t>
                      </a:r>
                      <a:r>
                        <a:rPr kumimoji="1" lang="en-US" altLang="en-US" sz="900" b="0" i="0" u="none" strike="noStrike" cap="none" normalizeH="0" baseline="0" dirty="0">
                          <a:ln>
                            <a:noFill/>
                          </a:ln>
                          <a:solidFill>
                            <a:schemeClr val="tx1"/>
                          </a:solidFill>
                          <a:effectLst/>
                          <a:latin typeface="华文中宋" pitchFamily="2" charset="-122"/>
                          <a:ea typeface="华文中宋" pitchFamily="2" charset="-122"/>
                          <a:hlinkClick r:id="rId8" action="ppaction://hlinkfile"/>
                        </a:rPr>
                        <a:t>Main.java</a:t>
                      </a:r>
                      <a:endParaRPr kumimoji="1" lang="zh-CN" altLang="en-US" sz="9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81CE7-4AFF-4F45-AFF5-59DEF1B2CF2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pic>
        <p:nvPicPr>
          <p:cNvPr id="5" name="内容占位符 4">
            <a:extLst>
              <a:ext uri="{FF2B5EF4-FFF2-40B4-BE49-F238E27FC236}">
                <a16:creationId xmlns:a16="http://schemas.microsoft.com/office/drawing/2014/main" id="{82E9964D-BE1F-4BA2-BF21-4E2C5940F761}"/>
              </a:ext>
            </a:extLst>
          </p:cNvPr>
          <p:cNvPicPr>
            <a:picLocks noGrp="1" noChangeAspect="1"/>
          </p:cNvPicPr>
          <p:nvPr>
            <p:ph idx="1"/>
          </p:nvPr>
        </p:nvPicPr>
        <p:blipFill>
          <a:blip r:embed="rId2"/>
          <a:stretch>
            <a:fillRect/>
          </a:stretch>
        </p:blipFill>
        <p:spPr>
          <a:xfrm>
            <a:off x="-22438" y="3581978"/>
            <a:ext cx="4678279" cy="3087383"/>
          </a:xfrm>
          <a:prstGeom prst="rect">
            <a:avLst/>
          </a:prstGeom>
        </p:spPr>
      </p:pic>
      <p:pic>
        <p:nvPicPr>
          <p:cNvPr id="4" name="图片 3">
            <a:extLst>
              <a:ext uri="{FF2B5EF4-FFF2-40B4-BE49-F238E27FC236}">
                <a16:creationId xmlns:a16="http://schemas.microsoft.com/office/drawing/2014/main" id="{BB2D8198-E95A-437B-849A-CDCD3B4789D4}"/>
              </a:ext>
            </a:extLst>
          </p:cNvPr>
          <p:cNvPicPr>
            <a:picLocks noChangeAspect="1"/>
          </p:cNvPicPr>
          <p:nvPr/>
        </p:nvPicPr>
        <p:blipFill>
          <a:blip r:embed="rId3"/>
          <a:stretch>
            <a:fillRect/>
          </a:stretch>
        </p:blipFill>
        <p:spPr>
          <a:xfrm>
            <a:off x="8385" y="44624"/>
            <a:ext cx="7282791" cy="3456384"/>
          </a:xfrm>
          <a:prstGeom prst="rect">
            <a:avLst/>
          </a:prstGeom>
        </p:spPr>
      </p:pic>
      <p:pic>
        <p:nvPicPr>
          <p:cNvPr id="6" name="图片 5">
            <a:extLst>
              <a:ext uri="{FF2B5EF4-FFF2-40B4-BE49-F238E27FC236}">
                <a16:creationId xmlns:a16="http://schemas.microsoft.com/office/drawing/2014/main" id="{00218F53-99FC-450E-BB71-E34D19A87FE2}"/>
              </a:ext>
            </a:extLst>
          </p:cNvPr>
          <p:cNvPicPr>
            <a:picLocks noChangeAspect="1"/>
          </p:cNvPicPr>
          <p:nvPr/>
        </p:nvPicPr>
        <p:blipFill>
          <a:blip r:embed="rId4"/>
          <a:stretch>
            <a:fillRect/>
          </a:stretch>
        </p:blipFill>
        <p:spPr>
          <a:xfrm>
            <a:off x="7323517" y="65856"/>
            <a:ext cx="4860100" cy="770857"/>
          </a:xfrm>
          <a:prstGeom prst="rect">
            <a:avLst/>
          </a:prstGeom>
        </p:spPr>
      </p:pic>
      <p:pic>
        <p:nvPicPr>
          <p:cNvPr id="7" name="图片 6">
            <a:extLst>
              <a:ext uri="{FF2B5EF4-FFF2-40B4-BE49-F238E27FC236}">
                <a16:creationId xmlns:a16="http://schemas.microsoft.com/office/drawing/2014/main" id="{F2968460-DEF8-4125-827D-806A01C5E6EA}"/>
              </a:ext>
            </a:extLst>
          </p:cNvPr>
          <p:cNvPicPr>
            <a:picLocks noChangeAspect="1"/>
          </p:cNvPicPr>
          <p:nvPr/>
        </p:nvPicPr>
        <p:blipFill>
          <a:blip r:embed="rId5"/>
          <a:stretch>
            <a:fillRect/>
          </a:stretch>
        </p:blipFill>
        <p:spPr>
          <a:xfrm>
            <a:off x="7392144" y="949626"/>
            <a:ext cx="4392488" cy="2898143"/>
          </a:xfrm>
          <a:prstGeom prst="rect">
            <a:avLst/>
          </a:prstGeom>
        </p:spPr>
      </p:pic>
      <p:pic>
        <p:nvPicPr>
          <p:cNvPr id="8" name="图片 7">
            <a:extLst>
              <a:ext uri="{FF2B5EF4-FFF2-40B4-BE49-F238E27FC236}">
                <a16:creationId xmlns:a16="http://schemas.microsoft.com/office/drawing/2014/main" id="{51911CAB-D2E0-40A7-A420-D08BE42D4DBA}"/>
              </a:ext>
            </a:extLst>
          </p:cNvPr>
          <p:cNvPicPr>
            <a:picLocks noChangeAspect="1"/>
          </p:cNvPicPr>
          <p:nvPr/>
        </p:nvPicPr>
        <p:blipFill>
          <a:blip r:embed="rId6"/>
          <a:stretch>
            <a:fillRect/>
          </a:stretch>
        </p:blipFill>
        <p:spPr>
          <a:xfrm>
            <a:off x="7399364" y="3960680"/>
            <a:ext cx="4157693" cy="548440"/>
          </a:xfrm>
          <a:prstGeom prst="rect">
            <a:avLst/>
          </a:prstGeom>
        </p:spPr>
      </p:pic>
      <p:pic>
        <p:nvPicPr>
          <p:cNvPr id="9" name="图片 8">
            <a:extLst>
              <a:ext uri="{FF2B5EF4-FFF2-40B4-BE49-F238E27FC236}">
                <a16:creationId xmlns:a16="http://schemas.microsoft.com/office/drawing/2014/main" id="{796DAB0F-11E5-4122-BC89-8486B32BAED5}"/>
              </a:ext>
            </a:extLst>
          </p:cNvPr>
          <p:cNvPicPr>
            <a:picLocks noChangeAspect="1"/>
          </p:cNvPicPr>
          <p:nvPr/>
        </p:nvPicPr>
        <p:blipFill>
          <a:blip r:embed="rId7"/>
          <a:stretch>
            <a:fillRect/>
          </a:stretch>
        </p:blipFill>
        <p:spPr>
          <a:xfrm>
            <a:off x="7392146" y="4622034"/>
            <a:ext cx="4678279" cy="2170113"/>
          </a:xfrm>
          <a:prstGeom prst="rect">
            <a:avLst/>
          </a:prstGeom>
        </p:spPr>
      </p:pic>
      <p:pic>
        <p:nvPicPr>
          <p:cNvPr id="10" name="图片 9">
            <a:extLst>
              <a:ext uri="{FF2B5EF4-FFF2-40B4-BE49-F238E27FC236}">
                <a16:creationId xmlns:a16="http://schemas.microsoft.com/office/drawing/2014/main" id="{052CD545-50BA-42F1-B35E-60BE1CF85CD7}"/>
              </a:ext>
            </a:extLst>
          </p:cNvPr>
          <p:cNvPicPr>
            <a:picLocks noChangeAspect="1"/>
          </p:cNvPicPr>
          <p:nvPr/>
        </p:nvPicPr>
        <p:blipFill>
          <a:blip r:embed="rId8"/>
          <a:stretch>
            <a:fillRect/>
          </a:stretch>
        </p:blipFill>
        <p:spPr>
          <a:xfrm>
            <a:off x="3970427" y="2132856"/>
            <a:ext cx="3205693" cy="2028592"/>
          </a:xfrm>
          <a:prstGeom prst="rect">
            <a:avLst/>
          </a:prstGeom>
        </p:spPr>
      </p:pic>
      <p:pic>
        <p:nvPicPr>
          <p:cNvPr id="3" name="图片 2">
            <a:extLst>
              <a:ext uri="{FF2B5EF4-FFF2-40B4-BE49-F238E27FC236}">
                <a16:creationId xmlns:a16="http://schemas.microsoft.com/office/drawing/2014/main" id="{E4BDFAF4-5B1E-47ED-8F71-6C97325BFAD6}"/>
              </a:ext>
            </a:extLst>
          </p:cNvPr>
          <p:cNvPicPr>
            <a:picLocks noChangeAspect="1"/>
          </p:cNvPicPr>
          <p:nvPr/>
        </p:nvPicPr>
        <p:blipFill>
          <a:blip r:embed="rId9"/>
          <a:stretch>
            <a:fillRect/>
          </a:stretch>
        </p:blipFill>
        <p:spPr>
          <a:xfrm>
            <a:off x="4655841" y="4622034"/>
            <a:ext cx="2691463" cy="2235966"/>
          </a:xfrm>
          <a:prstGeom prst="rect">
            <a:avLst/>
          </a:prstGeom>
        </p:spPr>
      </p:pic>
    </p:spTree>
    <p:extLst>
      <p:ext uri="{BB962C8B-B14F-4D97-AF65-F5344CB8AC3E}">
        <p14:creationId xmlns:p14="http://schemas.microsoft.com/office/powerpoint/2010/main" val="237071279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13701-9393-4338-97DA-13B61A8E07F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1FCA26FD-151B-48E1-ADC4-FBBEC4DE9621}"/>
              </a:ext>
            </a:extLst>
          </p:cNvPr>
          <p:cNvSpPr>
            <a:spLocks noGrp="1"/>
          </p:cNvSpPr>
          <p:nvPr>
            <p:ph idx="1"/>
          </p:nvPr>
        </p:nvSpPr>
        <p:spPr/>
        <p:txBody>
          <a:bodyPr/>
          <a:lstStyle/>
          <a:p>
            <a:r>
              <a:rPr lang="en-US" altLang="zh-CN" dirty="0">
                <a:ea typeface="华文中宋" panose="02010600040101010101" pitchFamily="2" charset="-122"/>
              </a:rPr>
              <a:t>EG</a:t>
            </a:r>
          </a:p>
          <a:p>
            <a:pPr lvl="1"/>
            <a:r>
              <a:rPr lang="zh-CN" altLang="en-US" b="0" dirty="0">
                <a:solidFill>
                  <a:schemeClr val="tx1"/>
                </a:solidFill>
                <a:ea typeface="华文中宋" panose="02010600040101010101" pitchFamily="2" charset="-122"/>
              </a:rPr>
              <a:t>为了用户使用方便，某系统提供了一系列功能键，用户可以自定义功能键的功能，如功能键</a:t>
            </a:r>
            <a:r>
              <a:rPr lang="en-US" altLang="zh-CN" b="0" dirty="0" err="1">
                <a:solidFill>
                  <a:schemeClr val="tx1"/>
                </a:solidFill>
                <a:ea typeface="华文中宋" panose="02010600040101010101" pitchFamily="2" charset="-122"/>
              </a:rPr>
              <a:t>FunctionButton</a:t>
            </a:r>
            <a:r>
              <a:rPr lang="zh-CN" altLang="en-US" b="0" dirty="0">
                <a:solidFill>
                  <a:schemeClr val="tx1"/>
                </a:solidFill>
                <a:ea typeface="华文中宋" panose="02010600040101010101" pitchFamily="2" charset="-122"/>
              </a:rPr>
              <a:t>可以用于退出系统</a:t>
            </a:r>
            <a:r>
              <a:rPr lang="en-US" altLang="zh-CN"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SystemExitClass</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，也可以用于打开帮助界面</a:t>
            </a:r>
            <a:r>
              <a:rPr lang="en-US" altLang="zh-CN"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DisplayHelpClass</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。用户可以通过修改配置文件来改变功能键的用途，现使用命令模式来设计该系统，使得功能键类与功能类之间解耦，相同的功能键可以对应不同的功能。</a:t>
            </a:r>
          </a:p>
          <a:p>
            <a:pPr lvl="1"/>
            <a:endParaRPr lang="zh-CN" altLang="en-US" dirty="0"/>
          </a:p>
        </p:txBody>
      </p:sp>
      <p:pic>
        <p:nvPicPr>
          <p:cNvPr id="4" name="Picture 13">
            <a:extLst>
              <a:ext uri="{FF2B5EF4-FFF2-40B4-BE49-F238E27FC236}">
                <a16:creationId xmlns:a16="http://schemas.microsoft.com/office/drawing/2014/main" id="{3973CEC0-350A-425E-B804-0FF4784A3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589" y="2996952"/>
            <a:ext cx="88519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65580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969078" y="1307037"/>
            <a:ext cx="8597900" cy="587375"/>
          </a:xfrm>
          <a:noFill/>
        </p:spPr>
        <p:txBody>
          <a:bodyPr vert="horz" wrap="square" lIns="61444" tIns="30723" rIns="61444" bIns="30723" numCol="1" anchor="t" anchorCtr="0" compatLnSpc="1">
            <a:prstTxWarp prst="textNoShape">
              <a:avLst/>
            </a:prstTxWarp>
          </a:bodyPr>
          <a:lstStyle/>
          <a:p>
            <a:pPr indent="0" eaLnBrk="1" hangingPunct="1"/>
            <a:r>
              <a:rPr lang="en-US" altLang="zh-CN" sz="2800" b="1" dirty="0">
                <a:latin typeface="Times New Roman" panose="02020603050405020304" pitchFamily="18" charset="0"/>
                <a:cs typeface="Times New Roman" panose="02020603050405020304" pitchFamily="18" charset="0"/>
              </a:rPr>
              <a:t>The Model-View-Controller Pattern</a:t>
            </a:r>
            <a:endParaRPr lang="en-GB" altLang="zh-CN" sz="2800" b="1" dirty="0">
              <a:latin typeface="Times New Roman" panose="02020603050405020304" pitchFamily="18" charset="0"/>
              <a:cs typeface="Times New Roman" panose="02020603050405020304" pitchFamily="18" charset="0"/>
            </a:endParaRPr>
          </a:p>
        </p:txBody>
      </p:sp>
      <p:sp>
        <p:nvSpPr>
          <p:cNvPr id="43011" name="Rectangle 5">
            <a:extLst>
              <a:ext uri="{FF2B5EF4-FFF2-40B4-BE49-F238E27FC236}">
                <a16:creationId xmlns:a16="http://schemas.microsoft.com/office/drawing/2014/main" id="{11FD3DE5-624D-4734-816C-B78DDF728397}"/>
              </a:ext>
            </a:extLst>
          </p:cNvPr>
          <p:cNvSpPr>
            <a:spLocks noGrp="1" noChangeArrowheads="1"/>
          </p:cNvSpPr>
          <p:nvPr>
            <p:ph type="body" idx="1"/>
          </p:nvPr>
        </p:nvSpPr>
        <p:spPr>
          <a:xfrm>
            <a:off x="969078" y="1830257"/>
            <a:ext cx="10873271" cy="4507955"/>
          </a:xfrm>
          <a:noFill/>
        </p:spPr>
        <p:txBody>
          <a:bodyPr vert="horz" wrap="square" lIns="61444" tIns="30723" rIns="61444" bIns="30723" numCol="1" anchor="t" anchorCtr="0" compatLnSpc="1">
            <a:prstTxWarp prst="textNoShape">
              <a:avLst/>
            </a:prstTxWarp>
          </a:bodyPr>
          <a:lstStyle/>
          <a:p>
            <a:pPr eaLnBrk="1" hangingPunct="1">
              <a:lnSpc>
                <a:spcPct val="90000"/>
              </a:lnSpc>
              <a:buFont typeface="Wingdings" panose="05000000000000000000" pitchFamily="2" charset="2"/>
              <a:buChar char="n"/>
            </a:pPr>
            <a:r>
              <a:rPr lang="en-GB" altLang="zh-CN" dirty="0">
                <a:solidFill>
                  <a:srgbClr val="324A7A"/>
                </a:solidFill>
              </a:rPr>
              <a:t>Model-View-Controller (MVC) is a design pattern</a:t>
            </a:r>
          </a:p>
          <a:p>
            <a:pPr lvl="1" eaLnBrk="1" hangingPunct="1">
              <a:lnSpc>
                <a:spcPct val="90000"/>
              </a:lnSpc>
              <a:buFont typeface="Wingdings" panose="05000000000000000000" pitchFamily="2" charset="2"/>
              <a:buChar char="l"/>
            </a:pPr>
            <a:r>
              <a:rPr lang="en-GB" altLang="zh-CN" sz="2400" dirty="0">
                <a:solidFill>
                  <a:schemeClr val="tx1"/>
                </a:solidFill>
              </a:rPr>
              <a:t>Very widely used and regarded as a core concept in J2EE development</a:t>
            </a:r>
          </a:p>
          <a:p>
            <a:pPr lvl="1" eaLnBrk="1" hangingPunct="1">
              <a:lnSpc>
                <a:spcPct val="90000"/>
              </a:lnSpc>
              <a:buFont typeface="Wingdings" panose="05000000000000000000" pitchFamily="2" charset="2"/>
              <a:buChar char="l"/>
            </a:pPr>
            <a:r>
              <a:rPr lang="en-GB" altLang="zh-CN" sz="2400" dirty="0">
                <a:solidFill>
                  <a:schemeClr val="tx1"/>
                </a:solidFill>
              </a:rPr>
              <a:t>The model</a:t>
            </a:r>
          </a:p>
          <a:p>
            <a:pPr marL="1093761" lvl="2" indent="0" eaLnBrk="1" hangingPunct="1">
              <a:lnSpc>
                <a:spcPct val="90000"/>
              </a:lnSpc>
              <a:buNone/>
            </a:pPr>
            <a:r>
              <a:rPr lang="en-GB" altLang="zh-CN" sz="2000" b="0" dirty="0">
                <a:solidFill>
                  <a:schemeClr val="tx1"/>
                </a:solidFill>
              </a:rPr>
              <a:t>- Represents the underlying data and business logic in one place</a:t>
            </a:r>
          </a:p>
          <a:p>
            <a:pPr marL="1093761" lvl="2" indent="0" eaLnBrk="1" hangingPunct="1">
              <a:lnSpc>
                <a:spcPct val="90000"/>
              </a:lnSpc>
              <a:buNone/>
            </a:pPr>
            <a:r>
              <a:rPr lang="en-GB" altLang="zh-CN" sz="2000" b="0" dirty="0">
                <a:solidFill>
                  <a:schemeClr val="tx1"/>
                </a:solidFill>
              </a:rPr>
              <a:t>- Contains no information about the user interface</a:t>
            </a:r>
            <a:endParaRPr lang="en-US" altLang="zh-CN" sz="2000" b="0" dirty="0">
              <a:solidFill>
                <a:schemeClr val="tx1"/>
              </a:solidFill>
            </a:endParaRPr>
          </a:p>
          <a:p>
            <a:pPr lvl="1" eaLnBrk="1" hangingPunct="1">
              <a:lnSpc>
                <a:spcPct val="90000"/>
              </a:lnSpc>
              <a:buFont typeface="Wingdings" panose="05000000000000000000" pitchFamily="2" charset="2"/>
              <a:buChar char="l"/>
            </a:pPr>
            <a:r>
              <a:rPr lang="en-GB" altLang="zh-CN" sz="2400" dirty="0">
                <a:solidFill>
                  <a:schemeClr val="tx1"/>
                </a:solidFill>
              </a:rPr>
              <a:t>The view</a:t>
            </a:r>
          </a:p>
          <a:p>
            <a:pPr marL="1093761" lvl="2" indent="0" eaLnBrk="1" hangingPunct="1">
              <a:lnSpc>
                <a:spcPct val="90000"/>
              </a:lnSpc>
              <a:buNone/>
            </a:pPr>
            <a:r>
              <a:rPr lang="en-GB" altLang="zh-CN" sz="2000" b="0" dirty="0">
                <a:solidFill>
                  <a:schemeClr val="tx1"/>
                </a:solidFill>
              </a:rPr>
              <a:t>- The user interface – things the user can see and respond to</a:t>
            </a:r>
            <a:endParaRPr lang="en-US" altLang="zh-CN" sz="2000" b="0" dirty="0">
              <a:solidFill>
                <a:schemeClr val="tx1"/>
              </a:solidFill>
            </a:endParaRPr>
          </a:p>
          <a:p>
            <a:pPr marL="1093761" lvl="2" indent="0" eaLnBrk="1" hangingPunct="1">
              <a:lnSpc>
                <a:spcPct val="90000"/>
              </a:lnSpc>
              <a:buNone/>
            </a:pPr>
            <a:r>
              <a:rPr lang="en-US" altLang="zh-CN" sz="2000" b="0" dirty="0">
                <a:solidFill>
                  <a:schemeClr val="tx1"/>
                </a:solidFill>
              </a:rPr>
              <a:t>- Represent a window into the model – there can be many of these</a:t>
            </a:r>
          </a:p>
          <a:p>
            <a:pPr lvl="1" eaLnBrk="1" hangingPunct="1">
              <a:lnSpc>
                <a:spcPct val="90000"/>
              </a:lnSpc>
              <a:buFont typeface="Wingdings" panose="05000000000000000000" pitchFamily="2" charset="2"/>
              <a:buChar char="l"/>
            </a:pPr>
            <a:r>
              <a:rPr lang="en-GB" altLang="zh-CN" sz="2400" dirty="0">
                <a:solidFill>
                  <a:schemeClr val="tx1"/>
                </a:solidFill>
              </a:rPr>
              <a:t>The controller</a:t>
            </a:r>
          </a:p>
          <a:p>
            <a:pPr marL="1093761" lvl="2" indent="0" eaLnBrk="1" hangingPunct="1">
              <a:lnSpc>
                <a:spcPct val="90000"/>
              </a:lnSpc>
              <a:buNone/>
            </a:pPr>
            <a:r>
              <a:rPr lang="en-GB" altLang="zh-CN" sz="2000" b="0" dirty="0">
                <a:solidFill>
                  <a:schemeClr val="tx1"/>
                </a:solidFill>
              </a:rPr>
              <a:t>- Connects the model and the view</a:t>
            </a:r>
          </a:p>
          <a:p>
            <a:pPr marL="1093761" lvl="2" indent="0" eaLnBrk="1" hangingPunct="1">
              <a:lnSpc>
                <a:spcPct val="90000"/>
              </a:lnSpc>
              <a:buNone/>
            </a:pPr>
            <a:r>
              <a:rPr lang="en-GB" altLang="zh-CN" sz="2000" b="0" dirty="0">
                <a:solidFill>
                  <a:schemeClr val="tx1"/>
                </a:solidFill>
              </a:rPr>
              <a:t>- Used to communicate between the model and view</a:t>
            </a:r>
          </a:p>
          <a:p>
            <a:pPr eaLnBrk="1" hangingPunct="1">
              <a:lnSpc>
                <a:spcPct val="90000"/>
              </a:lnSpc>
              <a:buFont typeface="Wingdings" panose="05000000000000000000" pitchFamily="2" charset="2"/>
              <a:buChar char="n"/>
            </a:pPr>
            <a:r>
              <a:rPr lang="en-US" altLang="zh-CN" dirty="0">
                <a:solidFill>
                  <a:srgbClr val="324A7A"/>
                </a:solidFill>
              </a:rPr>
              <a:t>A fourth layer – persistence – is often added to the pattern</a:t>
            </a:r>
          </a:p>
        </p:txBody>
      </p:sp>
      <p:sp>
        <p:nvSpPr>
          <p:cNvPr id="2" name="矩形 1">
            <a:extLst>
              <a:ext uri="{FF2B5EF4-FFF2-40B4-BE49-F238E27FC236}">
                <a16:creationId xmlns:a16="http://schemas.microsoft.com/office/drawing/2014/main" id="{5026D3B5-1A79-4B05-9BBD-C7772FD39717}"/>
              </a:ext>
            </a:extLst>
          </p:cNvPr>
          <p:cNvSpPr/>
          <p:nvPr/>
        </p:nvSpPr>
        <p:spPr>
          <a:xfrm>
            <a:off x="479376" y="805609"/>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B68CC-4982-4843-872A-F75A3A9C082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5AD45570-8B37-4B64-8D5E-ADA989881923}"/>
              </a:ext>
            </a:extLst>
          </p:cNvPr>
          <p:cNvSpPr>
            <a:spLocks noGrp="1"/>
          </p:cNvSpPr>
          <p:nvPr>
            <p:ph idx="1"/>
          </p:nvPr>
        </p:nvSpPr>
        <p:spPr/>
        <p:txBody>
          <a:bodyPr/>
          <a:lstStyle/>
          <a:p>
            <a:pPr eaLnBrk="1" hangingPunct="1"/>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语言使用命令模式实现</a:t>
            </a:r>
            <a:r>
              <a:rPr lang="en-US" altLang="zh-CN" dirty="0">
                <a:solidFill>
                  <a:srgbClr val="324A7A"/>
                </a:solidFill>
                <a:latin typeface="华文中宋" panose="02010600040101010101" pitchFamily="2" charset="-122"/>
                <a:ea typeface="华文中宋" panose="02010600040101010101" pitchFamily="2" charset="-122"/>
              </a:rPr>
              <a:t>AWT/Swing GUI</a:t>
            </a:r>
            <a:r>
              <a:rPr lang="zh-CN" altLang="en-US" dirty="0">
                <a:solidFill>
                  <a:srgbClr val="324A7A"/>
                </a:solidFill>
                <a:latin typeface="华文中宋" panose="02010600040101010101" pitchFamily="2" charset="-122"/>
                <a:ea typeface="华文中宋" panose="02010600040101010101" pitchFamily="2" charset="-122"/>
              </a:rPr>
              <a:t>的委派事件模型 </a:t>
            </a:r>
            <a:r>
              <a:rPr lang="en-US" altLang="zh-CN" dirty="0">
                <a:solidFill>
                  <a:srgbClr val="324A7A"/>
                </a:solidFill>
                <a:latin typeface="华文中宋" panose="02010600040101010101" pitchFamily="2" charset="-122"/>
                <a:ea typeface="华文中宋" panose="02010600040101010101" pitchFamily="2" charset="-122"/>
              </a:rPr>
              <a:t>(Delegation Event Model, DEM) </a:t>
            </a:r>
            <a:r>
              <a:rPr lang="zh-CN" altLang="en-US" dirty="0">
                <a:solidFill>
                  <a:srgbClr val="324A7A"/>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在</a:t>
            </a:r>
            <a:r>
              <a:rPr lang="en-US" altLang="zh-CN" dirty="0">
                <a:solidFill>
                  <a:schemeClr val="tx1"/>
                </a:solidFill>
                <a:latin typeface="华文中宋" panose="02010600040101010101" pitchFamily="2" charset="-122"/>
                <a:ea typeface="华文中宋" panose="02010600040101010101" pitchFamily="2" charset="-122"/>
              </a:rPr>
              <a:t>AWT/Swing</a:t>
            </a:r>
            <a:r>
              <a:rPr lang="zh-CN" altLang="en-US" dirty="0">
                <a:solidFill>
                  <a:schemeClr val="tx1"/>
                </a:solidFill>
                <a:latin typeface="华文中宋" panose="02010600040101010101" pitchFamily="2" charset="-122"/>
                <a:ea typeface="华文中宋" panose="02010600040101010101" pitchFamily="2" charset="-122"/>
              </a:rPr>
              <a:t>中，</a:t>
            </a:r>
            <a:r>
              <a:rPr lang="en-US" altLang="zh-CN" dirty="0">
                <a:solidFill>
                  <a:schemeClr val="tx1"/>
                </a:solidFill>
                <a:latin typeface="华文中宋" panose="02010600040101010101" pitchFamily="2" charset="-122"/>
                <a:ea typeface="华文中宋" panose="02010600040101010101" pitchFamily="2" charset="-122"/>
              </a:rPr>
              <a:t>Frame</a:t>
            </a:r>
            <a:r>
              <a:rPr lang="zh-CN" altLang="en-US" dirty="0">
                <a:solidFill>
                  <a:schemeClr val="tx1"/>
                </a:solidFill>
                <a:latin typeface="华文中宋" panose="02010600040101010101" pitchFamily="2" charset="-122"/>
                <a:ea typeface="华文中宋" panose="02010600040101010101" pitchFamily="2" charset="-122"/>
              </a:rPr>
              <a:t>、</a:t>
            </a:r>
            <a:r>
              <a:rPr lang="en-US" altLang="zh-CN" dirty="0">
                <a:solidFill>
                  <a:schemeClr val="tx1"/>
                </a:solidFill>
                <a:latin typeface="华文中宋" panose="02010600040101010101" pitchFamily="2" charset="-122"/>
                <a:ea typeface="华文中宋" panose="02010600040101010101" pitchFamily="2" charset="-122"/>
              </a:rPr>
              <a:t>Button</a:t>
            </a:r>
            <a:r>
              <a:rPr lang="zh-CN" altLang="en-US" dirty="0">
                <a:solidFill>
                  <a:schemeClr val="tx1"/>
                </a:solidFill>
                <a:latin typeface="华文中宋" panose="02010600040101010101" pitchFamily="2" charset="-122"/>
                <a:ea typeface="华文中宋" panose="02010600040101010101" pitchFamily="2" charset="-122"/>
              </a:rPr>
              <a:t>等界面组件是请求发送者，而</a:t>
            </a:r>
            <a:r>
              <a:rPr lang="en-US" altLang="zh-CN" dirty="0">
                <a:solidFill>
                  <a:schemeClr val="tx1"/>
                </a:solidFill>
                <a:latin typeface="华文中宋" panose="02010600040101010101" pitchFamily="2" charset="-122"/>
                <a:ea typeface="华文中宋" panose="02010600040101010101" pitchFamily="2" charset="-122"/>
              </a:rPr>
              <a:t>AWT</a:t>
            </a:r>
            <a:r>
              <a:rPr lang="zh-CN" altLang="en-US" dirty="0">
                <a:solidFill>
                  <a:schemeClr val="tx1"/>
                </a:solidFill>
                <a:latin typeface="华文中宋" panose="02010600040101010101" pitchFamily="2" charset="-122"/>
                <a:ea typeface="华文中宋" panose="02010600040101010101" pitchFamily="2" charset="-122"/>
              </a:rPr>
              <a:t>提供的事件监听器接口和事件适配器类是抽象命令接口，用户可以自己写抽象命令接口的子类来实现事件处理，即实现具体命令类，而在具体命令类中可以调用业务处理方法来实现该事件的处理。对于界面组件而言，只需要了解命令接口即可，无须关心接口的实现，组件类并不关心实际操作，而操作由用户来实现。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buFont typeface="Arial" panose="020B0604020202020204" pitchFamily="34" charset="0"/>
              <a:buChar char="•"/>
            </a:pPr>
            <a:r>
              <a:rPr lang="zh-CN" altLang="en-US" dirty="0">
                <a:solidFill>
                  <a:srgbClr val="324A7A"/>
                </a:solidFill>
                <a:latin typeface="华文中宋" panose="02010600040101010101" pitchFamily="2" charset="-122"/>
                <a:ea typeface="华文中宋" panose="02010600040101010101" pitchFamily="2" charset="-122"/>
              </a:rPr>
              <a:t>很多系统都提供了宏命令功能，如</a:t>
            </a:r>
            <a:r>
              <a:rPr lang="en-US" altLang="zh-CN" dirty="0">
                <a:solidFill>
                  <a:srgbClr val="324A7A"/>
                </a:solidFill>
                <a:latin typeface="华文中宋" panose="02010600040101010101" pitchFamily="2" charset="-122"/>
                <a:ea typeface="华文中宋" panose="02010600040101010101" pitchFamily="2" charset="-122"/>
              </a:rPr>
              <a:t>UNIX</a:t>
            </a:r>
            <a:r>
              <a:rPr lang="zh-CN" altLang="en-US" dirty="0">
                <a:solidFill>
                  <a:srgbClr val="324A7A"/>
                </a:solidFill>
                <a:latin typeface="华文中宋" panose="02010600040101010101" pitchFamily="2" charset="-122"/>
                <a:ea typeface="华文中宋" panose="02010600040101010101" pitchFamily="2" charset="-122"/>
              </a:rPr>
              <a:t>平台下的</a:t>
            </a:r>
            <a:r>
              <a:rPr lang="en-US" altLang="zh-CN" dirty="0">
                <a:solidFill>
                  <a:srgbClr val="324A7A"/>
                </a:solidFill>
                <a:latin typeface="华文中宋" panose="02010600040101010101" pitchFamily="2" charset="-122"/>
                <a:ea typeface="华文中宋" panose="02010600040101010101" pitchFamily="2" charset="-122"/>
              </a:rPr>
              <a:t>Shell</a:t>
            </a:r>
            <a:r>
              <a:rPr lang="zh-CN" altLang="en-US" dirty="0">
                <a:solidFill>
                  <a:srgbClr val="324A7A"/>
                </a:solidFill>
                <a:latin typeface="华文中宋" panose="02010600040101010101" pitchFamily="2" charset="-122"/>
                <a:ea typeface="华文中宋" panose="02010600040101010101" pitchFamily="2" charset="-122"/>
              </a:rPr>
              <a:t>编程，可以将多条命令封装在一个命令对象中，只需要一条简单的命令即可执行一个命令序列，这也是命令模式的应用实例之一。</a:t>
            </a:r>
          </a:p>
          <a:p>
            <a:endParaRPr lang="zh-CN" altLang="en-US" dirty="0"/>
          </a:p>
        </p:txBody>
      </p:sp>
    </p:spTree>
    <p:extLst>
      <p:ext uri="{BB962C8B-B14F-4D97-AF65-F5344CB8AC3E}">
        <p14:creationId xmlns:p14="http://schemas.microsoft.com/office/powerpoint/2010/main" val="1673875605"/>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EE398682-0292-4253-885F-22155205D69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ndParaRPr>
          </a:p>
        </p:txBody>
      </p:sp>
      <p:sp>
        <p:nvSpPr>
          <p:cNvPr id="228355" name="Rectangle 3">
            <a:extLst>
              <a:ext uri="{FF2B5EF4-FFF2-40B4-BE49-F238E27FC236}">
                <a16:creationId xmlns:a16="http://schemas.microsoft.com/office/drawing/2014/main" id="{2EB860A2-F824-4EB9-9C27-7824B84D4B8A}"/>
              </a:ext>
            </a:extLst>
          </p:cNvPr>
          <p:cNvSpPr>
            <a:spLocks noGrp="1" noChangeArrowheads="1"/>
          </p:cNvSpPr>
          <p:nvPr>
            <p:ph type="body" idx="1"/>
          </p:nvPr>
        </p:nvSpPr>
        <p:spPr>
          <a:xfrm>
            <a:off x="551384" y="1021632"/>
            <a:ext cx="11089232" cy="5287688"/>
          </a:xfrm>
        </p:spPr>
        <p:txBody>
          <a:bodyPr/>
          <a:lstStyle/>
          <a:p>
            <a:pPr eaLnBrk="1" hangingPunct="1"/>
            <a:r>
              <a:rPr lang="zh-CN" altLang="en-US" dirty="0">
                <a:solidFill>
                  <a:srgbClr val="324A7A"/>
                </a:solidFill>
                <a:ea typeface="华文中宋" panose="02010600040101010101" pitchFamily="2" charset="-122"/>
              </a:rPr>
              <a:t>启示：</a:t>
            </a:r>
          </a:p>
          <a:p>
            <a:pPr lvl="1" eaLnBrk="1" hangingPunct="1">
              <a:lnSpc>
                <a:spcPct val="150000"/>
              </a:lnSpc>
              <a:buFont typeface="Wingdings" panose="05000000000000000000" pitchFamily="2" charset="2"/>
              <a:buChar char="n"/>
            </a:pPr>
            <a:r>
              <a:rPr lang="zh-CN" altLang="en-US" b="0" dirty="0">
                <a:solidFill>
                  <a:schemeClr val="tx1"/>
                </a:solidFill>
                <a:highlight>
                  <a:srgbClr val="FFFF00"/>
                </a:highlight>
                <a:ea typeface="华文中宋" panose="02010600040101010101" pitchFamily="2" charset="-122"/>
              </a:rPr>
              <a:t>存储记录的内容</a:t>
            </a:r>
            <a:r>
              <a:rPr lang="zh-CN" altLang="en-US" b="0" dirty="0">
                <a:solidFill>
                  <a:schemeClr val="tx1"/>
                </a:solidFill>
                <a:ea typeface="华文中宋" panose="02010600040101010101" pitchFamily="2" charset="-122"/>
              </a:rPr>
              <a:t>：动作以及接受者</a:t>
            </a:r>
            <a:endParaRPr lang="en-US" altLang="zh-CN" b="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命令模式的本质是对命令进行封装，将发出命令的责任和执行命令的责任分割开。</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每一个命令都是一个操作：请求的一方发出请求，要求执行一个操作；接收的一方收到请求，并执行操作。</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命令模式允许请求的一方和接收的一方独立开来，使得请求的一方不必知道接收请求的一方的接口，更不必知道请求是怎么被接收，以及操作是否被执行、何时被执行，以及是怎么被执行的。</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命令模式使请求本身成为一个对象，这个对象和其他对象一样可以被存储和传递。 </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命令模式的关键在于引入了抽象命令接口，且发送者针对抽象命令接口编程，只有实现了抽象命令接口的具体命令才能与接收者相关联。 </a:t>
            </a: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2166B-EB09-40C4-893B-5A25AE2D1655}"/>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E4BAEC08-AF4C-4C99-80A3-829ECB9D354B}"/>
              </a:ext>
            </a:extLst>
          </p:cNvPr>
          <p:cNvSpPr>
            <a:spLocks noGrp="1"/>
          </p:cNvSpPr>
          <p:nvPr>
            <p:ph idx="1"/>
          </p:nvPr>
        </p:nvSpPr>
        <p:spPr/>
        <p:txBody>
          <a:bodyPr/>
          <a:lstStyle/>
          <a:p>
            <a:pPr eaLnBrk="1" hangingPunct="1">
              <a:lnSpc>
                <a:spcPct val="150000"/>
              </a:lnSpc>
            </a:pPr>
            <a:r>
              <a:rPr lang="zh-CN" altLang="en-US" dirty="0">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降低系统的耦合度。</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新的命令可以很容易地加入到系统中。</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可以比较容易地设计一个命令队列和宏命令</a:t>
            </a:r>
            <a:r>
              <a:rPr lang="zh-CN" altLang="en-US" b="0" dirty="0">
                <a:solidFill>
                  <a:srgbClr val="FF0000"/>
                </a:solidFill>
                <a:highlight>
                  <a:srgbClr val="FFFF00"/>
                </a:highlight>
                <a:ea typeface="华文中宋" panose="02010600040101010101" pitchFamily="2" charset="-122"/>
              </a:rPr>
              <a:t>（组合命令）</a:t>
            </a:r>
            <a:r>
              <a:rPr lang="zh-CN" altLang="en-US" b="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可以方便地实现对请求的</a:t>
            </a:r>
            <a:r>
              <a:rPr lang="en-US" altLang="zh-CN" b="0" dirty="0">
                <a:solidFill>
                  <a:schemeClr val="tx1"/>
                </a:solidFill>
                <a:ea typeface="华文中宋" panose="02010600040101010101" pitchFamily="2" charset="-122"/>
              </a:rPr>
              <a:t>Undo</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Redo</a:t>
            </a:r>
            <a:r>
              <a:rPr lang="zh-CN" altLang="en-US" b="0" dirty="0">
                <a:solidFill>
                  <a:schemeClr val="tx1"/>
                </a:solidFill>
                <a:ea typeface="华文中宋" panose="02010600040101010101" pitchFamily="2" charset="-122"/>
              </a:rPr>
              <a:t>。</a:t>
            </a:r>
          </a:p>
          <a:p>
            <a:pPr eaLnBrk="1" hangingPunct="1">
              <a:lnSpc>
                <a:spcPct val="150000"/>
              </a:lnSpc>
            </a:pPr>
            <a:r>
              <a:rPr lang="zh-CN" altLang="en-US" dirty="0">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使用命令模式可能会导致某些系统有过多的具体命令类。因为针对每一个命令都需要设计一个具体命令类，因此某些系统可能需要大量具体命令类，这将影响命令模式的使用。</a:t>
            </a:r>
          </a:p>
          <a:p>
            <a:endParaRPr lang="zh-CN" altLang="en-US" dirty="0"/>
          </a:p>
        </p:txBody>
      </p:sp>
    </p:spTree>
    <p:extLst>
      <p:ext uri="{BB962C8B-B14F-4D97-AF65-F5344CB8AC3E}">
        <p14:creationId xmlns:p14="http://schemas.microsoft.com/office/powerpoint/2010/main" val="1076969345"/>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EEB9FD5D-44DF-41F3-AC7C-328290A6379F}"/>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29379" name="Rectangle 3">
            <a:extLst>
              <a:ext uri="{FF2B5EF4-FFF2-40B4-BE49-F238E27FC236}">
                <a16:creationId xmlns:a16="http://schemas.microsoft.com/office/drawing/2014/main" id="{5416CB30-12A7-4D12-A5EE-37527E83C8B5}"/>
              </a:ext>
            </a:extLst>
          </p:cNvPr>
          <p:cNvSpPr>
            <a:spLocks noGrp="1" noChangeArrowheads="1"/>
          </p:cNvSpPr>
          <p:nvPr>
            <p:ph idx="1"/>
          </p:nvPr>
        </p:nvSpPr>
        <p:spPr>
          <a:xfrm>
            <a:off x="599964" y="1124744"/>
            <a:ext cx="11008840" cy="4968552"/>
          </a:xfrm>
        </p:spPr>
        <p:txBody>
          <a:bodyPr/>
          <a:lstStyle/>
          <a:p>
            <a:pPr algn="l" eaLnBrk="1" hangingPunct="1">
              <a:lnSpc>
                <a:spcPct val="150000"/>
              </a:lnSpc>
            </a:pPr>
            <a:r>
              <a:rPr lang="zh-CN" altLang="en-US" sz="2000" dirty="0">
                <a:solidFill>
                  <a:srgbClr val="324A7A"/>
                </a:solidFill>
                <a:ea typeface="华文中宋" panose="02010600040101010101" pitchFamily="2" charset="-122"/>
              </a:rPr>
              <a:t>并不是每种设计模式都会具有很广泛的应用。</a:t>
            </a:r>
            <a:r>
              <a:rPr lang="zh-CN" altLang="en-US" sz="2000" dirty="0">
                <a:solidFill>
                  <a:srgbClr val="C00000"/>
                </a:solidFill>
                <a:highlight>
                  <a:srgbClr val="FFFF00"/>
                </a:highlight>
                <a:ea typeface="华文中宋" panose="02010600040101010101" pitchFamily="2" charset="-122"/>
              </a:rPr>
              <a:t>有的模式适用范围就很小，比如解释器模式。</a:t>
            </a:r>
            <a:r>
              <a:rPr lang="zh-CN" altLang="en-US" sz="2000" dirty="0">
                <a:solidFill>
                  <a:srgbClr val="324A7A"/>
                </a:solidFill>
                <a:ea typeface="华文中宋" panose="02010600040101010101" pitchFamily="2" charset="-122"/>
              </a:rPr>
              <a:t>因为解释器模式只适用于简单文法的解释，弊端又多，所以我就很少会用到它。</a:t>
            </a:r>
            <a:endParaRPr lang="en-US" altLang="zh-CN" sz="2000" dirty="0">
              <a:solidFill>
                <a:srgbClr val="324A7A"/>
              </a:solidFill>
              <a:ea typeface="华文中宋" panose="02010600040101010101" pitchFamily="2" charset="-122"/>
            </a:endParaRPr>
          </a:p>
          <a:p>
            <a:pPr algn="l" eaLnBrk="1" hangingPunct="1">
              <a:lnSpc>
                <a:spcPct val="150000"/>
              </a:lnSpc>
            </a:pPr>
            <a:r>
              <a:rPr lang="en-US" altLang="zh-CN" sz="2000" dirty="0">
                <a:solidFill>
                  <a:srgbClr val="324A7A"/>
                </a:solidFill>
                <a:ea typeface="华文中宋" panose="02010600040101010101" pitchFamily="2" charset="-122"/>
              </a:rPr>
              <a:t>Interpreter</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如果在系统中某一特定类型的问题发生的频率很高，此时可以考虑将这些问题的实例表述为一个语言中的句子，因此可以构建一个解释器，该解释器通过解释这些句子来解决这些问题。</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解释器模式描述了如何构成一个简单的语言解释器。</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语法规则以类来表示。</a:t>
            </a:r>
          </a:p>
          <a:p>
            <a:pPr algn="l" eaLnBrk="1" hangingPunct="1">
              <a:lnSpc>
                <a:spcPct val="150000"/>
              </a:lnSpc>
            </a:pPr>
            <a:r>
              <a:rPr lang="zh-CN" altLang="en-US" sz="2000" dirty="0">
                <a:solidFill>
                  <a:srgbClr val="324A7A"/>
                </a:solidFill>
                <a:ea typeface="华文中宋" panose="02010600040101010101" pitchFamily="2" charset="-122"/>
              </a:rPr>
              <a:t>意图</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给定一个语言，定义它的文法的一种表示，并定义一个解释器，这个解释器使用该类表示来解释语言中的句子。</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解释器模式描述了如何为简单的语言定义一个文法，如何在该语言中表示一个句子，以及如何解释这些句子。</a:t>
            </a:r>
          </a:p>
        </p:txBody>
      </p:sp>
    </p:spTree>
  </p:cSld>
  <p:clrMapOvr>
    <a:overrideClrMapping bg1="lt1" tx1="dk1" bg2="lt2" tx2="dk2" accent1="accent1" accent2="accent2" accent3="accent3" accent4="accent4" accent5="accent5" accent6="accent6" hlink="hlink" folHlink="folHlink"/>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884DF-64C9-472B-9C23-D0454DD987B9}"/>
              </a:ext>
            </a:extLst>
          </p:cNvPr>
          <p:cNvSpPr>
            <a:spLocks noGrp="1"/>
          </p:cNvSpPr>
          <p:nvPr>
            <p:ph type="title"/>
          </p:nvPr>
        </p:nvSpPr>
        <p:spPr>
          <a:xfrm>
            <a:off x="13684" y="184680"/>
            <a:ext cx="12192000" cy="688975"/>
          </a:xfrm>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724C9B70-13E0-4380-828A-360EA0BBBA07}"/>
              </a:ext>
            </a:extLst>
          </p:cNvPr>
          <p:cNvSpPr>
            <a:spLocks noGrp="1"/>
          </p:cNvSpPr>
          <p:nvPr>
            <p:ph idx="1"/>
          </p:nvPr>
        </p:nvSpPr>
        <p:spPr>
          <a:xfrm>
            <a:off x="479376" y="764704"/>
            <a:ext cx="11305256" cy="5832646"/>
          </a:xfrm>
        </p:spPr>
        <p:txBody>
          <a:bodyPr/>
          <a:lstStyle/>
          <a:p>
            <a:pPr algn="l" eaLnBrk="1" hangingPunct="1">
              <a:lnSpc>
                <a:spcPct val="150000"/>
              </a:lnSpc>
            </a:pPr>
            <a:r>
              <a:rPr lang="zh-CN" altLang="en-US" sz="2000" dirty="0">
                <a:solidFill>
                  <a:srgbClr val="324A7A"/>
                </a:solidFill>
                <a:ea typeface="华文中宋" panose="02010600040101010101" pitchFamily="2" charset="-122"/>
              </a:rPr>
              <a:t>动机</a:t>
            </a:r>
          </a:p>
          <a:p>
            <a:pPr lvl="1" eaLnBrk="1" hangingPunct="1"/>
            <a:r>
              <a:rPr lang="zh-CN" altLang="en-US" sz="1800" dirty="0">
                <a:solidFill>
                  <a:schemeClr val="tx1"/>
                </a:solidFill>
                <a:latin typeface="华文中宋" panose="02010600040101010101" pitchFamily="2" charset="-122"/>
                <a:ea typeface="华文中宋" panose="02010600040101010101" pitchFamily="2" charset="-122"/>
              </a:rPr>
              <a:t>如果一个特定类型的问题发生的频率很高，那么可能就值得将该问题的各个实例表述为一个简单语言中的句子。这样就可以构建一个解释器，该解释器通过解释这些句子来解决该问题。</a:t>
            </a:r>
            <a:endParaRPr lang="en-US" altLang="zh-CN" dirty="0">
              <a:ea typeface="华文中宋" panose="02010600040101010101" pitchFamily="2" charset="-122"/>
            </a:endParaRPr>
          </a:p>
          <a:p>
            <a:pPr algn="l" eaLnBrk="1" hangingPunct="1">
              <a:lnSpc>
                <a:spcPct val="150000"/>
              </a:lnSpc>
            </a:pPr>
            <a:r>
              <a:rPr lang="zh-CN" altLang="en-US" sz="2000" dirty="0">
                <a:solidFill>
                  <a:srgbClr val="324A7A"/>
                </a:solidFill>
                <a:ea typeface="华文中宋" panose="02010600040101010101" pitchFamily="2" charset="-122"/>
              </a:rPr>
              <a:t>定义</a:t>
            </a:r>
          </a:p>
          <a:p>
            <a:pPr lvl="1" eaLnBrk="1" hangingPunct="1"/>
            <a:r>
              <a:rPr lang="zh-CN" altLang="en-US" sz="1800" dirty="0">
                <a:solidFill>
                  <a:schemeClr val="tx1"/>
                </a:solidFill>
                <a:ea typeface="华文中宋" panose="02010600040101010101" pitchFamily="2" charset="-122"/>
              </a:rPr>
              <a:t>定义语言的文法，并且建立一个解释器来解释该语言中的句子，这里的“语言”意思是使用规定格式和语法的代码。</a:t>
            </a:r>
            <a:endParaRPr lang="en-US" altLang="zh-CN" sz="1800" dirty="0">
              <a:solidFill>
                <a:schemeClr val="tx1"/>
              </a:solidFill>
              <a:ea typeface="华文中宋" panose="02010600040101010101" pitchFamily="2" charset="-122"/>
            </a:endParaRPr>
          </a:p>
          <a:p>
            <a:pPr lvl="1" eaLnBrk="1" hangingPunct="1"/>
            <a:r>
              <a:rPr lang="en-US" altLang="zh-CN" sz="1800" dirty="0">
                <a:solidFill>
                  <a:schemeClr val="tx1"/>
                </a:solidFill>
                <a:ea typeface="华文中宋" panose="02010600040101010101" pitchFamily="2" charset="-122"/>
              </a:rPr>
              <a:t>Given a language, define a representation for its grammar along with an interpreter that uses the representation to interpret sentences in the language.</a:t>
            </a:r>
          </a:p>
          <a:p>
            <a:pPr algn="l" eaLnBrk="1" hangingPunct="1">
              <a:lnSpc>
                <a:spcPct val="150000"/>
              </a:lnSpc>
            </a:pPr>
            <a:r>
              <a:rPr lang="zh-CN" altLang="en-US" sz="2000" dirty="0">
                <a:solidFill>
                  <a:srgbClr val="324A7A"/>
                </a:solidFill>
                <a:ea typeface="华文中宋" panose="02010600040101010101" pitchFamily="2" charset="-122"/>
              </a:rPr>
              <a:t>结构</a:t>
            </a:r>
            <a:endParaRPr lang="en-US" altLang="zh-CN" sz="2000" dirty="0">
              <a:solidFill>
                <a:srgbClr val="324A7A"/>
              </a:solidFill>
              <a:ea typeface="华文中宋" panose="02010600040101010101" pitchFamily="2" charset="-122"/>
            </a:endParaRPr>
          </a:p>
          <a:p>
            <a:pPr algn="l" eaLnBrk="1" hangingPunct="1">
              <a:lnSpc>
                <a:spcPct val="150000"/>
              </a:lnSpc>
            </a:pPr>
            <a:r>
              <a:rPr lang="zh-CN" altLang="en-US" sz="2000" dirty="0">
                <a:solidFill>
                  <a:srgbClr val="324A7A"/>
                </a:solidFill>
                <a:ea typeface="华文中宋" panose="02010600040101010101" pitchFamily="2" charset="-122"/>
              </a:rPr>
              <a:t>角色</a:t>
            </a:r>
            <a:endParaRPr lang="en-US" altLang="zh-CN" sz="2000" dirty="0">
              <a:solidFill>
                <a:srgbClr val="324A7A"/>
              </a:solidFill>
              <a:ea typeface="华文中宋" panose="02010600040101010101" pitchFamily="2" charset="-122"/>
            </a:endParaRP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AbstractExpression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抽象表达式</a:t>
            </a: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TerminalExpression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终结符表达式</a:t>
            </a: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NonterminalExpression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非终结符表达式</a:t>
            </a:r>
          </a:p>
          <a:p>
            <a:pPr lvl="1" eaLnBrk="1" hangingPunct="1">
              <a:buFont typeface="Arial" panose="020B0604020202020204" pitchFamily="34" charset="0"/>
              <a:buChar char="•"/>
            </a:pPr>
            <a:r>
              <a:rPr lang="en-US" altLang="zh-CN" sz="1600" b="0" dirty="0">
                <a:solidFill>
                  <a:schemeClr val="tx1"/>
                </a:solidFill>
                <a:ea typeface="华文中宋" panose="02010600040101010101" pitchFamily="2" charset="-122"/>
              </a:rPr>
              <a:t>Context: </a:t>
            </a:r>
            <a:r>
              <a:rPr lang="zh-CN" altLang="en-US" sz="1600" b="0" dirty="0">
                <a:solidFill>
                  <a:schemeClr val="tx1"/>
                </a:solidFill>
                <a:ea typeface="华文中宋" panose="02010600040101010101" pitchFamily="2" charset="-122"/>
              </a:rPr>
              <a:t>环境类</a:t>
            </a:r>
          </a:p>
          <a:p>
            <a:pPr lvl="1" eaLnBrk="1" hangingPunct="1">
              <a:buFont typeface="Arial" panose="020B0604020202020204" pitchFamily="34" charset="0"/>
              <a:buChar char="•"/>
            </a:pPr>
            <a:r>
              <a:rPr lang="en-US" altLang="zh-CN" sz="1600" b="0" dirty="0">
                <a:solidFill>
                  <a:schemeClr val="tx1"/>
                </a:solidFill>
                <a:ea typeface="华文中宋" panose="02010600040101010101" pitchFamily="2" charset="-122"/>
              </a:rPr>
              <a:t>Client: </a:t>
            </a:r>
            <a:r>
              <a:rPr lang="zh-CN" altLang="en-US" sz="1600" b="0" dirty="0">
                <a:solidFill>
                  <a:schemeClr val="tx1"/>
                </a:solidFill>
                <a:ea typeface="华文中宋" panose="02010600040101010101" pitchFamily="2" charset="-122"/>
              </a:rPr>
              <a:t>客户类</a:t>
            </a:r>
          </a:p>
          <a:p>
            <a:pPr eaLnBrk="1" hangingPunct="1"/>
            <a:endParaRPr lang="en-US" altLang="en-US" dirty="0"/>
          </a:p>
          <a:p>
            <a:endParaRPr lang="zh-CN" altLang="en-US" dirty="0"/>
          </a:p>
        </p:txBody>
      </p:sp>
      <p:pic>
        <p:nvPicPr>
          <p:cNvPr id="4" name="Picture 16">
            <a:extLst>
              <a:ext uri="{FF2B5EF4-FFF2-40B4-BE49-F238E27FC236}">
                <a16:creationId xmlns:a16="http://schemas.microsoft.com/office/drawing/2014/main" id="{A0EDA13C-A4AA-4EA6-937D-743D66138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7928" y="3501008"/>
            <a:ext cx="6613376" cy="333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4396436"/>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A5A5F-571F-46F0-9633-DE86A601AA2E}"/>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F94D1CB5-DB2C-4AD4-8FBE-88858F7327D1}"/>
              </a:ext>
            </a:extLst>
          </p:cNvPr>
          <p:cNvSpPr>
            <a:spLocks noGrp="1"/>
          </p:cNvSpPr>
          <p:nvPr>
            <p:ph idx="1"/>
          </p:nvPr>
        </p:nvSpPr>
        <p:spPr/>
        <p:txBody>
          <a:bodyPr/>
          <a:lstStyle/>
          <a:p>
            <a:r>
              <a:rPr lang="zh-CN" altLang="en-US" dirty="0"/>
              <a:t>典型代码</a:t>
            </a:r>
            <a:endParaRPr lang="en-US" altLang="zh-CN" dirty="0"/>
          </a:p>
          <a:p>
            <a:endParaRPr lang="zh-CN" altLang="en-US" dirty="0"/>
          </a:p>
        </p:txBody>
      </p:sp>
      <p:pic>
        <p:nvPicPr>
          <p:cNvPr id="4" name="图片 3">
            <a:extLst>
              <a:ext uri="{FF2B5EF4-FFF2-40B4-BE49-F238E27FC236}">
                <a16:creationId xmlns:a16="http://schemas.microsoft.com/office/drawing/2014/main" id="{337D54AF-7A35-4E11-B5B6-FED5D629B14B}"/>
              </a:ext>
            </a:extLst>
          </p:cNvPr>
          <p:cNvPicPr>
            <a:picLocks noChangeAspect="1"/>
          </p:cNvPicPr>
          <p:nvPr/>
        </p:nvPicPr>
        <p:blipFill>
          <a:blip r:embed="rId3"/>
          <a:stretch>
            <a:fillRect/>
          </a:stretch>
        </p:blipFill>
        <p:spPr>
          <a:xfrm>
            <a:off x="-24680" y="1986768"/>
            <a:ext cx="5179733" cy="1874280"/>
          </a:xfrm>
          <a:prstGeom prst="rect">
            <a:avLst/>
          </a:prstGeom>
        </p:spPr>
      </p:pic>
      <p:pic>
        <p:nvPicPr>
          <p:cNvPr id="6" name="图片 5">
            <a:extLst>
              <a:ext uri="{FF2B5EF4-FFF2-40B4-BE49-F238E27FC236}">
                <a16:creationId xmlns:a16="http://schemas.microsoft.com/office/drawing/2014/main" id="{CCBA624B-DD3E-43C6-8953-24F46436ED61}"/>
              </a:ext>
            </a:extLst>
          </p:cNvPr>
          <p:cNvPicPr>
            <a:picLocks noChangeAspect="1"/>
          </p:cNvPicPr>
          <p:nvPr/>
        </p:nvPicPr>
        <p:blipFill>
          <a:blip r:embed="rId4"/>
          <a:stretch>
            <a:fillRect/>
          </a:stretch>
        </p:blipFill>
        <p:spPr>
          <a:xfrm>
            <a:off x="-29727" y="4128129"/>
            <a:ext cx="5179732" cy="2397217"/>
          </a:xfrm>
          <a:prstGeom prst="rect">
            <a:avLst/>
          </a:prstGeom>
        </p:spPr>
      </p:pic>
      <p:pic>
        <p:nvPicPr>
          <p:cNvPr id="7" name="图片 6">
            <a:extLst>
              <a:ext uri="{FF2B5EF4-FFF2-40B4-BE49-F238E27FC236}">
                <a16:creationId xmlns:a16="http://schemas.microsoft.com/office/drawing/2014/main" id="{62E6BDC5-3A39-49C5-886D-91FA6476F7EC}"/>
              </a:ext>
            </a:extLst>
          </p:cNvPr>
          <p:cNvPicPr>
            <a:picLocks noChangeAspect="1"/>
          </p:cNvPicPr>
          <p:nvPr/>
        </p:nvPicPr>
        <p:blipFill>
          <a:blip r:embed="rId5"/>
          <a:stretch>
            <a:fillRect/>
          </a:stretch>
        </p:blipFill>
        <p:spPr>
          <a:xfrm>
            <a:off x="5663952" y="116632"/>
            <a:ext cx="6519664" cy="3523039"/>
          </a:xfrm>
          <a:prstGeom prst="rect">
            <a:avLst/>
          </a:prstGeom>
        </p:spPr>
      </p:pic>
      <p:pic>
        <p:nvPicPr>
          <p:cNvPr id="9" name="图片 8">
            <a:extLst>
              <a:ext uri="{FF2B5EF4-FFF2-40B4-BE49-F238E27FC236}">
                <a16:creationId xmlns:a16="http://schemas.microsoft.com/office/drawing/2014/main" id="{A839C608-1D64-4189-A490-EEC377A05176}"/>
              </a:ext>
            </a:extLst>
          </p:cNvPr>
          <p:cNvPicPr>
            <a:picLocks noChangeAspect="1"/>
          </p:cNvPicPr>
          <p:nvPr/>
        </p:nvPicPr>
        <p:blipFill>
          <a:blip r:embed="rId6"/>
          <a:stretch>
            <a:fillRect/>
          </a:stretch>
        </p:blipFill>
        <p:spPr>
          <a:xfrm>
            <a:off x="5663952" y="3639671"/>
            <a:ext cx="6528047" cy="2886543"/>
          </a:xfrm>
          <a:prstGeom prst="rect">
            <a:avLst/>
          </a:prstGeom>
        </p:spPr>
      </p:pic>
    </p:spTree>
    <p:extLst>
      <p:ext uri="{BB962C8B-B14F-4D97-AF65-F5344CB8AC3E}">
        <p14:creationId xmlns:p14="http://schemas.microsoft.com/office/powerpoint/2010/main" val="354374521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E17C7-E84A-4552-956E-2881F00CB484}"/>
              </a:ext>
            </a:extLst>
          </p:cNvPr>
          <p:cNvSpPr>
            <a:spLocks noGrp="1"/>
          </p:cNvSpPr>
          <p:nvPr>
            <p:ph type="title"/>
          </p:nvPr>
        </p:nvSpPr>
        <p:spPr/>
        <p:txBody>
          <a:bodyPr/>
          <a:lstStyle/>
          <a:p>
            <a:r>
              <a:rPr lang="en-US" altLang="zh-CN" dirty="0">
                <a:latin typeface="Bauhaus 93" pitchFamily="82" charset="0"/>
              </a:rPr>
              <a:t>Interpreter Pattern</a:t>
            </a:r>
            <a:br>
              <a:rPr lang="en-US" altLang="zh-CN" dirty="0">
                <a:latin typeface="Bauhaus 93" pitchFamily="82" charset="0"/>
              </a:rPr>
            </a:br>
            <a:endParaRPr lang="zh-CN" altLang="en-US" dirty="0"/>
          </a:p>
        </p:txBody>
      </p:sp>
      <p:sp>
        <p:nvSpPr>
          <p:cNvPr id="3" name="内容占位符 2">
            <a:extLst>
              <a:ext uri="{FF2B5EF4-FFF2-40B4-BE49-F238E27FC236}">
                <a16:creationId xmlns:a16="http://schemas.microsoft.com/office/drawing/2014/main" id="{A130BD7D-672A-448F-B801-D3AD9BFCC89B}"/>
              </a:ext>
            </a:extLst>
          </p:cNvPr>
          <p:cNvSpPr>
            <a:spLocks noGrp="1"/>
          </p:cNvSpPr>
          <p:nvPr>
            <p:ph idx="1"/>
          </p:nvPr>
        </p:nvSpPr>
        <p:spPr/>
        <p:txBody>
          <a:bodyPr/>
          <a:lstStyle/>
          <a:p>
            <a:pPr eaLnBrk="1" hangingPunct="1"/>
            <a:r>
              <a:rPr lang="zh-CN" altLang="en-US" dirty="0">
                <a:solidFill>
                  <a:srgbClr val="324A7A"/>
                </a:solidFill>
                <a:ea typeface="华文中宋" panose="02010600040101010101" pitchFamily="2" charset="-122"/>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当有一个语言需要解释执行，并且你可将该语言中的句子表示为一个抽象的语法树时，可使用解释器模式。</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迷你语言</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正则表达式</a:t>
            </a:r>
          </a:p>
          <a:p>
            <a:pPr lvl="3" eaLnBrk="1" hangingPunct="1"/>
            <a:r>
              <a:rPr lang="en-US" altLang="zh-CN" sz="1600" dirty="0">
                <a:latin typeface="华文中宋" panose="02010600040101010101" pitchFamily="2" charset="-122"/>
                <a:ea typeface="华文中宋" panose="02010600040101010101" pitchFamily="2" charset="-122"/>
              </a:rPr>
              <a:t>Raining &amp;</a:t>
            </a:r>
            <a:r>
              <a:rPr lang="zh-CN" altLang="en-US"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dogs|cats</a:t>
            </a:r>
            <a:r>
              <a:rPr lang="zh-CN" altLang="en-US" sz="1600" dirty="0">
                <a:latin typeface="华文中宋" panose="02010600040101010101" pitchFamily="2" charset="-122"/>
                <a:ea typeface="华文中宋" panose="02010600040101010101" pitchFamily="2" charset="-122"/>
              </a:rPr>
              <a:t>）*</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搜索用的表达式</a:t>
            </a:r>
          </a:p>
          <a:p>
            <a:pPr lvl="3" eaLnBrk="1" hangingPunct="1"/>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garlic and not onions</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批处理命令</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华文中宋" panose="02010600040101010101" pitchFamily="2" charset="-122"/>
                <a:ea typeface="华文中宋" panose="02010600040101010101" pitchFamily="2" charset="-122"/>
              </a:rPr>
              <a:t>效果</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易于改变和扩展文法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易于实现文法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复杂的文法难于维护</a:t>
            </a:r>
          </a:p>
          <a:p>
            <a:pPr lvl="1"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577429343"/>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06EB05B6-E6D5-4C3D-BCED-F71844927FC1}"/>
              </a:ext>
            </a:extLst>
          </p:cNvPr>
          <p:cNvSpPr>
            <a:spLocks noGrp="1" noChangeArrowheads="1"/>
          </p:cNvSpPr>
          <p:nvPr>
            <p:ph type="title"/>
          </p:nvPr>
        </p:nvSpPr>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4499" name="Rectangle 3">
            <a:extLst>
              <a:ext uri="{FF2B5EF4-FFF2-40B4-BE49-F238E27FC236}">
                <a16:creationId xmlns:a16="http://schemas.microsoft.com/office/drawing/2014/main" id="{B428AE05-64DB-49DD-AEA4-D712640186FB}"/>
              </a:ext>
            </a:extLst>
          </p:cNvPr>
          <p:cNvSpPr>
            <a:spLocks noGrp="1" noChangeArrowheads="1"/>
          </p:cNvSpPr>
          <p:nvPr>
            <p:ph type="body" idx="1"/>
          </p:nvPr>
        </p:nvSpPr>
        <p:spPr>
          <a:xfrm>
            <a:off x="551384" y="1052736"/>
            <a:ext cx="10972800" cy="5065712"/>
          </a:xfrm>
        </p:spPr>
        <p:txBody>
          <a:bodyPr/>
          <a:lstStyle/>
          <a:p>
            <a:pPr eaLnBrk="1" hangingPunct="1"/>
            <a:r>
              <a:rPr lang="en-US" altLang="zh-CN" dirty="0">
                <a:solidFill>
                  <a:srgbClr val="324A7A"/>
                </a:solidFill>
                <a:latin typeface="Arial Black" panose="020B0A04020102020204" pitchFamily="34" charset="0"/>
              </a:rPr>
              <a:t>EG</a:t>
            </a:r>
            <a:r>
              <a:rPr lang="zh-CN" altLang="en-US" dirty="0">
                <a:solidFill>
                  <a:srgbClr val="324A7A"/>
                </a:solidFill>
                <a:latin typeface="Arial Black" panose="020B0A04020102020204" pitchFamily="34" charset="0"/>
              </a:rPr>
              <a:t>：</a:t>
            </a:r>
            <a:r>
              <a:rPr lang="en-US" altLang="zh-CN" dirty="0">
                <a:solidFill>
                  <a:schemeClr val="tx1"/>
                </a:solidFill>
                <a:latin typeface="Arial Black" panose="020B0A04020102020204" pitchFamily="34" charset="0"/>
              </a:rPr>
              <a:t>Backus Normal Format</a:t>
            </a:r>
          </a:p>
          <a:p>
            <a:pPr lvl="1" eaLnBrk="1" hangingPunct="1"/>
            <a:r>
              <a:rPr lang="en-US" altLang="zh-CN" sz="1800" b="0" dirty="0">
                <a:solidFill>
                  <a:schemeClr val="tx1"/>
                </a:solidFill>
                <a:latin typeface="Arial Black" panose="020B0A04020102020204" pitchFamily="34" charset="0"/>
              </a:rPr>
              <a:t>&lt;program&gt;::</a:t>
            </a:r>
            <a:r>
              <a:rPr lang="zh-CN" altLang="en-US" sz="1800" b="0" dirty="0">
                <a:solidFill>
                  <a:schemeClr val="tx1"/>
                </a:solidFill>
                <a:latin typeface="Arial Black" panose="020B0A04020102020204" pitchFamily="34" charset="0"/>
              </a:rPr>
              <a:t>＝</a:t>
            </a:r>
            <a:r>
              <a:rPr lang="en-US" altLang="zh-CN" sz="1800" b="0" dirty="0">
                <a:solidFill>
                  <a:schemeClr val="tx1"/>
                </a:solidFill>
                <a:latin typeface="Arial Black" panose="020B0A04020102020204" pitchFamily="34" charset="0"/>
              </a:rPr>
              <a:t>program&lt;command list&gt;</a:t>
            </a:r>
          </a:p>
          <a:p>
            <a:pPr lvl="1" eaLnBrk="1" hangingPunct="1"/>
            <a:r>
              <a:rPr lang="en-US" altLang="zh-CN" sz="1800" b="0" dirty="0">
                <a:solidFill>
                  <a:schemeClr val="tx1"/>
                </a:solidFill>
                <a:latin typeface="Arial Black" panose="020B0A04020102020204" pitchFamily="34" charset="0"/>
              </a:rPr>
              <a:t>&lt;command list&gt;::=&lt;command&gt;* end</a:t>
            </a:r>
          </a:p>
          <a:p>
            <a:pPr lvl="1" eaLnBrk="1" hangingPunct="1"/>
            <a:r>
              <a:rPr lang="en-US" altLang="zh-CN" sz="1800" b="0" dirty="0">
                <a:solidFill>
                  <a:schemeClr val="tx1"/>
                </a:solidFill>
                <a:latin typeface="Arial Black" panose="020B0A04020102020204" pitchFamily="34" charset="0"/>
              </a:rPr>
              <a:t>&lt;command&gt;::=&lt;repeat command&gt;|&lt;primitive command&gt;</a:t>
            </a:r>
          </a:p>
          <a:p>
            <a:pPr lvl="1" eaLnBrk="1" hangingPunct="1"/>
            <a:r>
              <a:rPr lang="en-US" altLang="zh-CN" sz="1800" b="0" dirty="0">
                <a:solidFill>
                  <a:schemeClr val="tx1"/>
                </a:solidFill>
                <a:latin typeface="Arial Black" panose="020B0A04020102020204" pitchFamily="34" charset="0"/>
              </a:rPr>
              <a:t>&lt;repeat command&gt;:==repeat &lt;number&gt; &lt;command list&gt;</a:t>
            </a:r>
          </a:p>
          <a:p>
            <a:pPr lvl="1" eaLnBrk="1" hangingPunct="1"/>
            <a:r>
              <a:rPr lang="en-US" altLang="zh-CN" sz="1800" b="0" dirty="0">
                <a:solidFill>
                  <a:schemeClr val="tx1"/>
                </a:solidFill>
                <a:latin typeface="Arial Black" panose="020B0A04020102020204" pitchFamily="34" charset="0"/>
              </a:rPr>
              <a:t>&lt;primitive command&gt;::=</a:t>
            </a:r>
            <a:r>
              <a:rPr lang="en-US" altLang="zh-CN" sz="1800" b="0" dirty="0" err="1">
                <a:solidFill>
                  <a:schemeClr val="tx1"/>
                </a:solidFill>
                <a:latin typeface="Arial Black" panose="020B0A04020102020204" pitchFamily="34" charset="0"/>
              </a:rPr>
              <a:t>go|right|left</a:t>
            </a:r>
            <a:endParaRPr lang="en-US" altLang="zh-CN" sz="1800" b="0" dirty="0">
              <a:solidFill>
                <a:schemeClr val="tx1"/>
              </a:solidFill>
              <a:latin typeface="Arial Black" panose="020B0A04020102020204" pitchFamily="34" charset="0"/>
            </a:endParaRPr>
          </a:p>
        </p:txBody>
      </p:sp>
      <p:sp>
        <p:nvSpPr>
          <p:cNvPr id="234500" name="Rectangle 4">
            <a:extLst>
              <a:ext uri="{FF2B5EF4-FFF2-40B4-BE49-F238E27FC236}">
                <a16:creationId xmlns:a16="http://schemas.microsoft.com/office/drawing/2014/main" id="{E0A26539-E59E-421E-8B18-A3F546836C9C}"/>
              </a:ext>
            </a:extLst>
          </p:cNvPr>
          <p:cNvSpPr>
            <a:spLocks noChangeArrowheads="1"/>
          </p:cNvSpPr>
          <p:nvPr/>
        </p:nvSpPr>
        <p:spPr bwMode="auto">
          <a:xfrm>
            <a:off x="4871738" y="3573934"/>
            <a:ext cx="1511300"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a:t>
            </a:r>
            <a:r>
              <a:rPr kumimoji="0" lang="en-US" altLang="zh-CN" sz="1800" dirty="0" err="1">
                <a:latin typeface="Times New Roman" panose="02020603050405020304" pitchFamily="18" charset="0"/>
                <a:ea typeface="宋体" panose="02010600030101010101" pitchFamily="2" charset="-122"/>
              </a:rPr>
              <a:t>ProgramNode</a:t>
            </a:r>
            <a:endParaRPr kumimoji="0" lang="en-US" altLang="zh-CN" sz="1800" dirty="0">
              <a:latin typeface="Times New Roman" panose="02020603050405020304" pitchFamily="18" charset="0"/>
              <a:ea typeface="宋体" panose="02010600030101010101" pitchFamily="2" charset="-122"/>
            </a:endParaRPr>
          </a:p>
        </p:txBody>
      </p:sp>
      <p:sp>
        <p:nvSpPr>
          <p:cNvPr id="234501" name="Rectangle 5">
            <a:extLst>
              <a:ext uri="{FF2B5EF4-FFF2-40B4-BE49-F238E27FC236}">
                <a16:creationId xmlns:a16="http://schemas.microsoft.com/office/drawing/2014/main" id="{75AEC961-86F6-4670-B217-A6BA97AFF746}"/>
              </a:ext>
            </a:extLst>
          </p:cNvPr>
          <p:cNvSpPr>
            <a:spLocks noChangeArrowheads="1"/>
          </p:cNvSpPr>
          <p:nvPr/>
        </p:nvSpPr>
        <p:spPr bwMode="auto">
          <a:xfrm>
            <a:off x="4584401" y="4077169"/>
            <a:ext cx="2089151"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:CommandListNode</a:t>
            </a:r>
          </a:p>
        </p:txBody>
      </p:sp>
      <p:sp>
        <p:nvSpPr>
          <p:cNvPr id="234502" name="Rectangle 6">
            <a:extLst>
              <a:ext uri="{FF2B5EF4-FFF2-40B4-BE49-F238E27FC236}">
                <a16:creationId xmlns:a16="http://schemas.microsoft.com/office/drawing/2014/main" id="{D281869F-72FE-471C-8C7A-6F5374C1474C}"/>
              </a:ext>
            </a:extLst>
          </p:cNvPr>
          <p:cNvSpPr>
            <a:spLocks noChangeArrowheads="1"/>
          </p:cNvSpPr>
          <p:nvPr/>
        </p:nvSpPr>
        <p:spPr bwMode="auto">
          <a:xfrm>
            <a:off x="4368501" y="4580408"/>
            <a:ext cx="2520951"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:RepeatCommandNode</a:t>
            </a:r>
          </a:p>
        </p:txBody>
      </p:sp>
      <p:sp>
        <p:nvSpPr>
          <p:cNvPr id="234503" name="Rectangle 7">
            <a:extLst>
              <a:ext uri="{FF2B5EF4-FFF2-40B4-BE49-F238E27FC236}">
                <a16:creationId xmlns:a16="http://schemas.microsoft.com/office/drawing/2014/main" id="{0312E914-38CD-4CB2-BEE0-8018BD72F28D}"/>
              </a:ext>
            </a:extLst>
          </p:cNvPr>
          <p:cNvSpPr>
            <a:spLocks noChangeArrowheads="1"/>
          </p:cNvSpPr>
          <p:nvPr/>
        </p:nvSpPr>
        <p:spPr bwMode="auto">
          <a:xfrm>
            <a:off x="4584401" y="5085233"/>
            <a:ext cx="2089151"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a:t>
            </a:r>
            <a:r>
              <a:rPr kumimoji="0" lang="en-US" altLang="zh-CN" sz="1800" dirty="0" err="1">
                <a:latin typeface="Times New Roman" panose="02020603050405020304" pitchFamily="18" charset="0"/>
                <a:ea typeface="宋体" panose="02010600030101010101" pitchFamily="2" charset="-122"/>
              </a:rPr>
              <a:t>CommandListNode</a:t>
            </a:r>
            <a:endParaRPr kumimoji="0" lang="en-US" altLang="zh-CN" sz="1800" dirty="0">
              <a:latin typeface="Times New Roman" panose="02020603050405020304" pitchFamily="18" charset="0"/>
              <a:ea typeface="宋体" panose="02010600030101010101" pitchFamily="2" charset="-122"/>
            </a:endParaRPr>
          </a:p>
        </p:txBody>
      </p:sp>
      <p:sp>
        <p:nvSpPr>
          <p:cNvPr id="234504" name="Line 8">
            <a:extLst>
              <a:ext uri="{FF2B5EF4-FFF2-40B4-BE49-F238E27FC236}">
                <a16:creationId xmlns:a16="http://schemas.microsoft.com/office/drawing/2014/main" id="{0632B122-C0E0-4E8C-80F5-6619FD08D443}"/>
              </a:ext>
            </a:extLst>
          </p:cNvPr>
          <p:cNvSpPr>
            <a:spLocks noChangeShapeType="1"/>
          </p:cNvSpPr>
          <p:nvPr/>
        </p:nvSpPr>
        <p:spPr bwMode="auto">
          <a:xfrm flipH="1">
            <a:off x="4800304" y="5445597"/>
            <a:ext cx="719137"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05" name="Line 9">
            <a:extLst>
              <a:ext uri="{FF2B5EF4-FFF2-40B4-BE49-F238E27FC236}">
                <a16:creationId xmlns:a16="http://schemas.microsoft.com/office/drawing/2014/main" id="{167C46B5-BCBF-4DEB-B24E-6EDE2317DAF8}"/>
              </a:ext>
            </a:extLst>
          </p:cNvPr>
          <p:cNvSpPr>
            <a:spLocks noChangeShapeType="1"/>
          </p:cNvSpPr>
          <p:nvPr/>
        </p:nvSpPr>
        <p:spPr bwMode="auto">
          <a:xfrm>
            <a:off x="6095703" y="5445593"/>
            <a:ext cx="720725"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06" name="Rectangle 10">
            <a:extLst>
              <a:ext uri="{FF2B5EF4-FFF2-40B4-BE49-F238E27FC236}">
                <a16:creationId xmlns:a16="http://schemas.microsoft.com/office/drawing/2014/main" id="{6E399095-AA59-457E-818C-424C5E2574EC}"/>
              </a:ext>
            </a:extLst>
          </p:cNvPr>
          <p:cNvSpPr>
            <a:spLocks noChangeArrowheads="1"/>
          </p:cNvSpPr>
          <p:nvPr/>
        </p:nvSpPr>
        <p:spPr bwMode="auto">
          <a:xfrm>
            <a:off x="2423816" y="5732933"/>
            <a:ext cx="3025775"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go:PrimitiveCommandNode</a:t>
            </a:r>
          </a:p>
        </p:txBody>
      </p:sp>
      <p:sp>
        <p:nvSpPr>
          <p:cNvPr id="234507" name="Rectangle 11">
            <a:extLst>
              <a:ext uri="{FF2B5EF4-FFF2-40B4-BE49-F238E27FC236}">
                <a16:creationId xmlns:a16="http://schemas.microsoft.com/office/drawing/2014/main" id="{00F113C0-AE67-4D7C-8D82-EF0864257A5E}"/>
              </a:ext>
            </a:extLst>
          </p:cNvPr>
          <p:cNvSpPr>
            <a:spLocks noChangeArrowheads="1"/>
          </p:cNvSpPr>
          <p:nvPr/>
        </p:nvSpPr>
        <p:spPr bwMode="auto">
          <a:xfrm>
            <a:off x="6240164" y="5732933"/>
            <a:ext cx="3024188"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right:PrimitiveCommandNode</a:t>
            </a:r>
          </a:p>
        </p:txBody>
      </p:sp>
      <p:sp>
        <p:nvSpPr>
          <p:cNvPr id="234508" name="Line 12">
            <a:extLst>
              <a:ext uri="{FF2B5EF4-FFF2-40B4-BE49-F238E27FC236}">
                <a16:creationId xmlns:a16="http://schemas.microsoft.com/office/drawing/2014/main" id="{3E254CCF-6ED1-4087-BF13-0457A7261AC1}"/>
              </a:ext>
            </a:extLst>
          </p:cNvPr>
          <p:cNvSpPr>
            <a:spLocks noChangeShapeType="1"/>
          </p:cNvSpPr>
          <p:nvPr/>
        </p:nvSpPr>
        <p:spPr bwMode="auto">
          <a:xfrm>
            <a:off x="5519438" y="3932709"/>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09" name="Line 13">
            <a:extLst>
              <a:ext uri="{FF2B5EF4-FFF2-40B4-BE49-F238E27FC236}">
                <a16:creationId xmlns:a16="http://schemas.microsoft.com/office/drawing/2014/main" id="{48289878-D2CF-444F-8BB2-E56BB26C14C8}"/>
              </a:ext>
            </a:extLst>
          </p:cNvPr>
          <p:cNvSpPr>
            <a:spLocks noChangeShapeType="1"/>
          </p:cNvSpPr>
          <p:nvPr/>
        </p:nvSpPr>
        <p:spPr bwMode="auto">
          <a:xfrm>
            <a:off x="5519438" y="4437534"/>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10" name="Line 14">
            <a:extLst>
              <a:ext uri="{FF2B5EF4-FFF2-40B4-BE49-F238E27FC236}">
                <a16:creationId xmlns:a16="http://schemas.microsoft.com/office/drawing/2014/main" id="{AF3CEBCD-7CCB-4113-9EFD-332AEF74EE46}"/>
              </a:ext>
            </a:extLst>
          </p:cNvPr>
          <p:cNvSpPr>
            <a:spLocks noChangeShapeType="1"/>
          </p:cNvSpPr>
          <p:nvPr/>
        </p:nvSpPr>
        <p:spPr bwMode="auto">
          <a:xfrm>
            <a:off x="5519438" y="4940770"/>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11" name="Rectangle 15">
            <a:extLst>
              <a:ext uri="{FF2B5EF4-FFF2-40B4-BE49-F238E27FC236}">
                <a16:creationId xmlns:a16="http://schemas.microsoft.com/office/drawing/2014/main" id="{6B0EC5A8-448B-4595-847D-E50B129B6C2D}"/>
              </a:ext>
            </a:extLst>
          </p:cNvPr>
          <p:cNvSpPr>
            <a:spLocks noChangeArrowheads="1"/>
          </p:cNvSpPr>
          <p:nvPr/>
        </p:nvSpPr>
        <p:spPr bwMode="auto">
          <a:xfrm>
            <a:off x="1668164" y="3573934"/>
            <a:ext cx="2952751" cy="3587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600">
                <a:solidFill>
                  <a:schemeClr val="bg2"/>
                </a:solidFill>
                <a:latin typeface="Times New Roman" panose="02020603050405020304" pitchFamily="18" charset="0"/>
                <a:ea typeface="宋体" panose="02010600030101010101" pitchFamily="2" charset="-122"/>
              </a:rPr>
              <a:t>Program repeat 4 go right end end</a:t>
            </a: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5D1661E5-8DE6-4A78-B22E-A22C10BAF2F9}"/>
              </a:ext>
            </a:extLst>
          </p:cNvPr>
          <p:cNvSpPr>
            <a:spLocks noGrp="1" noChangeArrowheads="1"/>
          </p:cNvSpPr>
          <p:nvPr>
            <p:ph type="title"/>
          </p:nvPr>
        </p:nvSpPr>
        <p:spPr>
          <a:xfrm>
            <a:off x="36004" y="89982"/>
            <a:ext cx="12192000" cy="688975"/>
          </a:xfrm>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2451" name="Rectangle 3">
            <a:extLst>
              <a:ext uri="{FF2B5EF4-FFF2-40B4-BE49-F238E27FC236}">
                <a16:creationId xmlns:a16="http://schemas.microsoft.com/office/drawing/2014/main" id="{71976E72-F0E9-4FD6-BE74-F545C2762DF8}"/>
              </a:ext>
            </a:extLst>
          </p:cNvPr>
          <p:cNvSpPr>
            <a:spLocks noGrp="1" noChangeArrowheads="1"/>
          </p:cNvSpPr>
          <p:nvPr>
            <p:ph type="body" idx="1"/>
          </p:nvPr>
        </p:nvSpPr>
        <p:spPr>
          <a:xfrm>
            <a:off x="479376" y="764704"/>
            <a:ext cx="11305256" cy="5904656"/>
          </a:xfrm>
        </p:spPr>
        <p:txBody>
          <a:bodyPr/>
          <a:lstStyle/>
          <a:p>
            <a:pPr eaLnBrk="1" hangingPunct="1">
              <a:lnSpc>
                <a:spcPct val="80000"/>
              </a:lnSpc>
            </a:pPr>
            <a:r>
              <a:rPr lang="zh-CN" altLang="en-US" dirty="0">
                <a:solidFill>
                  <a:srgbClr val="324A7A"/>
                </a:solidFill>
                <a:ea typeface="华文中宋" panose="02010600040101010101" pitchFamily="2" charset="-122"/>
              </a:rPr>
              <a:t>参与者</a:t>
            </a:r>
          </a:p>
          <a:p>
            <a:pPr lvl="1" eaLnBrk="1" hangingPunct="1">
              <a:lnSpc>
                <a:spcPct val="80000"/>
              </a:lnSpc>
            </a:pPr>
            <a:r>
              <a:rPr lang="en-US" altLang="zh-CN" sz="1800" dirty="0" err="1">
                <a:solidFill>
                  <a:schemeClr val="tx1"/>
                </a:solidFill>
                <a:ea typeface="华文中宋" panose="02010600040101010101" pitchFamily="2" charset="-122"/>
              </a:rPr>
              <a:t>AbstractExpression</a:t>
            </a:r>
            <a:r>
              <a:rPr lang="zh-CN" altLang="en-US" sz="1800" dirty="0">
                <a:solidFill>
                  <a:schemeClr val="tx1"/>
                </a:solidFill>
                <a:ea typeface="华文中宋" panose="02010600040101010101" pitchFamily="2" charset="-122"/>
              </a:rPr>
              <a:t>（抽象表达式）</a:t>
            </a:r>
          </a:p>
          <a:p>
            <a:pPr lvl="2" eaLnBrk="1" hangingPunct="1">
              <a:lnSpc>
                <a:spcPct val="150000"/>
              </a:lnSpc>
            </a:pPr>
            <a:r>
              <a:rPr lang="zh-CN" altLang="en-US" sz="1600" b="0" dirty="0">
                <a:solidFill>
                  <a:srgbClr val="324A7A"/>
                </a:solidFill>
                <a:ea typeface="华文中宋" panose="02010600040101010101" pitchFamily="2" charset="-122"/>
              </a:rPr>
              <a:t>声明一个抽象的解释操作，这个接口为抽象语法树中所有节点所共享</a:t>
            </a:r>
          </a:p>
          <a:p>
            <a:pPr lvl="1" eaLnBrk="1" hangingPunct="1">
              <a:lnSpc>
                <a:spcPct val="80000"/>
              </a:lnSpc>
            </a:pPr>
            <a:r>
              <a:rPr lang="en-US" altLang="zh-CN" sz="1800" dirty="0" err="1">
                <a:solidFill>
                  <a:schemeClr val="tx1"/>
                </a:solidFill>
                <a:ea typeface="华文中宋" panose="02010600040101010101" pitchFamily="2" charset="-122"/>
              </a:rPr>
              <a:t>TerminalExpression</a:t>
            </a:r>
            <a:r>
              <a:rPr lang="zh-CN" altLang="en-US" sz="1800" dirty="0">
                <a:solidFill>
                  <a:schemeClr val="tx1"/>
                </a:solidFill>
                <a:ea typeface="华文中宋" panose="02010600040101010101" pitchFamily="2" charset="-122"/>
              </a:rPr>
              <a:t>（终结符表达式）</a:t>
            </a:r>
          </a:p>
          <a:p>
            <a:pPr lvl="2" eaLnBrk="1" hangingPunct="1">
              <a:lnSpc>
                <a:spcPct val="150000"/>
              </a:lnSpc>
            </a:pPr>
            <a:r>
              <a:rPr lang="zh-CN" altLang="en-US" sz="1600" b="0" dirty="0">
                <a:solidFill>
                  <a:srgbClr val="324A7A"/>
                </a:solidFill>
                <a:ea typeface="华文中宋" panose="02010600040101010101" pitchFamily="2" charset="-122"/>
              </a:rPr>
              <a:t>实现与文法中的终结符相关联的解释操作</a:t>
            </a:r>
          </a:p>
          <a:p>
            <a:pPr lvl="2" eaLnBrk="1" hangingPunct="1">
              <a:lnSpc>
                <a:spcPct val="150000"/>
              </a:lnSpc>
            </a:pPr>
            <a:r>
              <a:rPr lang="zh-CN" altLang="en-US" sz="1600" b="0" dirty="0">
                <a:solidFill>
                  <a:srgbClr val="324A7A"/>
                </a:solidFill>
                <a:ea typeface="华文中宋" panose="02010600040101010101" pitchFamily="2" charset="-122"/>
              </a:rPr>
              <a:t>一个句子中的每个终结符需要该类的一个实例</a:t>
            </a:r>
          </a:p>
          <a:p>
            <a:pPr lvl="1" eaLnBrk="1" hangingPunct="1">
              <a:lnSpc>
                <a:spcPct val="80000"/>
              </a:lnSpc>
            </a:pPr>
            <a:r>
              <a:rPr lang="en-US" altLang="zh-CN" sz="1800" dirty="0" err="1">
                <a:solidFill>
                  <a:schemeClr val="tx1"/>
                </a:solidFill>
                <a:ea typeface="华文中宋" panose="02010600040101010101" pitchFamily="2" charset="-122"/>
              </a:rPr>
              <a:t>NonterminalExpression</a:t>
            </a:r>
            <a:r>
              <a:rPr lang="zh-CN" altLang="en-US" sz="1800" dirty="0">
                <a:solidFill>
                  <a:schemeClr val="tx1"/>
                </a:solidFill>
                <a:ea typeface="华文中宋" panose="02010600040101010101" pitchFamily="2" charset="-122"/>
              </a:rPr>
              <a:t>（非终结符表达式）</a:t>
            </a:r>
          </a:p>
          <a:p>
            <a:pPr lvl="2" eaLnBrk="1" hangingPunct="1">
              <a:lnSpc>
                <a:spcPct val="150000"/>
              </a:lnSpc>
            </a:pPr>
            <a:r>
              <a:rPr lang="zh-CN" altLang="en-US" sz="1600" b="0" dirty="0">
                <a:solidFill>
                  <a:srgbClr val="324A7A"/>
                </a:solidFill>
                <a:ea typeface="华文中宋" panose="02010600040101010101" pitchFamily="2" charset="-122"/>
              </a:rPr>
              <a:t>对文法中的每一条规则</a:t>
            </a:r>
            <a:r>
              <a:rPr lang="en-US" altLang="zh-CN" sz="1600" b="0" dirty="0">
                <a:solidFill>
                  <a:srgbClr val="324A7A"/>
                </a:solidFill>
                <a:ea typeface="华文中宋" panose="02010600040101010101" pitchFamily="2" charset="-122"/>
              </a:rPr>
              <a:t>R::=R1R2R3……Rn</a:t>
            </a:r>
            <a:r>
              <a:rPr lang="zh-CN" altLang="en-US" sz="1600" b="0" dirty="0">
                <a:solidFill>
                  <a:srgbClr val="324A7A"/>
                </a:solidFill>
                <a:ea typeface="华文中宋" panose="02010600040101010101" pitchFamily="2" charset="-122"/>
              </a:rPr>
              <a:t>都需要一个</a:t>
            </a:r>
            <a:r>
              <a:rPr lang="en-US" altLang="zh-CN" sz="1600" b="0" dirty="0" err="1">
                <a:solidFill>
                  <a:srgbClr val="324A7A"/>
                </a:solidFill>
                <a:ea typeface="华文中宋" panose="02010600040101010101" pitchFamily="2" charset="-122"/>
              </a:rPr>
              <a:t>NonterminalExpression</a:t>
            </a:r>
            <a:r>
              <a:rPr lang="zh-CN" altLang="en-US" sz="1600" b="0" dirty="0">
                <a:solidFill>
                  <a:srgbClr val="324A7A"/>
                </a:solidFill>
                <a:ea typeface="华文中宋" panose="02010600040101010101" pitchFamily="2" charset="-122"/>
              </a:rPr>
              <a:t>类</a:t>
            </a:r>
          </a:p>
          <a:p>
            <a:pPr lvl="2" eaLnBrk="1" hangingPunct="1">
              <a:lnSpc>
                <a:spcPct val="150000"/>
              </a:lnSpc>
            </a:pPr>
            <a:r>
              <a:rPr lang="zh-CN" altLang="en-US" sz="1600" b="0" dirty="0">
                <a:solidFill>
                  <a:srgbClr val="324A7A"/>
                </a:solidFill>
                <a:ea typeface="华文中宋" panose="02010600040101010101" pitchFamily="2" charset="-122"/>
              </a:rPr>
              <a:t>为从</a:t>
            </a:r>
            <a:r>
              <a:rPr lang="en-US" altLang="zh-CN" sz="1600" b="0" dirty="0">
                <a:solidFill>
                  <a:srgbClr val="324A7A"/>
                </a:solidFill>
                <a:ea typeface="华文中宋" panose="02010600040101010101" pitchFamily="2" charset="-122"/>
              </a:rPr>
              <a:t>R1</a:t>
            </a:r>
            <a:r>
              <a:rPr lang="zh-CN" altLang="en-US" sz="1600" b="0" dirty="0">
                <a:solidFill>
                  <a:srgbClr val="324A7A"/>
                </a:solidFill>
                <a:ea typeface="华文中宋" panose="02010600040101010101" pitchFamily="2" charset="-122"/>
              </a:rPr>
              <a:t>到</a:t>
            </a:r>
            <a:r>
              <a:rPr lang="en-US" altLang="zh-CN" sz="1600" b="0" dirty="0">
                <a:solidFill>
                  <a:srgbClr val="324A7A"/>
                </a:solidFill>
                <a:ea typeface="华文中宋" panose="02010600040101010101" pitchFamily="2" charset="-122"/>
              </a:rPr>
              <a:t>Rn</a:t>
            </a:r>
            <a:r>
              <a:rPr lang="zh-CN" altLang="en-US" sz="1600" b="0" dirty="0">
                <a:solidFill>
                  <a:srgbClr val="324A7A"/>
                </a:solidFill>
                <a:ea typeface="华文中宋" panose="02010600040101010101" pitchFamily="2" charset="-122"/>
              </a:rPr>
              <a:t>的每个符号都维护一个</a:t>
            </a:r>
            <a:r>
              <a:rPr lang="en-US" altLang="zh-CN" sz="1600" b="0" dirty="0" err="1">
                <a:solidFill>
                  <a:srgbClr val="324A7A"/>
                </a:solidFill>
                <a:ea typeface="华文中宋" panose="02010600040101010101" pitchFamily="2" charset="-122"/>
              </a:rPr>
              <a:t>AbstractExpression</a:t>
            </a:r>
            <a:r>
              <a:rPr lang="zh-CN" altLang="en-US" sz="1600" b="0" dirty="0">
                <a:solidFill>
                  <a:srgbClr val="324A7A"/>
                </a:solidFill>
                <a:ea typeface="华文中宋" panose="02010600040101010101" pitchFamily="2" charset="-122"/>
              </a:rPr>
              <a:t>类型的实例变量</a:t>
            </a:r>
          </a:p>
          <a:p>
            <a:pPr lvl="2" eaLnBrk="1" hangingPunct="1">
              <a:lnSpc>
                <a:spcPct val="150000"/>
              </a:lnSpc>
            </a:pPr>
            <a:r>
              <a:rPr lang="zh-CN" altLang="en-US" sz="1600" b="0" dirty="0">
                <a:solidFill>
                  <a:srgbClr val="324A7A"/>
                </a:solidFill>
                <a:ea typeface="华文中宋" panose="02010600040101010101" pitchFamily="2" charset="-122"/>
              </a:rPr>
              <a:t>为文法中的非终结符实现解释（</a:t>
            </a:r>
            <a:r>
              <a:rPr lang="en-US" altLang="zh-CN" sz="1600" b="0" dirty="0">
                <a:solidFill>
                  <a:srgbClr val="324A7A"/>
                </a:solidFill>
                <a:ea typeface="华文中宋" panose="02010600040101010101" pitchFamily="2" charset="-122"/>
              </a:rPr>
              <a:t>Interpret</a:t>
            </a:r>
            <a:r>
              <a:rPr lang="zh-CN" altLang="en-US" sz="1600" b="0" dirty="0">
                <a:solidFill>
                  <a:srgbClr val="324A7A"/>
                </a:solidFill>
                <a:ea typeface="华文中宋" panose="02010600040101010101" pitchFamily="2" charset="-122"/>
              </a:rPr>
              <a:t>）操作。解释一般的要递归调用表示</a:t>
            </a:r>
            <a:r>
              <a:rPr lang="en-US" altLang="zh-CN" sz="1600" b="0" dirty="0">
                <a:solidFill>
                  <a:srgbClr val="324A7A"/>
                </a:solidFill>
                <a:ea typeface="华文中宋" panose="02010600040101010101" pitchFamily="2" charset="-122"/>
              </a:rPr>
              <a:t>R1</a:t>
            </a:r>
            <a:r>
              <a:rPr lang="zh-CN" altLang="en-US" sz="1600" b="0" dirty="0">
                <a:solidFill>
                  <a:srgbClr val="324A7A"/>
                </a:solidFill>
                <a:ea typeface="华文中宋" panose="02010600040101010101" pitchFamily="2" charset="-122"/>
              </a:rPr>
              <a:t>到</a:t>
            </a:r>
            <a:r>
              <a:rPr lang="en-US" altLang="zh-CN" sz="1600" b="0" dirty="0">
                <a:solidFill>
                  <a:srgbClr val="324A7A"/>
                </a:solidFill>
                <a:ea typeface="华文中宋" panose="02010600040101010101" pitchFamily="2" charset="-122"/>
              </a:rPr>
              <a:t>Rn</a:t>
            </a:r>
            <a:r>
              <a:rPr lang="zh-CN" altLang="en-US" sz="1600" b="0" dirty="0">
                <a:solidFill>
                  <a:srgbClr val="324A7A"/>
                </a:solidFill>
                <a:ea typeface="华文中宋" panose="02010600040101010101" pitchFamily="2" charset="-122"/>
              </a:rPr>
              <a:t>的那些对象的解释操作。</a:t>
            </a:r>
          </a:p>
          <a:p>
            <a:pPr lvl="1" eaLnBrk="1" hangingPunct="1">
              <a:lnSpc>
                <a:spcPct val="80000"/>
              </a:lnSpc>
            </a:pPr>
            <a:r>
              <a:rPr lang="en-US" altLang="zh-CN" sz="1800" dirty="0">
                <a:solidFill>
                  <a:schemeClr val="tx1"/>
                </a:solidFill>
                <a:ea typeface="华文中宋" panose="02010600040101010101" pitchFamily="2" charset="-122"/>
              </a:rPr>
              <a:t>Context</a:t>
            </a:r>
            <a:r>
              <a:rPr lang="zh-CN" altLang="en-US" sz="1800" dirty="0">
                <a:solidFill>
                  <a:schemeClr val="tx1"/>
                </a:solidFill>
                <a:ea typeface="华文中宋" panose="02010600040101010101" pitchFamily="2" charset="-122"/>
              </a:rPr>
              <a:t>（上下文）</a:t>
            </a:r>
          </a:p>
          <a:p>
            <a:pPr lvl="2" eaLnBrk="1" hangingPunct="1">
              <a:lnSpc>
                <a:spcPct val="150000"/>
              </a:lnSpc>
            </a:pPr>
            <a:r>
              <a:rPr lang="zh-CN" altLang="en-US" sz="1600" b="0" dirty="0">
                <a:solidFill>
                  <a:srgbClr val="324A7A"/>
                </a:solidFill>
                <a:ea typeface="华文中宋" panose="02010600040101010101" pitchFamily="2" charset="-122"/>
              </a:rPr>
              <a:t>包括解释器之外的一些全局信息</a:t>
            </a:r>
          </a:p>
          <a:p>
            <a:pPr lvl="1" eaLnBrk="1" hangingPunct="1">
              <a:lnSpc>
                <a:spcPct val="80000"/>
              </a:lnSpc>
            </a:pPr>
            <a:r>
              <a:rPr lang="en-US" altLang="zh-CN" sz="1800" dirty="0">
                <a:solidFill>
                  <a:schemeClr val="tx1"/>
                </a:solidFill>
                <a:ea typeface="华文中宋" panose="02010600040101010101" pitchFamily="2" charset="-122"/>
              </a:rPr>
              <a:t>Client</a:t>
            </a:r>
          </a:p>
          <a:p>
            <a:pPr lvl="2" eaLnBrk="1" hangingPunct="1">
              <a:lnSpc>
                <a:spcPct val="150000"/>
              </a:lnSpc>
            </a:pPr>
            <a:r>
              <a:rPr lang="zh-CN" altLang="en-US" sz="1600" b="0" dirty="0">
                <a:solidFill>
                  <a:srgbClr val="324A7A"/>
                </a:solidFill>
                <a:ea typeface="华文中宋" panose="02010600040101010101" pitchFamily="2" charset="-122"/>
              </a:rPr>
              <a:t>构建表示该文法定义的语言中一个特定的句子的抽象语法树。该抽象语法树由</a:t>
            </a:r>
            <a:r>
              <a:rPr lang="en-US" altLang="zh-CN" sz="1600" b="0" dirty="0" err="1">
                <a:solidFill>
                  <a:srgbClr val="324A7A"/>
                </a:solidFill>
                <a:ea typeface="华文中宋" panose="02010600040101010101" pitchFamily="2" charset="-122"/>
              </a:rPr>
              <a:t>NonterminalExpression</a:t>
            </a:r>
            <a:r>
              <a:rPr lang="zh-CN" altLang="en-US" sz="1600" b="0" dirty="0">
                <a:solidFill>
                  <a:srgbClr val="324A7A"/>
                </a:solidFill>
                <a:ea typeface="华文中宋" panose="02010600040101010101" pitchFamily="2" charset="-122"/>
              </a:rPr>
              <a:t>和</a:t>
            </a:r>
            <a:r>
              <a:rPr lang="en-US" altLang="zh-CN" sz="1600" b="0" dirty="0" err="1">
                <a:solidFill>
                  <a:srgbClr val="324A7A"/>
                </a:solidFill>
                <a:ea typeface="华文中宋" panose="02010600040101010101" pitchFamily="2" charset="-122"/>
              </a:rPr>
              <a:t>TerminalExpression</a:t>
            </a:r>
            <a:r>
              <a:rPr lang="zh-CN" altLang="en-US" sz="1600" b="0" dirty="0">
                <a:solidFill>
                  <a:srgbClr val="324A7A"/>
                </a:solidFill>
                <a:ea typeface="华文中宋" panose="02010600040101010101" pitchFamily="2" charset="-122"/>
              </a:rPr>
              <a:t>的实例装配而成。</a:t>
            </a:r>
          </a:p>
          <a:p>
            <a:pPr lvl="2" eaLnBrk="1" hangingPunct="1">
              <a:lnSpc>
                <a:spcPct val="150000"/>
              </a:lnSpc>
            </a:pPr>
            <a:r>
              <a:rPr lang="zh-CN" altLang="en-US" sz="1600" b="0" dirty="0">
                <a:solidFill>
                  <a:srgbClr val="324A7A"/>
                </a:solidFill>
                <a:ea typeface="华文中宋" panose="02010600040101010101" pitchFamily="2" charset="-122"/>
              </a:rPr>
              <a:t>调用解释操作。</a:t>
            </a:r>
          </a:p>
          <a:p>
            <a:pPr eaLnBrk="1" hangingPunct="1">
              <a:lnSpc>
                <a:spcPct val="80000"/>
              </a:lnSpc>
            </a:pPr>
            <a:endParaRPr lang="zh-CN" altLang="en-US" sz="17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F0517F7C-9B80-45C3-B3E2-9A4E8A4A3321}"/>
              </a:ext>
            </a:extLst>
          </p:cNvPr>
          <p:cNvSpPr>
            <a:spLocks noGrp="1" noChangeArrowheads="1"/>
          </p:cNvSpPr>
          <p:nvPr>
            <p:ph type="title"/>
          </p:nvPr>
        </p:nvSpPr>
        <p:spPr>
          <a:xfrm>
            <a:off x="28095" y="166084"/>
            <a:ext cx="10365317" cy="838200"/>
          </a:xfrm>
        </p:spPr>
        <p:txBody>
          <a:bodyPr/>
          <a:lstStyle/>
          <a:p>
            <a:pPr eaLnBrk="1" hangingPunct="1"/>
            <a:r>
              <a:rPr lang="en-US" altLang="zh-CN" dirty="0">
                <a:latin typeface="Bauhaus 93" pitchFamily="82" charset="0"/>
              </a:rPr>
              <a:t>Interpreter Pattern</a:t>
            </a:r>
            <a:br>
              <a:rPr lang="en-US" altLang="zh-CN" dirty="0">
                <a:latin typeface="Bauhaus 93" pitchFamily="82" charset="0"/>
              </a:rPr>
            </a:br>
            <a:r>
              <a:rPr lang="en-US" altLang="zh-CN" dirty="0">
                <a:latin typeface="Bauhaus 93" pitchFamily="82" charset="0"/>
              </a:rPr>
              <a:t>   </a:t>
            </a:r>
            <a:r>
              <a:rPr lang="en-US" altLang="zh-CN" sz="2400" dirty="0">
                <a:solidFill>
                  <a:srgbClr val="324A7A"/>
                </a:solidFill>
                <a:latin typeface="Bauhaus 93" pitchFamily="82" charset="0"/>
              </a:rPr>
              <a:t>EG</a:t>
            </a:r>
            <a:r>
              <a:rPr lang="zh-CN" altLang="en-US" sz="2400" dirty="0">
                <a:solidFill>
                  <a:srgbClr val="324A7A"/>
                </a:solidFill>
                <a:latin typeface="Bauhaus 93" pitchFamily="82" charset="0"/>
              </a:rPr>
              <a:t>：</a:t>
            </a:r>
            <a:br>
              <a:rPr lang="en-US" altLang="zh-CN" dirty="0">
                <a:latin typeface="Bauhaus 93" pitchFamily="82" charset="0"/>
              </a:rPr>
            </a:br>
            <a:endParaRPr lang="zh-CN" altLang="en-US" dirty="0">
              <a:latin typeface="Bauhaus 93" pitchFamily="82" charset="0"/>
            </a:endParaRPr>
          </a:p>
        </p:txBody>
      </p:sp>
      <p:graphicFrame>
        <p:nvGraphicFramePr>
          <p:cNvPr id="471116" name="Group 76">
            <a:extLst>
              <a:ext uri="{FF2B5EF4-FFF2-40B4-BE49-F238E27FC236}">
                <a16:creationId xmlns:a16="http://schemas.microsoft.com/office/drawing/2014/main" id="{2BAF7C08-E320-4378-B64B-F2E1B2F89194}"/>
              </a:ext>
            </a:extLst>
          </p:cNvPr>
          <p:cNvGraphicFramePr>
            <a:graphicFrameLocks noGrp="1"/>
          </p:cNvGraphicFramePr>
          <p:nvPr>
            <p:ph idx="1"/>
            <p:extLst>
              <p:ext uri="{D42A27DB-BD31-4B8C-83A1-F6EECF244321}">
                <p14:modId xmlns:p14="http://schemas.microsoft.com/office/powerpoint/2010/main" val="1799679892"/>
              </p:ext>
            </p:extLst>
          </p:nvPr>
        </p:nvGraphicFramePr>
        <p:xfrm>
          <a:off x="1092520" y="1018571"/>
          <a:ext cx="9467978" cy="3291840"/>
        </p:xfrm>
        <a:graphic>
          <a:graphicData uri="http://schemas.openxmlformats.org/drawingml/2006/table">
            <a:tbl>
              <a:tblPr/>
              <a:tblGrid>
                <a:gridCol w="3877947">
                  <a:extLst>
                    <a:ext uri="{9D8B030D-6E8A-4147-A177-3AD203B41FA5}">
                      <a16:colId xmlns:a16="http://schemas.microsoft.com/office/drawing/2014/main" val="20000"/>
                    </a:ext>
                  </a:extLst>
                </a:gridCol>
                <a:gridCol w="5590031">
                  <a:extLst>
                    <a:ext uri="{9D8B030D-6E8A-4147-A177-3AD203B41FA5}">
                      <a16:colId xmlns:a16="http://schemas.microsoft.com/office/drawing/2014/main" val="20001"/>
                    </a:ext>
                  </a:extLst>
                </a:gridCol>
              </a:tblGrid>
              <a:tr h="27432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华文中宋" pitchFamily="2" charset="-122"/>
                          <a:ea typeface="华文中宋"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alpha val="50000"/>
                          </a:schemeClr>
                        </a:gs>
                        <a:gs pos="100000">
                          <a:schemeClr val="accent1">
                            <a:gamma/>
                            <a:shade val="46275"/>
                            <a:invGamma/>
                          </a:schemeClr>
                        </a:gs>
                      </a:gsLst>
                      <a:lin ang="5400000" scaled="1"/>
                    </a:gra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alpha val="50000"/>
                          </a:schemeClr>
                        </a:gs>
                        <a:gs pos="100000">
                          <a:schemeClr val="accent1">
                            <a:gamma/>
                            <a:shade val="46275"/>
                            <a:invGamma/>
                          </a:schemeClr>
                        </a:gs>
                      </a:gsLst>
                      <a:lin ang="5400000" scaled="1"/>
                    </a:gradFill>
                  </a:tcPr>
                </a:tc>
                <a:extLst>
                  <a:ext uri="{0D108BD9-81ED-4DB2-BD59-A6C34878D82A}">
                    <a16:rowId xmlns:a16="http://schemas.microsoft.com/office/drawing/2014/main" val="10000"/>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树状节点的类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2" action="ppaction://hlinkfile"/>
                        </a:rPr>
                        <a:t>Source</a:t>
                      </a:r>
                      <a:endParaRPr kumimoji="1" lang="en-US" altLang="zh-CN"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ProgramNode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&lt;program&gt;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3"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CommandListNode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&lt;commandlist&gt;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4"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CommandNode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对象</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&lt;Command&gt;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5"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RepeatComandNode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repeatComand</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6"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PrimitiveComandNode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&lt;primitivecommand&gt; </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7"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Context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表示语法解析之前后关系的类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8"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ParaseException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语法解析中例外的类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9"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测试用类  </a:t>
                      </a:r>
                      <a:r>
                        <a:rPr kumimoji="1" lang="en-US" altLang="zh-CN" sz="1600" b="1" i="0" u="none" strike="noStrike" cap="none" normalizeH="0" baseline="0" dirty="0">
                          <a:ln>
                            <a:noFill/>
                          </a:ln>
                          <a:solidFill>
                            <a:schemeClr val="tx1"/>
                          </a:solidFill>
                          <a:effectLst/>
                          <a:latin typeface="华文中宋" pitchFamily="2" charset="-122"/>
                          <a:ea typeface="华文中宋" pitchFamily="2" charset="-122"/>
                          <a:hlinkClick r:id="rId10" action="ppaction://hlinkfile"/>
                        </a:rPr>
                        <a:t>Source</a:t>
                      </a: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35556" name="Text Box 56">
            <a:extLst>
              <a:ext uri="{FF2B5EF4-FFF2-40B4-BE49-F238E27FC236}">
                <a16:creationId xmlns:a16="http://schemas.microsoft.com/office/drawing/2014/main" id="{71407250-622D-4402-92F9-14010413ED25}"/>
              </a:ext>
            </a:extLst>
          </p:cNvPr>
          <p:cNvSpPr txBox="1">
            <a:spLocks noChangeArrowheads="1"/>
          </p:cNvSpPr>
          <p:nvPr/>
        </p:nvSpPr>
        <p:spPr bwMode="auto">
          <a:xfrm>
            <a:off x="2424783" y="4822378"/>
            <a:ext cx="2017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50000"/>
              </a:spcBef>
              <a:buFontTx/>
              <a:buNone/>
            </a:pPr>
            <a:endParaRPr kumimoji="0" lang="en-US" altLang="zh-CN" sz="1200" b="1">
              <a:latin typeface="Times New Roman" panose="02020603050405020304" pitchFamily="18" charset="0"/>
              <a:ea typeface="宋体" panose="02010600030101010101" pitchFamily="2" charset="-122"/>
            </a:endParaRPr>
          </a:p>
        </p:txBody>
      </p:sp>
      <p:sp>
        <p:nvSpPr>
          <p:cNvPr id="235557" name="Rectangle 57">
            <a:extLst>
              <a:ext uri="{FF2B5EF4-FFF2-40B4-BE49-F238E27FC236}">
                <a16:creationId xmlns:a16="http://schemas.microsoft.com/office/drawing/2014/main" id="{70B0CCFD-0717-469C-92D5-C6D526496549}"/>
              </a:ext>
            </a:extLst>
          </p:cNvPr>
          <p:cNvSpPr>
            <a:spLocks noChangeArrowheads="1"/>
          </p:cNvSpPr>
          <p:nvPr/>
        </p:nvSpPr>
        <p:spPr bwMode="auto">
          <a:xfrm>
            <a:off x="1271465" y="4724426"/>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Main</a:t>
            </a:r>
          </a:p>
        </p:txBody>
      </p:sp>
      <p:sp>
        <p:nvSpPr>
          <p:cNvPr id="235558" name="Rectangle 58">
            <a:extLst>
              <a:ext uri="{FF2B5EF4-FFF2-40B4-BE49-F238E27FC236}">
                <a16:creationId xmlns:a16="http://schemas.microsoft.com/office/drawing/2014/main" id="{619C056D-A6EA-45BB-91B0-C0B7B4483477}"/>
              </a:ext>
            </a:extLst>
          </p:cNvPr>
          <p:cNvSpPr>
            <a:spLocks noChangeArrowheads="1"/>
          </p:cNvSpPr>
          <p:nvPr/>
        </p:nvSpPr>
        <p:spPr bwMode="auto">
          <a:xfrm>
            <a:off x="1920753" y="6021413"/>
            <a:ext cx="1296987"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35559" name="Rectangle 59">
            <a:extLst>
              <a:ext uri="{FF2B5EF4-FFF2-40B4-BE49-F238E27FC236}">
                <a16:creationId xmlns:a16="http://schemas.microsoft.com/office/drawing/2014/main" id="{2B9C3A4E-FD3E-420E-BD49-E116FDAE5B6F}"/>
              </a:ext>
            </a:extLst>
          </p:cNvPr>
          <p:cNvSpPr>
            <a:spLocks noChangeArrowheads="1"/>
          </p:cNvSpPr>
          <p:nvPr/>
        </p:nvSpPr>
        <p:spPr bwMode="auto">
          <a:xfrm>
            <a:off x="4008315" y="5156226"/>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Node </a:t>
            </a:r>
          </a:p>
        </p:txBody>
      </p:sp>
      <p:sp>
        <p:nvSpPr>
          <p:cNvPr id="235560" name="Rectangle 60">
            <a:extLst>
              <a:ext uri="{FF2B5EF4-FFF2-40B4-BE49-F238E27FC236}">
                <a16:creationId xmlns:a16="http://schemas.microsoft.com/office/drawing/2014/main" id="{20591378-3E68-4138-AC73-5704DEBB5F78}"/>
              </a:ext>
            </a:extLst>
          </p:cNvPr>
          <p:cNvSpPr>
            <a:spLocks noChangeArrowheads="1"/>
          </p:cNvSpPr>
          <p:nvPr/>
        </p:nvSpPr>
        <p:spPr bwMode="auto">
          <a:xfrm>
            <a:off x="3289179" y="6021413"/>
            <a:ext cx="1296987"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RepeatCommadnNode</a:t>
            </a:r>
          </a:p>
        </p:txBody>
      </p:sp>
      <p:sp>
        <p:nvSpPr>
          <p:cNvPr id="235561" name="Rectangle 61">
            <a:extLst>
              <a:ext uri="{FF2B5EF4-FFF2-40B4-BE49-F238E27FC236}">
                <a16:creationId xmlns:a16="http://schemas.microsoft.com/office/drawing/2014/main" id="{A7535B51-31EF-41D3-9CA9-A938B1F502A5}"/>
              </a:ext>
            </a:extLst>
          </p:cNvPr>
          <p:cNvSpPr>
            <a:spLocks noChangeArrowheads="1"/>
          </p:cNvSpPr>
          <p:nvPr/>
        </p:nvSpPr>
        <p:spPr bwMode="auto">
          <a:xfrm>
            <a:off x="4729039" y="6021413"/>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CommandListNode</a:t>
            </a:r>
          </a:p>
        </p:txBody>
      </p:sp>
      <p:sp>
        <p:nvSpPr>
          <p:cNvPr id="235562" name="Rectangle 62">
            <a:extLst>
              <a:ext uri="{FF2B5EF4-FFF2-40B4-BE49-F238E27FC236}">
                <a16:creationId xmlns:a16="http://schemas.microsoft.com/office/drawing/2014/main" id="{094D1CB4-7FAA-481C-A918-1180FFA0416F}"/>
              </a:ext>
            </a:extLst>
          </p:cNvPr>
          <p:cNvSpPr>
            <a:spLocks noChangeArrowheads="1"/>
          </p:cNvSpPr>
          <p:nvPr/>
        </p:nvSpPr>
        <p:spPr bwMode="auto">
          <a:xfrm>
            <a:off x="6097465" y="6021413"/>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CommandNode</a:t>
            </a:r>
          </a:p>
        </p:txBody>
      </p:sp>
      <p:sp>
        <p:nvSpPr>
          <p:cNvPr id="235563" name="Line 63">
            <a:extLst>
              <a:ext uri="{FF2B5EF4-FFF2-40B4-BE49-F238E27FC236}">
                <a16:creationId xmlns:a16="http://schemas.microsoft.com/office/drawing/2014/main" id="{FA5328AB-74EB-4E49-B74C-AF21297F6D4E}"/>
              </a:ext>
            </a:extLst>
          </p:cNvPr>
          <p:cNvSpPr>
            <a:spLocks noChangeShapeType="1"/>
          </p:cNvSpPr>
          <p:nvPr/>
        </p:nvSpPr>
        <p:spPr bwMode="auto">
          <a:xfrm flipV="1">
            <a:off x="2497013" y="5372127"/>
            <a:ext cx="1873251"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64" name="Line 64">
            <a:extLst>
              <a:ext uri="{FF2B5EF4-FFF2-40B4-BE49-F238E27FC236}">
                <a16:creationId xmlns:a16="http://schemas.microsoft.com/office/drawing/2014/main" id="{75A2ED8B-5DC4-45F0-83B7-65D4603E48D6}"/>
              </a:ext>
            </a:extLst>
          </p:cNvPr>
          <p:cNvSpPr>
            <a:spLocks noChangeShapeType="1"/>
          </p:cNvSpPr>
          <p:nvPr/>
        </p:nvSpPr>
        <p:spPr bwMode="auto">
          <a:xfrm flipV="1">
            <a:off x="4152779" y="5372127"/>
            <a:ext cx="28892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65" name="Line 65">
            <a:extLst>
              <a:ext uri="{FF2B5EF4-FFF2-40B4-BE49-F238E27FC236}">
                <a16:creationId xmlns:a16="http://schemas.microsoft.com/office/drawing/2014/main" id="{C6780A75-B957-459C-8A35-FAE1DB75D52C}"/>
              </a:ext>
            </a:extLst>
          </p:cNvPr>
          <p:cNvSpPr>
            <a:spLocks noChangeShapeType="1"/>
          </p:cNvSpPr>
          <p:nvPr/>
        </p:nvSpPr>
        <p:spPr bwMode="auto">
          <a:xfrm flipH="1" flipV="1">
            <a:off x="4513141" y="5372127"/>
            <a:ext cx="792163"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66" name="Line 66">
            <a:extLst>
              <a:ext uri="{FF2B5EF4-FFF2-40B4-BE49-F238E27FC236}">
                <a16:creationId xmlns:a16="http://schemas.microsoft.com/office/drawing/2014/main" id="{1BB01D0B-00A3-4C36-B0C6-B68C260151CE}"/>
              </a:ext>
            </a:extLst>
          </p:cNvPr>
          <p:cNvSpPr>
            <a:spLocks noChangeShapeType="1"/>
          </p:cNvSpPr>
          <p:nvPr/>
        </p:nvSpPr>
        <p:spPr bwMode="auto">
          <a:xfrm flipH="1" flipV="1">
            <a:off x="4729039" y="5372127"/>
            <a:ext cx="2159000"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67" name="Rectangle 67">
            <a:extLst>
              <a:ext uri="{FF2B5EF4-FFF2-40B4-BE49-F238E27FC236}">
                <a16:creationId xmlns:a16="http://schemas.microsoft.com/office/drawing/2014/main" id="{8680959B-82BD-4BD3-8708-1F1388056811}"/>
              </a:ext>
            </a:extLst>
          </p:cNvPr>
          <p:cNvSpPr>
            <a:spLocks noChangeArrowheads="1"/>
          </p:cNvSpPr>
          <p:nvPr/>
        </p:nvSpPr>
        <p:spPr bwMode="auto">
          <a:xfrm>
            <a:off x="1920753" y="6021413"/>
            <a:ext cx="1296987"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ProgramNode</a:t>
            </a:r>
          </a:p>
        </p:txBody>
      </p:sp>
      <p:sp>
        <p:nvSpPr>
          <p:cNvPr id="235568" name="Rectangle 68">
            <a:extLst>
              <a:ext uri="{FF2B5EF4-FFF2-40B4-BE49-F238E27FC236}">
                <a16:creationId xmlns:a16="http://schemas.microsoft.com/office/drawing/2014/main" id="{A1418955-C19A-44B4-8ABD-2931FE53F18B}"/>
              </a:ext>
            </a:extLst>
          </p:cNvPr>
          <p:cNvSpPr>
            <a:spLocks noChangeArrowheads="1"/>
          </p:cNvSpPr>
          <p:nvPr/>
        </p:nvSpPr>
        <p:spPr bwMode="auto">
          <a:xfrm>
            <a:off x="7464304" y="6021413"/>
            <a:ext cx="1296987"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PrimitiveCommandNode</a:t>
            </a:r>
          </a:p>
        </p:txBody>
      </p:sp>
      <p:sp>
        <p:nvSpPr>
          <p:cNvPr id="235569" name="Line 69">
            <a:extLst>
              <a:ext uri="{FF2B5EF4-FFF2-40B4-BE49-F238E27FC236}">
                <a16:creationId xmlns:a16="http://schemas.microsoft.com/office/drawing/2014/main" id="{48F97DA7-AF08-4FD0-8A6D-BCE8BD277029}"/>
              </a:ext>
            </a:extLst>
          </p:cNvPr>
          <p:cNvSpPr>
            <a:spLocks noChangeShapeType="1"/>
          </p:cNvSpPr>
          <p:nvPr/>
        </p:nvSpPr>
        <p:spPr bwMode="auto">
          <a:xfrm flipH="1" flipV="1">
            <a:off x="5087817" y="5372127"/>
            <a:ext cx="302577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70" name="Line 70">
            <a:extLst>
              <a:ext uri="{FF2B5EF4-FFF2-40B4-BE49-F238E27FC236}">
                <a16:creationId xmlns:a16="http://schemas.microsoft.com/office/drawing/2014/main" id="{720E5AA1-2B77-4A31-90A0-B3A6655185B1}"/>
              </a:ext>
            </a:extLst>
          </p:cNvPr>
          <p:cNvSpPr>
            <a:spLocks noChangeShapeType="1"/>
          </p:cNvSpPr>
          <p:nvPr/>
        </p:nvSpPr>
        <p:spPr bwMode="auto">
          <a:xfrm>
            <a:off x="2568453" y="479586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5571" name="Rectangle 71">
            <a:extLst>
              <a:ext uri="{FF2B5EF4-FFF2-40B4-BE49-F238E27FC236}">
                <a16:creationId xmlns:a16="http://schemas.microsoft.com/office/drawing/2014/main" id="{75243EF9-E560-4A3C-8260-29F79DCB31FD}"/>
              </a:ext>
            </a:extLst>
          </p:cNvPr>
          <p:cNvSpPr>
            <a:spLocks noChangeArrowheads="1"/>
          </p:cNvSpPr>
          <p:nvPr/>
        </p:nvSpPr>
        <p:spPr bwMode="auto">
          <a:xfrm>
            <a:off x="4008315" y="4724426"/>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Context</a:t>
            </a:r>
          </a:p>
        </p:txBody>
      </p:sp>
      <p:sp>
        <p:nvSpPr>
          <p:cNvPr id="235572" name="Rectangle 72">
            <a:extLst>
              <a:ext uri="{FF2B5EF4-FFF2-40B4-BE49-F238E27FC236}">
                <a16:creationId xmlns:a16="http://schemas.microsoft.com/office/drawing/2014/main" id="{9A944306-7B0C-4CE9-A194-E4A6B13EEA75}"/>
              </a:ext>
            </a:extLst>
          </p:cNvPr>
          <p:cNvSpPr>
            <a:spLocks noChangeArrowheads="1"/>
          </p:cNvSpPr>
          <p:nvPr/>
        </p:nvSpPr>
        <p:spPr bwMode="auto">
          <a:xfrm>
            <a:off x="2857378" y="4587107"/>
            <a:ext cx="720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Creates</a:t>
            </a:r>
          </a:p>
        </p:txBody>
      </p:sp>
      <p:sp>
        <p:nvSpPr>
          <p:cNvPr id="235573" name="Line 73">
            <a:extLst>
              <a:ext uri="{FF2B5EF4-FFF2-40B4-BE49-F238E27FC236}">
                <a16:creationId xmlns:a16="http://schemas.microsoft.com/office/drawing/2014/main" id="{551D3C31-5D1C-4D46-BE7B-B8BE1EF25308}"/>
              </a:ext>
            </a:extLst>
          </p:cNvPr>
          <p:cNvSpPr>
            <a:spLocks noChangeShapeType="1"/>
          </p:cNvSpPr>
          <p:nvPr/>
        </p:nvSpPr>
        <p:spPr bwMode="auto">
          <a:xfrm>
            <a:off x="1776289" y="4940325"/>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5574" name="Line 74">
            <a:extLst>
              <a:ext uri="{FF2B5EF4-FFF2-40B4-BE49-F238E27FC236}">
                <a16:creationId xmlns:a16="http://schemas.microsoft.com/office/drawing/2014/main" id="{7F0186F1-9A2B-4419-AFCE-34472A1442F6}"/>
              </a:ext>
            </a:extLst>
          </p:cNvPr>
          <p:cNvSpPr>
            <a:spLocks noChangeShapeType="1"/>
          </p:cNvSpPr>
          <p:nvPr/>
        </p:nvSpPr>
        <p:spPr bwMode="auto">
          <a:xfrm>
            <a:off x="1776292" y="5300687"/>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5575" name="Rectangle 75">
            <a:extLst>
              <a:ext uri="{FF2B5EF4-FFF2-40B4-BE49-F238E27FC236}">
                <a16:creationId xmlns:a16="http://schemas.microsoft.com/office/drawing/2014/main" id="{3B7641DA-2D8C-48EF-82D8-581F670DB082}"/>
              </a:ext>
            </a:extLst>
          </p:cNvPr>
          <p:cNvSpPr>
            <a:spLocks noChangeArrowheads="1"/>
          </p:cNvSpPr>
          <p:nvPr/>
        </p:nvSpPr>
        <p:spPr bwMode="auto">
          <a:xfrm>
            <a:off x="2477298" y="5084787"/>
            <a:ext cx="720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Uses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623390" y="1257449"/>
            <a:ext cx="10657184" cy="587375"/>
          </a:xfrm>
          <a:noFill/>
        </p:spPr>
        <p:txBody>
          <a:bodyPr vert="horz" wrap="square" lIns="61444" tIns="30723" rIns="61444" bIns="30723" numCol="1" anchor="t" anchorCtr="0" compatLnSpc="1">
            <a:prstTxWarp prst="textNoShape">
              <a:avLst/>
            </a:prstTxWarp>
          </a:bodyPr>
          <a:lstStyle/>
          <a:p>
            <a:pPr eaLnBrk="1" hangingPunct="1"/>
            <a:r>
              <a:rPr lang="en-US" altLang="zh-CN" sz="2400" b="1" dirty="0">
                <a:latin typeface="Times New Roman" panose="02020603050405020304" pitchFamily="18" charset="0"/>
                <a:cs typeface="Times New Roman" panose="02020603050405020304" pitchFamily="18" charset="0"/>
              </a:rPr>
              <a:t>The Model-View-Controller Pattern</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MVC – </a:t>
            </a:r>
            <a:r>
              <a:rPr lang="en-US" altLang="zh-CN" sz="2400" dirty="0">
                <a:highlight>
                  <a:srgbClr val="FFFF00"/>
                </a:highlight>
                <a:latin typeface="Times New Roman" panose="02020603050405020304" pitchFamily="18" charset="0"/>
                <a:ea typeface="华文中宋" panose="02010600040101010101" pitchFamily="2" charset="-122"/>
                <a:cs typeface="Times New Roman" panose="02020603050405020304" pitchFamily="18" charset="0"/>
              </a:rPr>
              <a:t>Benefits</a:t>
            </a:r>
            <a:endParaRPr lang="en-GB" altLang="zh-CN" sz="2400" b="1" dirty="0">
              <a:highlight>
                <a:srgbClr val="FFFF00"/>
              </a:highligh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026D3B5-1A79-4B05-9BBD-C7772FD39717}"/>
              </a:ext>
            </a:extLst>
          </p:cNvPr>
          <p:cNvSpPr/>
          <p:nvPr/>
        </p:nvSpPr>
        <p:spPr>
          <a:xfrm>
            <a:off x="479376" y="805609"/>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8" name="Rectangle 3">
            <a:extLst>
              <a:ext uri="{FF2B5EF4-FFF2-40B4-BE49-F238E27FC236}">
                <a16:creationId xmlns:a16="http://schemas.microsoft.com/office/drawing/2014/main" id="{7BD9C448-1084-4E08-AC42-391D14210290}"/>
              </a:ext>
            </a:extLst>
          </p:cNvPr>
          <p:cNvSpPr txBox="1">
            <a:spLocks noChangeArrowheads="1"/>
          </p:cNvSpPr>
          <p:nvPr/>
        </p:nvSpPr>
        <p:spPr bwMode="auto">
          <a:xfrm>
            <a:off x="983432" y="1628800"/>
            <a:ext cx="10801200"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defTabSz="614347" eaLnBrk="1" hangingPunct="1">
              <a:spcBef>
                <a:spcPts val="0"/>
              </a:spcBef>
              <a:buFont typeface="Wingdings" panose="05000000000000000000" pitchFamily="2" charset="2"/>
              <a:buChar char="n"/>
            </a:pPr>
            <a:r>
              <a:rPr lang="en-GB" altLang="zh-CN" kern="0" dirty="0">
                <a:solidFill>
                  <a:srgbClr val="324A7A"/>
                </a:solidFill>
              </a:rPr>
              <a:t>Promotes code reuse</a:t>
            </a:r>
            <a:endParaRPr lang="en-US" altLang="zh-CN" kern="0" dirty="0">
              <a:solidFill>
                <a:srgbClr val="324A7A"/>
              </a:solidFill>
            </a:endParaRPr>
          </a:p>
          <a:p>
            <a:pPr lvl="1" defTabSz="614347" eaLnBrk="1" hangingPunct="1">
              <a:spcBef>
                <a:spcPts val="0"/>
              </a:spcBef>
              <a:buFont typeface="Wingdings" panose="05000000000000000000" pitchFamily="2" charset="2"/>
              <a:buChar char="l"/>
            </a:pPr>
            <a:r>
              <a:rPr lang="en-GB" altLang="zh-CN" kern="0" dirty="0">
                <a:solidFill>
                  <a:schemeClr val="tx1"/>
                </a:solidFill>
              </a:rPr>
              <a:t>The purpose of the model is to provide business logic and data access in one place</a:t>
            </a:r>
            <a:endParaRPr lang="en-US" altLang="zh-CN" kern="0" dirty="0">
              <a:solidFill>
                <a:schemeClr val="tx1"/>
              </a:solidFill>
            </a:endParaRPr>
          </a:p>
          <a:p>
            <a:pPr lvl="1" defTabSz="614347" eaLnBrk="1" hangingPunct="1">
              <a:spcBef>
                <a:spcPts val="0"/>
              </a:spcBef>
              <a:buFont typeface="Wingdings" panose="05000000000000000000" pitchFamily="2" charset="2"/>
              <a:buChar char="l"/>
            </a:pPr>
            <a:r>
              <a:rPr lang="en-GB" altLang="zh-CN" kern="0" dirty="0">
                <a:solidFill>
                  <a:schemeClr val="tx1"/>
                </a:solidFill>
              </a:rPr>
              <a:t>This logic can be reused in many applications at the same time without the need for any extra coding</a:t>
            </a:r>
          </a:p>
          <a:p>
            <a:pPr defTabSz="614347" eaLnBrk="1" hangingPunct="1">
              <a:spcBef>
                <a:spcPts val="0"/>
              </a:spcBef>
              <a:buFont typeface="Wingdings" panose="05000000000000000000" pitchFamily="2" charset="2"/>
              <a:buChar char="n"/>
            </a:pPr>
            <a:r>
              <a:rPr lang="en-GB" altLang="zh-CN" kern="0" dirty="0">
                <a:solidFill>
                  <a:srgbClr val="324A7A"/>
                </a:solidFill>
              </a:rPr>
              <a:t>Reduces development time</a:t>
            </a:r>
            <a:endParaRPr lang="en-US" altLang="zh-CN" kern="0" dirty="0">
              <a:solidFill>
                <a:srgbClr val="324A7A"/>
              </a:solidFill>
            </a:endParaRPr>
          </a:p>
          <a:p>
            <a:pPr lvl="1" defTabSz="614347" eaLnBrk="1" hangingPunct="1">
              <a:spcBef>
                <a:spcPts val="0"/>
              </a:spcBef>
              <a:buFont typeface="Wingdings" panose="05000000000000000000" pitchFamily="2" charset="2"/>
              <a:buChar char="l"/>
            </a:pPr>
            <a:r>
              <a:rPr lang="en-US" altLang="zh-CN" kern="0" dirty="0">
                <a:solidFill>
                  <a:schemeClr val="tx1"/>
                </a:solidFill>
              </a:rPr>
              <a:t>The model, view, and controller can be developed in parallel</a:t>
            </a:r>
          </a:p>
          <a:p>
            <a:pPr defTabSz="614347" eaLnBrk="1" hangingPunct="1">
              <a:spcBef>
                <a:spcPts val="0"/>
              </a:spcBef>
              <a:buFont typeface="Wingdings" panose="05000000000000000000" pitchFamily="2" charset="2"/>
              <a:buChar char="n"/>
            </a:pPr>
            <a:r>
              <a:rPr lang="en-US" altLang="zh-CN" kern="0" dirty="0">
                <a:solidFill>
                  <a:srgbClr val="324A7A"/>
                </a:solidFill>
              </a:rPr>
              <a:t>More maintainable</a:t>
            </a:r>
          </a:p>
          <a:p>
            <a:pPr lvl="1" defTabSz="614347" eaLnBrk="1" hangingPunct="1">
              <a:spcBef>
                <a:spcPts val="0"/>
              </a:spcBef>
              <a:buFont typeface="Wingdings" panose="05000000000000000000" pitchFamily="2" charset="2"/>
              <a:buChar char="l"/>
            </a:pPr>
            <a:r>
              <a:rPr lang="en-US" altLang="zh-CN" kern="0" dirty="0">
                <a:solidFill>
                  <a:schemeClr val="tx1"/>
                </a:solidFill>
              </a:rPr>
              <a:t>The view can be changed without affecting the model</a:t>
            </a:r>
          </a:p>
          <a:p>
            <a:pPr marL="865176" lvl="4" indent="0" defTabSz="614347" eaLnBrk="1" hangingPunct="1">
              <a:spcBef>
                <a:spcPts val="0"/>
              </a:spcBef>
              <a:buNone/>
            </a:pPr>
            <a:r>
              <a:rPr lang="en-US" altLang="zh-CN" sz="1600" kern="0" dirty="0"/>
              <a:t> A Web page view can be changed to display a chart instead of a  table with no change to the model</a:t>
            </a:r>
          </a:p>
          <a:p>
            <a:pPr lvl="1" defTabSz="614347" eaLnBrk="1" hangingPunct="1">
              <a:spcBef>
                <a:spcPts val="0"/>
              </a:spcBef>
              <a:buFont typeface="Wingdings" panose="05000000000000000000" pitchFamily="2" charset="2"/>
              <a:buChar char="l"/>
            </a:pPr>
            <a:r>
              <a:rPr lang="en-US" altLang="zh-CN" kern="0" dirty="0">
                <a:solidFill>
                  <a:schemeClr val="tx1"/>
                </a:solidFill>
              </a:rPr>
              <a:t>The model can be changed without affecting the view</a:t>
            </a:r>
          </a:p>
          <a:p>
            <a:pPr marL="865176" lvl="4" indent="0" defTabSz="614347" eaLnBrk="1" hangingPunct="1">
              <a:spcBef>
                <a:spcPts val="0"/>
              </a:spcBef>
              <a:buNone/>
            </a:pPr>
            <a:r>
              <a:rPr lang="en-US" altLang="zh-CN" sz="1600" kern="0" dirty="0"/>
              <a:t> For example, the way in which an insurance premium is  calculated may change, but the interface to the business   method remains the same</a:t>
            </a:r>
          </a:p>
          <a:p>
            <a:pPr lvl="1" defTabSz="614347" eaLnBrk="1" hangingPunct="1">
              <a:spcBef>
                <a:spcPts val="0"/>
              </a:spcBef>
              <a:buFont typeface="Wingdings" panose="05000000000000000000" pitchFamily="2" charset="2"/>
              <a:buChar char="l"/>
            </a:pPr>
            <a:r>
              <a:rPr lang="en-US" altLang="zh-CN" sz="2000" kern="0" dirty="0">
                <a:solidFill>
                  <a:schemeClr val="tx1"/>
                </a:solidFill>
              </a:rPr>
              <a:t> </a:t>
            </a:r>
            <a:r>
              <a:rPr lang="en-US" altLang="zh-CN" kern="0" dirty="0">
                <a:solidFill>
                  <a:schemeClr val="tx1"/>
                </a:solidFill>
              </a:rPr>
              <a:t>Data can be moved without affecting the view or model</a:t>
            </a:r>
          </a:p>
          <a:p>
            <a:pPr marL="865176" lvl="4" indent="0" defTabSz="614347" eaLnBrk="1" hangingPunct="1">
              <a:spcBef>
                <a:spcPts val="0"/>
              </a:spcBef>
              <a:buNone/>
            </a:pPr>
            <a:r>
              <a:rPr lang="en-US" altLang="zh-CN" sz="1600" kern="0" dirty="0"/>
              <a:t>The layering concept allows for more flexibility</a:t>
            </a:r>
            <a:endParaRPr lang="en-GB" altLang="zh-CN" sz="1600" kern="0" dirty="0"/>
          </a:p>
        </p:txBody>
      </p:sp>
    </p:spTree>
    <p:extLst>
      <p:ext uri="{BB962C8B-B14F-4D97-AF65-F5344CB8AC3E}">
        <p14:creationId xmlns:p14="http://schemas.microsoft.com/office/powerpoint/2010/main" val="348293754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9AA6D2-DEB9-444F-9D34-730B6B4D1BCA}"/>
              </a:ext>
            </a:extLst>
          </p:cNvPr>
          <p:cNvPicPr>
            <a:picLocks noChangeAspect="1"/>
          </p:cNvPicPr>
          <p:nvPr/>
        </p:nvPicPr>
        <p:blipFill>
          <a:blip r:embed="rId2"/>
          <a:stretch>
            <a:fillRect/>
          </a:stretch>
        </p:blipFill>
        <p:spPr>
          <a:xfrm>
            <a:off x="1" y="1"/>
            <a:ext cx="6438947" cy="2204864"/>
          </a:xfrm>
          <a:prstGeom prst="rect">
            <a:avLst/>
          </a:prstGeom>
        </p:spPr>
      </p:pic>
      <p:pic>
        <p:nvPicPr>
          <p:cNvPr id="5" name="图片 4">
            <a:extLst>
              <a:ext uri="{FF2B5EF4-FFF2-40B4-BE49-F238E27FC236}">
                <a16:creationId xmlns:a16="http://schemas.microsoft.com/office/drawing/2014/main" id="{7175D195-45E1-416E-AC2E-0EE9A149CF04}"/>
              </a:ext>
            </a:extLst>
          </p:cNvPr>
          <p:cNvPicPr>
            <a:picLocks noChangeAspect="1"/>
          </p:cNvPicPr>
          <p:nvPr/>
        </p:nvPicPr>
        <p:blipFill>
          <a:blip r:embed="rId3"/>
          <a:stretch>
            <a:fillRect/>
          </a:stretch>
        </p:blipFill>
        <p:spPr>
          <a:xfrm>
            <a:off x="-2123" y="2222368"/>
            <a:ext cx="5234027" cy="702576"/>
          </a:xfrm>
          <a:prstGeom prst="rect">
            <a:avLst/>
          </a:prstGeom>
        </p:spPr>
      </p:pic>
      <p:pic>
        <p:nvPicPr>
          <p:cNvPr id="6" name="图片 5">
            <a:extLst>
              <a:ext uri="{FF2B5EF4-FFF2-40B4-BE49-F238E27FC236}">
                <a16:creationId xmlns:a16="http://schemas.microsoft.com/office/drawing/2014/main" id="{8EC6179E-9915-4F38-8FFC-446E265E2ABF}"/>
              </a:ext>
            </a:extLst>
          </p:cNvPr>
          <p:cNvPicPr>
            <a:picLocks noChangeAspect="1"/>
          </p:cNvPicPr>
          <p:nvPr/>
        </p:nvPicPr>
        <p:blipFill>
          <a:blip r:embed="rId4"/>
          <a:stretch>
            <a:fillRect/>
          </a:stretch>
        </p:blipFill>
        <p:spPr>
          <a:xfrm>
            <a:off x="1" y="2943943"/>
            <a:ext cx="4800635" cy="1637187"/>
          </a:xfrm>
          <a:prstGeom prst="rect">
            <a:avLst/>
          </a:prstGeom>
        </p:spPr>
      </p:pic>
      <p:pic>
        <p:nvPicPr>
          <p:cNvPr id="7" name="图片 6">
            <a:extLst>
              <a:ext uri="{FF2B5EF4-FFF2-40B4-BE49-F238E27FC236}">
                <a16:creationId xmlns:a16="http://schemas.microsoft.com/office/drawing/2014/main" id="{1B60182A-6E8B-4E1C-ABCC-A968CBBA1415}"/>
              </a:ext>
            </a:extLst>
          </p:cNvPr>
          <p:cNvPicPr>
            <a:picLocks noChangeAspect="1"/>
          </p:cNvPicPr>
          <p:nvPr/>
        </p:nvPicPr>
        <p:blipFill>
          <a:blip r:embed="rId5"/>
          <a:stretch>
            <a:fillRect/>
          </a:stretch>
        </p:blipFill>
        <p:spPr>
          <a:xfrm>
            <a:off x="7403193" y="44626"/>
            <a:ext cx="4776823" cy="2736303"/>
          </a:xfrm>
          <a:prstGeom prst="rect">
            <a:avLst/>
          </a:prstGeom>
        </p:spPr>
      </p:pic>
      <p:pic>
        <p:nvPicPr>
          <p:cNvPr id="8" name="图片 7">
            <a:extLst>
              <a:ext uri="{FF2B5EF4-FFF2-40B4-BE49-F238E27FC236}">
                <a16:creationId xmlns:a16="http://schemas.microsoft.com/office/drawing/2014/main" id="{9272714E-82D1-4DDF-9EC2-BCB6C855E6F7}"/>
              </a:ext>
            </a:extLst>
          </p:cNvPr>
          <p:cNvPicPr>
            <a:picLocks noChangeAspect="1"/>
          </p:cNvPicPr>
          <p:nvPr/>
        </p:nvPicPr>
        <p:blipFill>
          <a:blip r:embed="rId6"/>
          <a:stretch>
            <a:fillRect/>
          </a:stretch>
        </p:blipFill>
        <p:spPr>
          <a:xfrm>
            <a:off x="7411077" y="2852937"/>
            <a:ext cx="4733595" cy="1944216"/>
          </a:xfrm>
          <a:prstGeom prst="rect">
            <a:avLst/>
          </a:prstGeom>
        </p:spPr>
      </p:pic>
      <p:pic>
        <p:nvPicPr>
          <p:cNvPr id="9" name="图片 8">
            <a:extLst>
              <a:ext uri="{FF2B5EF4-FFF2-40B4-BE49-F238E27FC236}">
                <a16:creationId xmlns:a16="http://schemas.microsoft.com/office/drawing/2014/main" id="{173BACF3-4EA7-4E86-8020-87170C2DD6DB}"/>
              </a:ext>
            </a:extLst>
          </p:cNvPr>
          <p:cNvPicPr>
            <a:picLocks noChangeAspect="1"/>
          </p:cNvPicPr>
          <p:nvPr/>
        </p:nvPicPr>
        <p:blipFill>
          <a:blip r:embed="rId7"/>
          <a:stretch>
            <a:fillRect/>
          </a:stretch>
        </p:blipFill>
        <p:spPr>
          <a:xfrm>
            <a:off x="3431704" y="1556792"/>
            <a:ext cx="3752877" cy="790581"/>
          </a:xfrm>
          <a:prstGeom prst="rect">
            <a:avLst/>
          </a:prstGeom>
        </p:spPr>
      </p:pic>
      <p:pic>
        <p:nvPicPr>
          <p:cNvPr id="10" name="图片 9">
            <a:extLst>
              <a:ext uri="{FF2B5EF4-FFF2-40B4-BE49-F238E27FC236}">
                <a16:creationId xmlns:a16="http://schemas.microsoft.com/office/drawing/2014/main" id="{3BD56921-1DFF-4D10-956B-06CFF7D0AC8C}"/>
              </a:ext>
            </a:extLst>
          </p:cNvPr>
          <p:cNvPicPr>
            <a:picLocks noChangeAspect="1"/>
          </p:cNvPicPr>
          <p:nvPr/>
        </p:nvPicPr>
        <p:blipFill>
          <a:blip r:embed="rId8"/>
          <a:stretch>
            <a:fillRect/>
          </a:stretch>
        </p:blipFill>
        <p:spPr>
          <a:xfrm>
            <a:off x="7411079" y="4848731"/>
            <a:ext cx="4768936" cy="2004052"/>
          </a:xfrm>
          <a:prstGeom prst="rect">
            <a:avLst/>
          </a:prstGeom>
        </p:spPr>
      </p:pic>
      <p:pic>
        <p:nvPicPr>
          <p:cNvPr id="11" name="图片 10">
            <a:extLst>
              <a:ext uri="{FF2B5EF4-FFF2-40B4-BE49-F238E27FC236}">
                <a16:creationId xmlns:a16="http://schemas.microsoft.com/office/drawing/2014/main" id="{1297787B-6EFF-4CAD-8A52-4D7753F44CA3}"/>
              </a:ext>
            </a:extLst>
          </p:cNvPr>
          <p:cNvPicPr>
            <a:picLocks noChangeAspect="1"/>
          </p:cNvPicPr>
          <p:nvPr/>
        </p:nvPicPr>
        <p:blipFill>
          <a:blip r:embed="rId9"/>
          <a:stretch>
            <a:fillRect/>
          </a:stretch>
        </p:blipFill>
        <p:spPr>
          <a:xfrm>
            <a:off x="32463" y="4648216"/>
            <a:ext cx="4948275" cy="2209784"/>
          </a:xfrm>
          <a:prstGeom prst="rect">
            <a:avLst/>
          </a:prstGeom>
        </p:spPr>
      </p:pic>
      <p:pic>
        <p:nvPicPr>
          <p:cNvPr id="12" name="图片 11">
            <a:extLst>
              <a:ext uri="{FF2B5EF4-FFF2-40B4-BE49-F238E27FC236}">
                <a16:creationId xmlns:a16="http://schemas.microsoft.com/office/drawing/2014/main" id="{BFA9E394-19D4-4785-A7C4-44E8B92B6C93}"/>
              </a:ext>
            </a:extLst>
          </p:cNvPr>
          <p:cNvPicPr>
            <a:picLocks noChangeAspect="1"/>
          </p:cNvPicPr>
          <p:nvPr/>
        </p:nvPicPr>
        <p:blipFill>
          <a:blip r:embed="rId10"/>
          <a:stretch>
            <a:fillRect/>
          </a:stretch>
        </p:blipFill>
        <p:spPr>
          <a:xfrm>
            <a:off x="4769489" y="2636912"/>
            <a:ext cx="2478640" cy="3456384"/>
          </a:xfrm>
          <a:prstGeom prst="rect">
            <a:avLst/>
          </a:prstGeom>
        </p:spPr>
      </p:pic>
      <p:pic>
        <p:nvPicPr>
          <p:cNvPr id="13" name="图片 12">
            <a:extLst>
              <a:ext uri="{FF2B5EF4-FFF2-40B4-BE49-F238E27FC236}">
                <a16:creationId xmlns:a16="http://schemas.microsoft.com/office/drawing/2014/main" id="{0194B687-2C68-405D-A24F-94C8E3FA8978}"/>
              </a:ext>
            </a:extLst>
          </p:cNvPr>
          <p:cNvPicPr>
            <a:picLocks noChangeAspect="1"/>
          </p:cNvPicPr>
          <p:nvPr/>
        </p:nvPicPr>
        <p:blipFill>
          <a:blip r:embed="rId11"/>
          <a:stretch>
            <a:fillRect/>
          </a:stretch>
        </p:blipFill>
        <p:spPr>
          <a:xfrm>
            <a:off x="5146506" y="6093298"/>
            <a:ext cx="2064759" cy="759487"/>
          </a:xfrm>
          <a:prstGeom prst="rect">
            <a:avLst/>
          </a:prstGeom>
        </p:spPr>
      </p:pic>
    </p:spTree>
    <p:extLst>
      <p:ext uri="{BB962C8B-B14F-4D97-AF65-F5344CB8AC3E}">
        <p14:creationId xmlns:p14="http://schemas.microsoft.com/office/powerpoint/2010/main" val="1170048875"/>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1E1D04B9-044F-4E1A-9953-86F4A25249E6}"/>
              </a:ext>
            </a:extLst>
          </p:cNvPr>
          <p:cNvSpPr>
            <a:spLocks noGrp="1" noChangeArrowheads="1"/>
          </p:cNvSpPr>
          <p:nvPr>
            <p:ph type="title"/>
          </p:nvPr>
        </p:nvSpPr>
        <p:spPr>
          <a:xfrm>
            <a:off x="0" y="260650"/>
            <a:ext cx="12192000" cy="688975"/>
          </a:xfrm>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3475" name="Rectangle 3">
            <a:extLst>
              <a:ext uri="{FF2B5EF4-FFF2-40B4-BE49-F238E27FC236}">
                <a16:creationId xmlns:a16="http://schemas.microsoft.com/office/drawing/2014/main" id="{742E010E-0945-4BA9-BCCA-C6DE7A080944}"/>
              </a:ext>
            </a:extLst>
          </p:cNvPr>
          <p:cNvSpPr>
            <a:spLocks noGrp="1" noChangeArrowheads="1"/>
          </p:cNvSpPr>
          <p:nvPr>
            <p:ph type="body" idx="1"/>
          </p:nvPr>
        </p:nvSpPr>
        <p:spPr>
          <a:xfrm>
            <a:off x="479377" y="836714"/>
            <a:ext cx="7801544" cy="5760639"/>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启示</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r>
              <a:rPr lang="zh-CN" altLang="en-US" sz="1800" dirty="0">
                <a:solidFill>
                  <a:schemeClr val="tx1"/>
                </a:solidFill>
                <a:ea typeface="华文中宋" panose="02010600040101010101" pitchFamily="2" charset="-122"/>
              </a:rPr>
              <a:t>文法规则实例：</a:t>
            </a:r>
          </a:p>
          <a:p>
            <a:pPr lvl="2" eaLnBrk="1" hangingPunct="1"/>
            <a:r>
              <a:rPr lang="en-US" altLang="zh-CN" sz="1600" dirty="0">
                <a:ea typeface="华文中宋" panose="02010600040101010101" pitchFamily="2" charset="-122"/>
              </a:rPr>
              <a:t>expression ::= value | symbol</a:t>
            </a:r>
          </a:p>
          <a:p>
            <a:pPr lvl="2" eaLnBrk="1" hangingPunct="1"/>
            <a:r>
              <a:rPr lang="en-US" altLang="zh-CN" sz="1600" dirty="0">
                <a:ea typeface="华文中宋" panose="02010600040101010101" pitchFamily="2" charset="-122"/>
              </a:rPr>
              <a:t>symbol ::= expression '+' expression | expression '-' expression</a:t>
            </a:r>
          </a:p>
          <a:p>
            <a:pPr lvl="2" eaLnBrk="1" hangingPunct="1"/>
            <a:r>
              <a:rPr lang="en-US" altLang="zh-CN" sz="1600" dirty="0">
                <a:ea typeface="华文中宋" panose="02010600040101010101" pitchFamily="2" charset="-122"/>
              </a:rPr>
              <a:t>value ::= an integer //</a:t>
            </a:r>
            <a:r>
              <a:rPr lang="zh-CN" altLang="en-US" sz="1600" dirty="0">
                <a:ea typeface="华文中宋" panose="02010600040101010101" pitchFamily="2" charset="-122"/>
              </a:rPr>
              <a:t>一个整数值</a:t>
            </a:r>
          </a:p>
          <a:p>
            <a:pPr lvl="1" eaLnBrk="1" hangingPunct="1"/>
            <a:r>
              <a:rPr lang="zh-CN" altLang="en-US" sz="1800" dirty="0">
                <a:solidFill>
                  <a:schemeClr val="tx1"/>
                </a:solidFill>
                <a:ea typeface="华文中宋" panose="02010600040101010101" pitchFamily="2" charset="-122"/>
              </a:rPr>
              <a:t>在文法规则定义中可以使用一些符号来表示不同的含义，如使用“</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表示或，使用“</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和“</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表示组合，使用“*”表示出现</a:t>
            </a:r>
            <a:r>
              <a:rPr lang="en-US" altLang="zh-CN" sz="1800" dirty="0">
                <a:solidFill>
                  <a:schemeClr val="tx1"/>
                </a:solidFill>
                <a:ea typeface="华文中宋" panose="02010600040101010101" pitchFamily="2" charset="-122"/>
              </a:rPr>
              <a:t>0</a:t>
            </a:r>
            <a:r>
              <a:rPr lang="zh-CN" altLang="en-US" sz="1800" dirty="0">
                <a:solidFill>
                  <a:schemeClr val="tx1"/>
                </a:solidFill>
                <a:ea typeface="华文中宋" panose="02010600040101010101" pitchFamily="2" charset="-122"/>
              </a:rPr>
              <a:t>次或多次等，其中使用频率最高的符号是表示或关系的“</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a:t>
            </a:r>
          </a:p>
          <a:p>
            <a:pPr lvl="1" eaLnBrk="1" hangingPunct="1"/>
            <a:r>
              <a:rPr lang="zh-CN" altLang="en-US" sz="1800" dirty="0">
                <a:solidFill>
                  <a:schemeClr val="tx1"/>
                </a:solidFill>
                <a:ea typeface="华文中宋" panose="02010600040101010101" pitchFamily="2" charset="-122"/>
              </a:rPr>
              <a:t>抽象语法树：</a:t>
            </a:r>
          </a:p>
          <a:p>
            <a:pPr lvl="2" eaLnBrk="1" hangingPunct="1">
              <a:buFont typeface="Arial" panose="020B0604020202020204" pitchFamily="34" charset="0"/>
              <a:buChar char="•"/>
            </a:pPr>
            <a:r>
              <a:rPr lang="zh-CN" altLang="en-US" sz="1600" dirty="0">
                <a:ea typeface="华文中宋" panose="02010600040101010101" pitchFamily="2" charset="-122"/>
              </a:rPr>
              <a:t>除了使用文法规则来定义一个语言，在解释器模式中还可以通过一种称之为抽象语法树</a:t>
            </a:r>
            <a:r>
              <a:rPr lang="en-US" altLang="zh-CN" sz="1600" dirty="0">
                <a:ea typeface="华文中宋" panose="02010600040101010101" pitchFamily="2" charset="-122"/>
              </a:rPr>
              <a:t>(Abstract Syntax Tree, AST)</a:t>
            </a:r>
            <a:r>
              <a:rPr lang="zh-CN" altLang="en-US" sz="1600" dirty="0">
                <a:ea typeface="华文中宋" panose="02010600040101010101" pitchFamily="2" charset="-122"/>
              </a:rPr>
              <a:t>的图形方式来直观地表示语言的构成，每一棵抽象语法树对应一个语言实例。</a:t>
            </a:r>
            <a:endParaRPr lang="en-US" altLang="zh-CN" sz="1600" dirty="0">
              <a:ea typeface="华文中宋" panose="02010600040101010101" pitchFamily="2" charset="-122"/>
            </a:endParaRPr>
          </a:p>
          <a:p>
            <a:pPr lvl="1" eaLnBrk="1" hangingPunct="1"/>
            <a:r>
              <a:rPr lang="zh-CN" altLang="en-US" sz="1800" b="0" dirty="0">
                <a:solidFill>
                  <a:schemeClr val="tx1"/>
                </a:solidFill>
                <a:ea typeface="华文中宋" panose="02010600040101010101" pitchFamily="2" charset="-122"/>
              </a:rPr>
              <a:t>抽象语法树描述了如何构成一个复杂的句子，通过对抽象语法树的分析，可以识别出语言中的终结符和非终结符类。 </a:t>
            </a:r>
          </a:p>
          <a:p>
            <a:pPr lvl="1" eaLnBrk="1" hangingPunct="1"/>
            <a:r>
              <a:rPr lang="zh-CN" altLang="en-US" sz="1800" b="0" dirty="0">
                <a:solidFill>
                  <a:schemeClr val="tx1"/>
                </a:solidFill>
                <a:ea typeface="华文中宋" panose="02010600040101010101" pitchFamily="2" charset="-122"/>
              </a:rPr>
              <a:t>在解释器模式中，</a:t>
            </a:r>
            <a:r>
              <a:rPr lang="zh-CN" altLang="en-US" sz="1800" b="0" dirty="0">
                <a:solidFill>
                  <a:schemeClr val="tx1"/>
                </a:solidFill>
                <a:highlight>
                  <a:srgbClr val="FFFF00"/>
                </a:highlight>
                <a:ea typeface="华文中宋" panose="02010600040101010101" pitchFamily="2" charset="-122"/>
              </a:rPr>
              <a:t>每一种终结符和非终结符</a:t>
            </a:r>
            <a:r>
              <a:rPr lang="zh-CN" altLang="en-US" sz="1800" b="0" dirty="0">
                <a:solidFill>
                  <a:schemeClr val="tx1"/>
                </a:solidFill>
                <a:ea typeface="华文中宋" panose="02010600040101010101" pitchFamily="2" charset="-122"/>
              </a:rPr>
              <a:t>都有一个具体类与之对应，正因为</a:t>
            </a:r>
            <a:r>
              <a:rPr lang="zh-CN" altLang="en-US" sz="1800" dirty="0">
                <a:solidFill>
                  <a:srgbClr val="FF0000"/>
                </a:solidFill>
                <a:highlight>
                  <a:srgbClr val="FFFF00"/>
                </a:highlight>
                <a:ea typeface="华文中宋" panose="02010600040101010101" pitchFamily="2" charset="-122"/>
              </a:rPr>
              <a:t>使用类来表示每一个语法规则</a:t>
            </a:r>
            <a:r>
              <a:rPr lang="zh-CN" altLang="en-US" sz="1800" b="0" dirty="0">
                <a:solidFill>
                  <a:schemeClr val="tx1"/>
                </a:solidFill>
                <a:ea typeface="华文中宋" panose="02010600040101010101" pitchFamily="2" charset="-122"/>
              </a:rPr>
              <a:t>，使得系统具有较好的扩展性和灵活性。 </a:t>
            </a:r>
          </a:p>
          <a:p>
            <a:pPr lvl="1" eaLnBrk="1" hangingPunct="1">
              <a:buFont typeface="Arial" panose="020B0604020202020204" pitchFamily="34" charset="0"/>
              <a:buChar char="•"/>
            </a:pPr>
            <a:endParaRPr lang="en-US" altLang="zh-CN" sz="1400" dirty="0">
              <a:ea typeface="华文中宋" panose="02010600040101010101" pitchFamily="2" charset="-122"/>
            </a:endParaRPr>
          </a:p>
        </p:txBody>
      </p:sp>
      <p:graphicFrame>
        <p:nvGraphicFramePr>
          <p:cNvPr id="4" name="Object 4">
            <a:extLst>
              <a:ext uri="{FF2B5EF4-FFF2-40B4-BE49-F238E27FC236}">
                <a16:creationId xmlns:a16="http://schemas.microsoft.com/office/drawing/2014/main" id="{74CEB8DA-CD7F-42EF-8AED-719419E1FED7}"/>
              </a:ext>
            </a:extLst>
          </p:cNvPr>
          <p:cNvGraphicFramePr>
            <a:graphicFrameLocks noChangeAspect="1"/>
          </p:cNvGraphicFramePr>
          <p:nvPr>
            <p:extLst>
              <p:ext uri="{D42A27DB-BD31-4B8C-83A1-F6EECF244321}">
                <p14:modId xmlns:p14="http://schemas.microsoft.com/office/powerpoint/2010/main" val="3653958700"/>
              </p:ext>
            </p:extLst>
          </p:nvPr>
        </p:nvGraphicFramePr>
        <p:xfrm>
          <a:off x="8745016" y="3648977"/>
          <a:ext cx="3327648" cy="3169855"/>
        </p:xfrm>
        <a:graphic>
          <a:graphicData uri="http://schemas.openxmlformats.org/presentationml/2006/ole">
            <mc:AlternateContent xmlns:mc="http://schemas.openxmlformats.org/markup-compatibility/2006">
              <mc:Choice xmlns:v="urn:schemas-microsoft-com:vml" Requires="v">
                <p:oleObj spid="_x0000_s30287" name="Visio" r:id="rId3" imgW="7124700" imgH="6426200" progId="Visio.Drawing.11">
                  <p:embed/>
                </p:oleObj>
              </mc:Choice>
              <mc:Fallback>
                <p:oleObj name="Visio" r:id="rId3" imgW="7124700" imgH="6426200" progId="Visio.Drawing.11">
                  <p:embed/>
                  <p:pic>
                    <p:nvPicPr>
                      <p:cNvPr id="24580" name="Object 4">
                        <a:extLst>
                          <a:ext uri="{FF2B5EF4-FFF2-40B4-BE49-F238E27FC236}">
                            <a16:creationId xmlns:a16="http://schemas.microsoft.com/office/drawing/2014/main" id="{EE3735E8-492A-4B8E-BA6D-296FD10F2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016" y="3648977"/>
                        <a:ext cx="3327648" cy="3169855"/>
                      </a:xfrm>
                      <a:prstGeom prst="rect">
                        <a:avLst/>
                      </a:prstGeom>
                      <a:noFill/>
                      <a:ln>
                        <a:noFill/>
                      </a:ln>
                    </p:spPr>
                  </p:pic>
                </p:oleObj>
              </mc:Fallback>
            </mc:AlternateContent>
          </a:graphicData>
        </a:graphic>
      </p:graphicFrame>
      <p:graphicFrame>
        <p:nvGraphicFramePr>
          <p:cNvPr id="5" name="Object 5">
            <a:extLst>
              <a:ext uri="{FF2B5EF4-FFF2-40B4-BE49-F238E27FC236}">
                <a16:creationId xmlns:a16="http://schemas.microsoft.com/office/drawing/2014/main" id="{9CB89A6B-DF80-4EEC-8D97-3F064B1C4637}"/>
              </a:ext>
            </a:extLst>
          </p:cNvPr>
          <p:cNvGraphicFramePr>
            <a:graphicFrameLocks noChangeAspect="1"/>
          </p:cNvGraphicFramePr>
          <p:nvPr>
            <p:extLst>
              <p:ext uri="{D42A27DB-BD31-4B8C-83A1-F6EECF244321}">
                <p14:modId xmlns:p14="http://schemas.microsoft.com/office/powerpoint/2010/main" val="3293716908"/>
              </p:ext>
            </p:extLst>
          </p:nvPr>
        </p:nvGraphicFramePr>
        <p:xfrm>
          <a:off x="8472264" y="949624"/>
          <a:ext cx="3528392" cy="2699352"/>
        </p:xfrm>
        <a:graphic>
          <a:graphicData uri="http://schemas.openxmlformats.org/presentationml/2006/ole">
            <mc:AlternateContent xmlns:mc="http://schemas.openxmlformats.org/markup-compatibility/2006">
              <mc:Choice xmlns:v="urn:schemas-microsoft-com:vml" Requires="v">
                <p:oleObj spid="_x0000_s30288" name="Visio" r:id="rId5" imgW="2933700" imgH="2501900" progId="Visio.Drawing.11">
                  <p:embed/>
                </p:oleObj>
              </mc:Choice>
              <mc:Fallback>
                <p:oleObj name="Visio" r:id="rId5" imgW="2933700" imgH="2501900" progId="Visio.Drawing.11">
                  <p:embed/>
                  <p:pic>
                    <p:nvPicPr>
                      <p:cNvPr id="17412" name="Object 5">
                        <a:extLst>
                          <a:ext uri="{FF2B5EF4-FFF2-40B4-BE49-F238E27FC236}">
                            <a16:creationId xmlns:a16="http://schemas.microsoft.com/office/drawing/2014/main" id="{024C77E0-FEF2-48DC-8CA0-A07BF36ADA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264" y="949624"/>
                        <a:ext cx="3528392" cy="2699352"/>
                      </a:xfrm>
                      <a:prstGeom prst="rect">
                        <a:avLst/>
                      </a:prstGeom>
                      <a:noFill/>
                      <a:ln>
                        <a:noFill/>
                      </a:ln>
                    </p:spPr>
                  </p:pic>
                </p:oleObj>
              </mc:Fallback>
            </mc:AlternateContent>
          </a:graphicData>
        </a:graphic>
      </p:graphicFrame>
      <p:cxnSp>
        <p:nvCxnSpPr>
          <p:cNvPr id="3" name="连接符: 曲线 2">
            <a:extLst>
              <a:ext uri="{FF2B5EF4-FFF2-40B4-BE49-F238E27FC236}">
                <a16:creationId xmlns:a16="http://schemas.microsoft.com/office/drawing/2014/main" id="{B40C3918-6C9D-452A-9BCF-DB6CEF26BB55}"/>
              </a:ext>
            </a:extLst>
          </p:cNvPr>
          <p:cNvCxnSpPr/>
          <p:nvPr/>
        </p:nvCxnSpPr>
        <p:spPr bwMode="auto">
          <a:xfrm>
            <a:off x="5807968" y="4365104"/>
            <a:ext cx="4104456" cy="288032"/>
          </a:xfrm>
          <a:prstGeom prst="curvedConnector3">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连接符: 曲线 6">
            <a:extLst>
              <a:ext uri="{FF2B5EF4-FFF2-40B4-BE49-F238E27FC236}">
                <a16:creationId xmlns:a16="http://schemas.microsoft.com/office/drawing/2014/main" id="{5906C3C5-C30B-43B4-A38B-97AC18137FAE}"/>
              </a:ext>
            </a:extLst>
          </p:cNvPr>
          <p:cNvCxnSpPr>
            <a:cxnSpLocks/>
          </p:cNvCxnSpPr>
          <p:nvPr/>
        </p:nvCxnSpPr>
        <p:spPr bwMode="auto">
          <a:xfrm rot="16200000" flipH="1">
            <a:off x="9052284" y="2488940"/>
            <a:ext cx="1856656" cy="85645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86677-F219-437E-8924-78D034EEC95D}"/>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4834F9B0-AEB5-41B7-980E-77BF0B74BF71}"/>
              </a:ext>
            </a:extLst>
          </p:cNvPr>
          <p:cNvSpPr>
            <a:spLocks noGrp="1"/>
          </p:cNvSpPr>
          <p:nvPr>
            <p:ph idx="1"/>
          </p:nvPr>
        </p:nvSpPr>
        <p:spPr>
          <a:xfrm>
            <a:off x="191346" y="1125539"/>
            <a:ext cx="2880318" cy="5065712"/>
          </a:xfrm>
        </p:spPr>
        <p:txBody>
          <a:bodyPr/>
          <a:lstStyle/>
          <a:p>
            <a:r>
              <a:rPr lang="en-US" altLang="zh-CN" dirty="0">
                <a:ea typeface="华文中宋" panose="02010600040101010101" pitchFamily="2" charset="-122"/>
              </a:rPr>
              <a:t>EG</a:t>
            </a:r>
            <a:r>
              <a:rPr lang="zh-CN" altLang="en-US" dirty="0">
                <a:ea typeface="华文中宋" panose="02010600040101010101" pitchFamily="2" charset="-122"/>
              </a:rPr>
              <a:t>：</a:t>
            </a:r>
            <a:endParaRPr lang="en-US" altLang="zh-CN" dirty="0">
              <a:ea typeface="华文中宋" panose="02010600040101010101" pitchFamily="2" charset="-122"/>
            </a:endParaRPr>
          </a:p>
          <a:p>
            <a:pPr marL="0" indent="0" eaLnBrk="1" hangingPunct="1">
              <a:buNone/>
            </a:pPr>
            <a:r>
              <a:rPr lang="zh-CN" altLang="en-US" sz="2000" b="0" dirty="0">
                <a:solidFill>
                  <a:schemeClr val="tx1"/>
                </a:solidFill>
                <a:ea typeface="华文中宋" panose="02010600040101010101" pitchFamily="2" charset="-122"/>
              </a:rPr>
              <a:t>现需要构造一个</a:t>
            </a:r>
            <a:r>
              <a:rPr lang="zh-CN" altLang="en-US" sz="2000" dirty="0">
                <a:solidFill>
                  <a:schemeClr val="tx1"/>
                </a:solidFill>
                <a:ea typeface="华文中宋" panose="02010600040101010101" pitchFamily="2" charset="-122"/>
              </a:rPr>
              <a:t>数学运算解释器 </a:t>
            </a:r>
            <a:r>
              <a:rPr lang="zh-CN" altLang="en-US" sz="2000" b="0" dirty="0">
                <a:solidFill>
                  <a:schemeClr val="tx1"/>
                </a:solidFill>
                <a:ea typeface="华文中宋" panose="02010600040101010101" pitchFamily="2" charset="-122"/>
              </a:rPr>
              <a:t>，使得系统可以执行整数间的乘、除和求模运算。如用户输入表达式“</a:t>
            </a:r>
            <a:r>
              <a:rPr lang="en-US" altLang="zh-CN" sz="2000" b="0" dirty="0">
                <a:solidFill>
                  <a:schemeClr val="tx1"/>
                </a:solidFill>
                <a:ea typeface="华文中宋" panose="02010600040101010101" pitchFamily="2" charset="-122"/>
              </a:rPr>
              <a:t>3 * 4 / 2 % 4”</a:t>
            </a:r>
            <a:r>
              <a:rPr lang="zh-CN" altLang="en-US" sz="2000" b="0" dirty="0">
                <a:solidFill>
                  <a:schemeClr val="tx1"/>
                </a:solidFill>
                <a:ea typeface="华文中宋" panose="02010600040101010101" pitchFamily="2" charset="-122"/>
              </a:rPr>
              <a:t>，输出结果为</a:t>
            </a:r>
            <a:r>
              <a:rPr lang="en-US" altLang="zh-CN" sz="2000" b="0" dirty="0">
                <a:solidFill>
                  <a:schemeClr val="tx1"/>
                </a:solidFill>
                <a:ea typeface="华文中宋" panose="02010600040101010101" pitchFamily="2" charset="-122"/>
              </a:rPr>
              <a:t>2</a:t>
            </a:r>
            <a:r>
              <a:rPr lang="zh-CN" altLang="en-US" sz="2000" b="0" dirty="0">
                <a:solidFill>
                  <a:schemeClr val="tx1"/>
                </a:solidFill>
                <a:ea typeface="华文中宋" panose="02010600040101010101" pitchFamily="2" charset="-122"/>
              </a:rPr>
              <a:t>。使用解释器模式实现该功能。</a:t>
            </a:r>
          </a:p>
          <a:p>
            <a:endParaRPr lang="zh-CN" altLang="en-US" dirty="0"/>
          </a:p>
        </p:txBody>
      </p:sp>
      <p:pic>
        <p:nvPicPr>
          <p:cNvPr id="4" name="Picture 13">
            <a:extLst>
              <a:ext uri="{FF2B5EF4-FFF2-40B4-BE49-F238E27FC236}">
                <a16:creationId xmlns:a16="http://schemas.microsoft.com/office/drawing/2014/main" id="{08EBB2BB-3BCC-436E-8027-9F855DEC9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473" y="908721"/>
            <a:ext cx="8880347"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5">
            <a:extLst>
              <a:ext uri="{FF2B5EF4-FFF2-40B4-BE49-F238E27FC236}">
                <a16:creationId xmlns:a16="http://schemas.microsoft.com/office/drawing/2014/main" id="{71AEB079-805D-4E6A-B460-22571A122CD6}"/>
              </a:ext>
            </a:extLst>
          </p:cNvPr>
          <p:cNvGraphicFramePr>
            <a:graphicFrameLocks noChangeAspect="1"/>
          </p:cNvGraphicFramePr>
          <p:nvPr>
            <p:extLst>
              <p:ext uri="{D42A27DB-BD31-4B8C-83A1-F6EECF244321}">
                <p14:modId xmlns:p14="http://schemas.microsoft.com/office/powerpoint/2010/main" val="2691829943"/>
              </p:ext>
            </p:extLst>
          </p:nvPr>
        </p:nvGraphicFramePr>
        <p:xfrm>
          <a:off x="263352" y="4509121"/>
          <a:ext cx="5616624" cy="2016223"/>
        </p:xfrm>
        <a:graphic>
          <a:graphicData uri="http://schemas.openxmlformats.org/presentationml/2006/ole">
            <mc:AlternateContent xmlns:mc="http://schemas.openxmlformats.org/markup-compatibility/2006">
              <mc:Choice xmlns:v="urn:schemas-microsoft-com:vml" Requires="v">
                <p:oleObj spid="_x0000_s19234" name="Visio" r:id="rId4" imgW="5943600" imgH="5054600" progId="Visio.Drawing.11">
                  <p:embed/>
                </p:oleObj>
              </mc:Choice>
              <mc:Fallback>
                <p:oleObj name="Visio" r:id="rId4" imgW="5943600" imgH="5054600" progId="Visio.Drawing.11">
                  <p:embed/>
                  <p:pic>
                    <p:nvPicPr>
                      <p:cNvPr id="32772" name="Object 5">
                        <a:extLst>
                          <a:ext uri="{FF2B5EF4-FFF2-40B4-BE49-F238E27FC236}">
                            <a16:creationId xmlns:a16="http://schemas.microsoft.com/office/drawing/2014/main" id="{6C5936EC-C800-4167-96AD-5F9DB67BE7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2" y="4509121"/>
                        <a:ext cx="5616624" cy="201622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34014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81602-0770-4D74-9FCB-E581D10E5C91}"/>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78550851-AD0B-413D-AF44-8B3D8C87AC41}"/>
              </a:ext>
            </a:extLst>
          </p:cNvPr>
          <p:cNvSpPr>
            <a:spLocks noGrp="1"/>
          </p:cNvSpPr>
          <p:nvPr>
            <p:ph idx="1"/>
          </p:nvPr>
        </p:nvSpPr>
        <p:spPr>
          <a:xfrm>
            <a:off x="624416" y="1125538"/>
            <a:ext cx="11160215" cy="5255789"/>
          </a:xfrm>
        </p:spPr>
        <p:txBody>
          <a:bodyPr/>
          <a:lstStyle/>
          <a:p>
            <a:r>
              <a:rPr lang="en-US" altLang="zh-CN" dirty="0">
                <a:ea typeface="华文中宋" panose="02010600040101010101" pitchFamily="2" charset="-122"/>
              </a:rPr>
              <a:t>EG</a:t>
            </a:r>
            <a:r>
              <a:rPr lang="zh-CN" altLang="en-US" dirty="0">
                <a:ea typeface="华文中宋" panose="02010600040101010101" pitchFamily="2" charset="-122"/>
              </a:rPr>
              <a:t>：</a:t>
            </a:r>
            <a:endParaRPr lang="en-US" altLang="zh-CN" dirty="0">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解释器模式在使用面向对象语言实现的编译器中得到了广泛的应用，如</a:t>
            </a:r>
            <a:r>
              <a:rPr lang="en-US" altLang="zh-CN" b="0" dirty="0">
                <a:solidFill>
                  <a:schemeClr val="tx1"/>
                </a:solidFill>
                <a:ea typeface="华文中宋" panose="02010600040101010101" pitchFamily="2" charset="-122"/>
              </a:rPr>
              <a:t>Smalltalk</a:t>
            </a:r>
            <a:r>
              <a:rPr lang="zh-CN" altLang="en-US" b="0" dirty="0">
                <a:solidFill>
                  <a:schemeClr val="tx1"/>
                </a:solidFill>
                <a:ea typeface="华文中宋" panose="02010600040101010101" pitchFamily="2" charset="-122"/>
              </a:rPr>
              <a:t>语言的编译器。</a:t>
            </a:r>
          </a:p>
          <a:p>
            <a:pPr lvl="1" eaLnBrk="1" hangingPunct="1"/>
            <a:r>
              <a:rPr lang="zh-CN" altLang="en-US" b="0" dirty="0">
                <a:solidFill>
                  <a:schemeClr val="tx1"/>
                </a:solidFill>
                <a:ea typeface="华文中宋" panose="02010600040101010101" pitchFamily="2" charset="-122"/>
              </a:rPr>
              <a:t>目前有一些基于</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抽象语法树的源代码处理工具，如在</a:t>
            </a:r>
            <a:r>
              <a:rPr lang="en-US" altLang="zh-CN" b="0" dirty="0">
                <a:solidFill>
                  <a:schemeClr val="tx1"/>
                </a:solidFill>
                <a:ea typeface="华文中宋" panose="02010600040101010101" pitchFamily="2" charset="-122"/>
              </a:rPr>
              <a:t>Eclipse</a:t>
            </a:r>
            <a:r>
              <a:rPr lang="zh-CN" altLang="en-US" b="0" dirty="0">
                <a:solidFill>
                  <a:schemeClr val="tx1"/>
                </a:solidFill>
                <a:ea typeface="华文中宋" panose="02010600040101010101" pitchFamily="2" charset="-122"/>
              </a:rPr>
              <a:t>中就提供了</a:t>
            </a:r>
            <a:r>
              <a:rPr lang="en-US" altLang="zh-CN" b="0" dirty="0">
                <a:solidFill>
                  <a:schemeClr val="tx1"/>
                </a:solidFill>
                <a:ea typeface="华文中宋" panose="02010600040101010101" pitchFamily="2" charset="-122"/>
              </a:rPr>
              <a:t>Eclipse AST</a:t>
            </a:r>
            <a:r>
              <a:rPr lang="zh-CN" altLang="en-US" b="0" dirty="0">
                <a:solidFill>
                  <a:schemeClr val="tx1"/>
                </a:solidFill>
                <a:ea typeface="华文中宋" panose="02010600040101010101" pitchFamily="2" charset="-122"/>
              </a:rPr>
              <a:t>，它是</a:t>
            </a:r>
            <a:r>
              <a:rPr lang="en-US" altLang="zh-CN" b="0" dirty="0">
                <a:solidFill>
                  <a:schemeClr val="tx1"/>
                </a:solidFill>
                <a:ea typeface="华文中宋" panose="02010600040101010101" pitchFamily="2" charset="-122"/>
              </a:rPr>
              <a:t>Eclipse JDT</a:t>
            </a:r>
            <a:r>
              <a:rPr lang="en-US" altLang="zh-CN" b="0" dirty="0"/>
              <a:t> </a:t>
            </a:r>
            <a:r>
              <a:rPr lang="zh-CN" altLang="en-US" b="0" dirty="0"/>
              <a:t>（</a:t>
            </a:r>
            <a:r>
              <a:rPr lang="en-US" altLang="zh-CN" b="0" dirty="0"/>
              <a:t>Java Development Tools</a:t>
            </a:r>
            <a:r>
              <a:rPr lang="zh-CN" altLang="en-US" b="0" dirty="0"/>
              <a:t>）</a:t>
            </a:r>
            <a:r>
              <a:rPr lang="zh-CN" altLang="en-US" b="0" dirty="0">
                <a:solidFill>
                  <a:schemeClr val="tx1"/>
                </a:solidFill>
                <a:ea typeface="华文中宋" panose="02010600040101010101" pitchFamily="2" charset="-122"/>
              </a:rPr>
              <a:t>的一个重要组成部分，用来表示</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语言的语法结构，用户可以通过扩展其功能，创建自己的文法规则。</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可以使用解释器模式，通过</a:t>
            </a:r>
            <a:r>
              <a:rPr lang="en-US" altLang="zh-CN" b="0" dirty="0">
                <a:solidFill>
                  <a:schemeClr val="tx1"/>
                </a:solidFill>
                <a:ea typeface="华文中宋" panose="02010600040101010101" pitchFamily="2" charset="-122"/>
              </a:rPr>
              <a:t>C++</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C#</a:t>
            </a:r>
            <a:r>
              <a:rPr lang="zh-CN" altLang="en-US" b="0" dirty="0">
                <a:solidFill>
                  <a:schemeClr val="tx1"/>
                </a:solidFill>
                <a:ea typeface="华文中宋" panose="02010600040101010101" pitchFamily="2" charset="-122"/>
              </a:rPr>
              <a:t>等面向对象语言开发简单的编译器，如数学表达式解析器、正则表达式解析器等，用于增强这些语言的功能，使之增加一些新的文法规则，用于解释一些特定类型的语句。</a:t>
            </a:r>
            <a:endParaRPr lang="en-US" altLang="zh-CN" b="0" dirty="0">
              <a:solidFill>
                <a:schemeClr val="tx1"/>
              </a:solidFill>
              <a:ea typeface="华文中宋" panose="02010600040101010101" pitchFamily="2" charset="-122"/>
            </a:endParaRPr>
          </a:p>
          <a:p>
            <a:pPr lvl="2" eaLnBrk="1" hangingPunct="1"/>
            <a:r>
              <a:rPr lang="zh-CN" altLang="en-US" sz="1800" b="0" dirty="0">
                <a:solidFill>
                  <a:srgbClr val="A61D38"/>
                </a:solidFill>
                <a:ea typeface="华文中宋" panose="02010600040101010101" pitchFamily="2" charset="-122"/>
              </a:rPr>
              <a:t>在实际项目开发中如果需要解析数学公式，无须再运用解释器模式进行设计，可以直接使用一些第三方解析工具包，它们可以统称为数学表达式解析器</a:t>
            </a:r>
            <a:r>
              <a:rPr lang="en-US" altLang="zh-CN" sz="1800" b="0" dirty="0">
                <a:solidFill>
                  <a:srgbClr val="A61D38"/>
                </a:solidFill>
                <a:ea typeface="华文中宋" panose="02010600040101010101" pitchFamily="2" charset="-122"/>
              </a:rPr>
              <a:t>(Math Expression Parser, MEP)</a:t>
            </a:r>
            <a:r>
              <a:rPr lang="zh-CN" altLang="en-US" sz="1800" b="0" dirty="0">
                <a:solidFill>
                  <a:srgbClr val="A61D38"/>
                </a:solidFill>
                <a:ea typeface="华文中宋" panose="02010600040101010101" pitchFamily="2" charset="-122"/>
              </a:rPr>
              <a:t>，如</a:t>
            </a:r>
            <a:r>
              <a:rPr lang="en-US" altLang="zh-CN" sz="1800" b="0" dirty="0">
                <a:solidFill>
                  <a:srgbClr val="A61D38"/>
                </a:solidFill>
                <a:ea typeface="华文中宋" panose="02010600040101010101" pitchFamily="2" charset="-122"/>
              </a:rPr>
              <a:t>Expression4J</a:t>
            </a:r>
            <a:r>
              <a:rPr lang="zh-CN" altLang="en-US" sz="1800" b="0" dirty="0">
                <a:solidFill>
                  <a:srgbClr val="A61D38"/>
                </a:solidFill>
                <a:ea typeface="华文中宋" panose="02010600040101010101" pitchFamily="2" charset="-122"/>
              </a:rPr>
              <a:t>、</a:t>
            </a:r>
            <a:r>
              <a:rPr lang="en-US" altLang="zh-CN" sz="1800" b="0" dirty="0" err="1">
                <a:solidFill>
                  <a:srgbClr val="A61D38"/>
                </a:solidFill>
                <a:ea typeface="华文中宋" panose="02010600040101010101" pitchFamily="2" charset="-122"/>
              </a:rPr>
              <a:t>Jep</a:t>
            </a:r>
            <a:r>
              <a:rPr lang="zh-CN" altLang="en-US" sz="1800" b="0" dirty="0">
                <a:solidFill>
                  <a:srgbClr val="A61D38"/>
                </a:solidFill>
                <a:ea typeface="华文中宋" panose="02010600040101010101" pitchFamily="2" charset="-122"/>
              </a:rPr>
              <a:t>、</a:t>
            </a:r>
            <a:r>
              <a:rPr lang="en-US" altLang="zh-CN" sz="1800" b="0" dirty="0" err="1">
                <a:solidFill>
                  <a:srgbClr val="A61D38"/>
                </a:solidFill>
                <a:ea typeface="华文中宋" panose="02010600040101010101" pitchFamily="2" charset="-122"/>
              </a:rPr>
              <a:t>JbcParser</a:t>
            </a:r>
            <a:r>
              <a:rPr lang="zh-CN" altLang="en-US" sz="1800" b="0" dirty="0">
                <a:solidFill>
                  <a:srgbClr val="A61D38"/>
                </a:solidFill>
                <a:ea typeface="华文中宋" panose="02010600040101010101" pitchFamily="2" charset="-122"/>
              </a:rPr>
              <a:t>、</a:t>
            </a:r>
            <a:r>
              <a:rPr lang="en-US" altLang="zh-CN" sz="1800" b="0" dirty="0" err="1">
                <a:solidFill>
                  <a:srgbClr val="A61D38"/>
                </a:solidFill>
                <a:ea typeface="华文中宋" panose="02010600040101010101" pitchFamily="2" charset="-122"/>
              </a:rPr>
              <a:t>Symja</a:t>
            </a:r>
            <a:r>
              <a:rPr lang="zh-CN" altLang="en-US" sz="1800" b="0" dirty="0">
                <a:solidFill>
                  <a:srgbClr val="A61D38"/>
                </a:solidFill>
                <a:ea typeface="华文中宋" panose="02010600040101010101" pitchFamily="2" charset="-122"/>
              </a:rPr>
              <a:t>、</a:t>
            </a:r>
            <a:r>
              <a:rPr lang="en-US" altLang="zh-CN" sz="1800" b="0" dirty="0">
                <a:solidFill>
                  <a:srgbClr val="A61D38"/>
                </a:solidFill>
                <a:ea typeface="华文中宋" panose="02010600040101010101" pitchFamily="2" charset="-122"/>
              </a:rPr>
              <a:t>Math Expression String Parser(MESP)</a:t>
            </a:r>
            <a:r>
              <a:rPr lang="zh-CN" altLang="en-US" sz="1800" b="0" dirty="0">
                <a:solidFill>
                  <a:srgbClr val="A61D38"/>
                </a:solidFill>
                <a:ea typeface="华文中宋" panose="02010600040101010101" pitchFamily="2" charset="-122"/>
              </a:rPr>
              <a:t>等来取代解释器模式，它们可以方便地解释一些较为复杂的文法，功能强大，且使用简单，效率较好。</a:t>
            </a:r>
          </a:p>
          <a:p>
            <a:pPr lvl="1" eaLnBrk="1" hangingPunct="1"/>
            <a:endParaRPr lang="zh-CN" altLang="en-US" dirty="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673218495"/>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1D36E-0B3C-4760-A60E-1B4535994EAF}"/>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9AEE01E3-61DC-4643-8800-B9969E39B115}"/>
              </a:ext>
            </a:extLst>
          </p:cNvPr>
          <p:cNvSpPr>
            <a:spLocks noGrp="1"/>
          </p:cNvSpPr>
          <p:nvPr>
            <p:ph idx="1"/>
          </p:nvPr>
        </p:nvSpPr>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易于改变和扩展文法。</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易于实现文法。</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增加了新的解释表达式的方式</a:t>
            </a:r>
            <a:r>
              <a:rPr lang="zh-CN" altLang="en-US" sz="1800" dirty="0">
                <a:solidFill>
                  <a:schemeClr val="tx1"/>
                </a:solidFill>
                <a:latin typeface="华文中宋" panose="02010600040101010101" pitchFamily="2" charset="-122"/>
                <a:ea typeface="华文中宋" panose="02010600040101010101" pitchFamily="2" charset="-122"/>
              </a:rPr>
              <a:t>。</a:t>
            </a: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对于复杂文法难以维护。</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执行效率较低。</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应用场景很有限。</a:t>
            </a:r>
          </a:p>
          <a:p>
            <a:endParaRPr lang="zh-CN" altLang="en-US" dirty="0"/>
          </a:p>
        </p:txBody>
      </p:sp>
    </p:spTree>
    <p:extLst>
      <p:ext uri="{BB962C8B-B14F-4D97-AF65-F5344CB8AC3E}">
        <p14:creationId xmlns:p14="http://schemas.microsoft.com/office/powerpoint/2010/main" val="309189972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E979838A-B13D-45A1-A72E-D21E06F7F5DD}"/>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endParaRPr lang="en-US" altLang="zh-CN" dirty="0">
              <a:latin typeface="Bauhaus 93" pitchFamily="82" charset="0"/>
              <a:ea typeface="华文中宋" panose="02010600040101010101" pitchFamily="2" charset="-122"/>
            </a:endParaRPr>
          </a:p>
        </p:txBody>
      </p:sp>
      <p:sp>
        <p:nvSpPr>
          <p:cNvPr id="239619" name="Rectangle 3">
            <a:extLst>
              <a:ext uri="{FF2B5EF4-FFF2-40B4-BE49-F238E27FC236}">
                <a16:creationId xmlns:a16="http://schemas.microsoft.com/office/drawing/2014/main" id="{03353B5B-1360-430B-8FB1-7D90467646FD}"/>
              </a:ext>
            </a:extLst>
          </p:cNvPr>
          <p:cNvSpPr>
            <a:spLocks noGrp="1" noChangeArrowheads="1"/>
          </p:cNvSpPr>
          <p:nvPr>
            <p:ph type="body" idx="1"/>
          </p:nvPr>
        </p:nvSpPr>
        <p:spPr>
          <a:xfrm>
            <a:off x="551384" y="949624"/>
            <a:ext cx="11205628" cy="5566717"/>
          </a:xfrm>
        </p:spPr>
        <p:txBody>
          <a:bodyPr/>
          <a:lstStyle/>
          <a:p>
            <a:pPr eaLnBrk="1" hangingPunct="1">
              <a:lnSpc>
                <a:spcPct val="150000"/>
              </a:lnSpc>
            </a:pPr>
            <a:r>
              <a:rPr lang="en-US" altLang="zh-CN" sz="2000" b="0" dirty="0">
                <a:solidFill>
                  <a:schemeClr val="tx1"/>
                </a:solidFill>
                <a:ea typeface="华文中宋" panose="02010600040101010101" pitchFamily="2" charset="-122"/>
              </a:rPr>
              <a:t>Java </a:t>
            </a:r>
            <a:r>
              <a:rPr lang="zh-CN" altLang="en-US" sz="2000" b="0" dirty="0">
                <a:solidFill>
                  <a:schemeClr val="tx1"/>
                </a:solidFill>
                <a:ea typeface="华文中宋" panose="02010600040101010101" pitchFamily="2" charset="-122"/>
              </a:rPr>
              <a:t>的</a:t>
            </a:r>
            <a:r>
              <a:rPr lang="en-US" altLang="zh-CN" sz="2000" b="0" dirty="0">
                <a:solidFill>
                  <a:schemeClr val="tx1"/>
                </a:solidFill>
                <a:ea typeface="华文中宋" panose="02010600040101010101" pitchFamily="2" charset="-122"/>
              </a:rPr>
              <a:t>Collection(</a:t>
            </a:r>
            <a:r>
              <a:rPr lang="zh-CN" altLang="en-US" sz="2000" b="0" dirty="0">
                <a:solidFill>
                  <a:schemeClr val="tx1"/>
                </a:solidFill>
                <a:ea typeface="华文中宋" panose="02010600040101010101" pitchFamily="2" charset="-122"/>
              </a:rPr>
              <a:t>包括</a:t>
            </a:r>
            <a:r>
              <a:rPr lang="en-US" altLang="zh-CN" sz="2000" b="0" dirty="0">
                <a:solidFill>
                  <a:schemeClr val="tx1"/>
                </a:solidFill>
                <a:ea typeface="华文中宋" panose="02010600040101010101" pitchFamily="2" charset="-122"/>
              </a:rPr>
              <a:t>Vector</a:t>
            </a:r>
            <a:r>
              <a:rPr lang="zh-CN" altLang="en-US" sz="2000" b="0" dirty="0">
                <a:solidFill>
                  <a:schemeClr val="tx1"/>
                </a:solidFill>
                <a:ea typeface="华文中宋" panose="02010600040101010101" pitchFamily="2" charset="-122"/>
              </a:rPr>
              <a:t>和</a:t>
            </a:r>
            <a:r>
              <a:rPr lang="en-US" altLang="zh-CN" sz="2000" b="0" dirty="0" err="1">
                <a:solidFill>
                  <a:schemeClr val="tx1"/>
                </a:solidFill>
                <a:ea typeface="华文中宋" panose="02010600040101010101" pitchFamily="2" charset="-122"/>
              </a:rPr>
              <a:t>Hashtable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是我们最经常使用的容器技术，可是</a:t>
            </a:r>
            <a:r>
              <a:rPr lang="en-US" altLang="zh-CN" sz="2000" b="0" dirty="0">
                <a:solidFill>
                  <a:schemeClr val="tx1"/>
                </a:solidFill>
                <a:ea typeface="华文中宋" panose="02010600040101010101" pitchFamily="2" charset="-122"/>
              </a:rPr>
              <a:t>Collection</a:t>
            </a:r>
            <a:r>
              <a:rPr lang="zh-CN" altLang="en-US" sz="2000" b="0" dirty="0">
                <a:solidFill>
                  <a:schemeClr val="tx1"/>
                </a:solidFill>
                <a:ea typeface="华文中宋" panose="02010600040101010101" pitchFamily="2" charset="-122"/>
              </a:rPr>
              <a:t>好象是个黑色大染缸，本来有各种鲜明类型特征的对象一旦放入再取出时，这些类型就消失了，我们势必要用</a:t>
            </a:r>
            <a:r>
              <a:rPr lang="en-US" altLang="zh-CN" sz="2000" b="0" dirty="0">
                <a:solidFill>
                  <a:schemeClr val="tx1"/>
                </a:solidFill>
                <a:ea typeface="华文中宋" panose="02010600040101010101" pitchFamily="2" charset="-122"/>
              </a:rPr>
              <a:t>if </a:t>
            </a:r>
            <a:r>
              <a:rPr lang="zh-CN" altLang="en-US" sz="2000" b="0" dirty="0">
                <a:solidFill>
                  <a:schemeClr val="tx1"/>
                </a:solidFill>
                <a:ea typeface="华文中宋" panose="02010600040101010101" pitchFamily="2" charset="-122"/>
              </a:rPr>
              <a:t>来判断</a:t>
            </a:r>
            <a:r>
              <a:rPr lang="zh-CN" altLang="en-US" sz="2000" b="0" dirty="0">
                <a:solidFill>
                  <a:srgbClr val="324A7A"/>
                </a:solidFill>
                <a:ea typeface="华文中宋" panose="02010600040101010101" pitchFamily="2" charset="-122"/>
              </a:rPr>
              <a:t>：</a:t>
            </a: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r>
              <a:rPr lang="zh-CN" altLang="en-US" sz="2000" b="0" dirty="0">
                <a:solidFill>
                  <a:schemeClr val="tx1"/>
                </a:solidFill>
                <a:ea typeface="华文中宋" panose="02010600040101010101" pitchFamily="2" charset="-122"/>
              </a:rPr>
              <a:t>在上例中，使用了 </a:t>
            </a:r>
            <a:r>
              <a:rPr lang="en-US" altLang="zh-CN" sz="2000" b="0" dirty="0" err="1">
                <a:solidFill>
                  <a:schemeClr val="tx1"/>
                </a:solidFill>
                <a:ea typeface="华文中宋" panose="02010600040101010101" pitchFamily="2" charset="-122"/>
              </a:rPr>
              <a:t>instanceof</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来判断 </a:t>
            </a:r>
            <a:r>
              <a:rPr lang="en-US" altLang="zh-CN" sz="2000" b="0" dirty="0">
                <a:solidFill>
                  <a:schemeClr val="tx1"/>
                </a:solidFill>
                <a:ea typeface="华文中宋" panose="02010600040101010101" pitchFamily="2" charset="-122"/>
              </a:rPr>
              <a:t>o </a:t>
            </a:r>
            <a:r>
              <a:rPr lang="zh-CN" altLang="en-US" sz="2000" b="0" dirty="0">
                <a:solidFill>
                  <a:schemeClr val="tx1"/>
                </a:solidFill>
                <a:ea typeface="华文中宋" panose="02010600040101010101" pitchFamily="2" charset="-122"/>
              </a:rPr>
              <a:t>的类型。很显然，这样做的缺点代码：</a:t>
            </a:r>
            <a:r>
              <a:rPr lang="en-US" altLang="zh-CN" sz="2000" b="0" dirty="0">
                <a:solidFill>
                  <a:schemeClr val="tx1"/>
                </a:solidFill>
                <a:ea typeface="华文中宋" panose="02010600040101010101" pitchFamily="2" charset="-122"/>
              </a:rPr>
              <a:t>if</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 else if </a:t>
            </a:r>
            <a:r>
              <a:rPr lang="zh-CN" altLang="en-US" sz="2000" b="0" dirty="0">
                <a:solidFill>
                  <a:schemeClr val="tx1"/>
                </a:solidFill>
                <a:ea typeface="华文中宋" panose="02010600040101010101" pitchFamily="2" charset="-122"/>
              </a:rPr>
              <a:t>很繁琐。</a:t>
            </a:r>
          </a:p>
        </p:txBody>
      </p:sp>
      <p:sp>
        <p:nvSpPr>
          <p:cNvPr id="2" name="文本框 1">
            <a:extLst>
              <a:ext uri="{FF2B5EF4-FFF2-40B4-BE49-F238E27FC236}">
                <a16:creationId xmlns:a16="http://schemas.microsoft.com/office/drawing/2014/main" id="{953F1B43-8976-4DEF-A28D-597CBB0F38A5}"/>
              </a:ext>
            </a:extLst>
          </p:cNvPr>
          <p:cNvSpPr txBox="1"/>
          <p:nvPr/>
        </p:nvSpPr>
        <p:spPr>
          <a:xfrm>
            <a:off x="3359696" y="2060848"/>
            <a:ext cx="4968552" cy="393165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Iterator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collection.iterator</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while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iterator.hasNext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Object o =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iterator.next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Collection)</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messyPrintCollection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((Collection)o);</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String)</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Float)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()+"f");</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p:txBody>
      </p:sp>
    </p:spTree>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FDCBA103-5682-486F-BE53-3230F7723BC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endParaRPr lang="en-US" altLang="zh-CN" dirty="0">
              <a:solidFill>
                <a:srgbClr val="FF0000"/>
              </a:solidFill>
              <a:latin typeface="Bauhaus 93" pitchFamily="82" charset="0"/>
              <a:ea typeface="华文中宋" panose="02010600040101010101" pitchFamily="2" charset="-122"/>
            </a:endParaRPr>
          </a:p>
        </p:txBody>
      </p:sp>
      <p:sp>
        <p:nvSpPr>
          <p:cNvPr id="237571" name="Rectangle 3">
            <a:extLst>
              <a:ext uri="{FF2B5EF4-FFF2-40B4-BE49-F238E27FC236}">
                <a16:creationId xmlns:a16="http://schemas.microsoft.com/office/drawing/2014/main" id="{CC02D3C8-9BD2-4314-8AEF-D84BFFB45C03}"/>
              </a:ext>
            </a:extLst>
          </p:cNvPr>
          <p:cNvSpPr>
            <a:spLocks noGrp="1" noChangeArrowheads="1"/>
          </p:cNvSpPr>
          <p:nvPr>
            <p:ph type="body" idx="1"/>
          </p:nvPr>
        </p:nvSpPr>
        <p:spPr>
          <a:xfrm>
            <a:off x="407368" y="949624"/>
            <a:ext cx="10972800" cy="5065712"/>
          </a:xfrm>
        </p:spPr>
        <p:txBody>
          <a:bodyPr/>
          <a:lstStyle/>
          <a:p>
            <a:pPr eaLnBrk="1" hangingPunct="1"/>
            <a:r>
              <a:rPr lang="en-US" altLang="zh-CN" dirty="0">
                <a:solidFill>
                  <a:schemeClr val="tx1"/>
                </a:solidFill>
                <a:ea typeface="华文中宋" panose="02010600040101010101" pitchFamily="2" charset="-122"/>
              </a:rPr>
              <a:t>Visitor</a:t>
            </a:r>
          </a:p>
          <a:p>
            <a:pPr lvl="1" eaLnBrk="1" hangingPunct="1">
              <a:lnSpc>
                <a:spcPct val="150000"/>
              </a:lnSpc>
            </a:pPr>
            <a:r>
              <a:rPr lang="zh-CN" altLang="en-US" sz="1800" b="0" dirty="0">
                <a:solidFill>
                  <a:schemeClr val="tx1"/>
                </a:solidFill>
                <a:ea typeface="华文中宋" panose="02010600040101010101" pitchFamily="2" charset="-122"/>
              </a:rPr>
              <a:t>作用于某个对象上的操作，咋办？</a:t>
            </a:r>
          </a:p>
          <a:p>
            <a:pPr lvl="2" eaLnBrk="1" hangingPunct="1">
              <a:lnSpc>
                <a:spcPct val="150000"/>
              </a:lnSpc>
            </a:pPr>
            <a:r>
              <a:rPr lang="zh-CN" altLang="en-US" sz="1800" dirty="0">
                <a:solidFill>
                  <a:srgbClr val="324A7A"/>
                </a:solidFill>
                <a:latin typeface="楷体" panose="02010609060101010101" pitchFamily="49" charset="-122"/>
                <a:ea typeface="楷体" panose="02010609060101010101" pitchFamily="49" charset="-122"/>
              </a:rPr>
              <a:t>给对象写方法？</a:t>
            </a:r>
          </a:p>
          <a:p>
            <a:pPr lvl="2" eaLnBrk="1" hangingPunct="1">
              <a:lnSpc>
                <a:spcPct val="150000"/>
              </a:lnSpc>
            </a:pPr>
            <a:r>
              <a:rPr lang="zh-CN" altLang="en-US" sz="1800" dirty="0">
                <a:solidFill>
                  <a:srgbClr val="324A7A"/>
                </a:solidFill>
                <a:latin typeface="楷体" panose="02010609060101010101" pitchFamily="49" charset="-122"/>
                <a:ea typeface="楷体" panose="02010609060101010101" pitchFamily="49" charset="-122"/>
              </a:rPr>
              <a:t>如果，操作变了呢？</a:t>
            </a:r>
            <a:endParaRPr lang="en-US" altLang="zh-CN" sz="1800" dirty="0">
              <a:solidFill>
                <a:srgbClr val="324A7A"/>
              </a:solidFill>
              <a:latin typeface="楷体" panose="02010609060101010101" pitchFamily="49" charset="-122"/>
              <a:ea typeface="楷体" panose="02010609060101010101" pitchFamily="49" charset="-122"/>
            </a:endParaRPr>
          </a:p>
          <a:p>
            <a:pPr lvl="1" eaLnBrk="1" hangingPunct="1">
              <a:lnSpc>
                <a:spcPct val="150000"/>
              </a:lnSpc>
            </a:pPr>
            <a:r>
              <a:rPr lang="en-US" altLang="zh-CN" sz="1800" dirty="0">
                <a:solidFill>
                  <a:srgbClr val="C00000"/>
                </a:solidFill>
                <a:highlight>
                  <a:srgbClr val="FFFF00"/>
                </a:highlight>
                <a:ea typeface="华文中宋" panose="02010600040101010101" pitchFamily="2" charset="-122"/>
              </a:rPr>
              <a:t>More</a:t>
            </a:r>
            <a:r>
              <a:rPr lang="zh-CN" altLang="en-US" sz="1800" dirty="0">
                <a:solidFill>
                  <a:srgbClr val="C00000"/>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在实际使用时，对同一集合对象的操作并不是唯一的，对相同的元素对象可能存在多种不同的操作方式。而且这些操作方式并不稳定，可能还需要增加新的操作，以满足新的业务需求。</a:t>
            </a:r>
          </a:p>
          <a:p>
            <a:pPr lvl="1" eaLnBrk="1" hangingPunct="1">
              <a:lnSpc>
                <a:spcPct val="150000"/>
              </a:lnSpc>
            </a:pPr>
            <a:r>
              <a:rPr lang="zh-CN" altLang="en-US" sz="1800" b="0" dirty="0">
                <a:solidFill>
                  <a:schemeClr val="tx1"/>
                </a:solidFill>
                <a:ea typeface="华文中宋" panose="02010600040101010101" pitchFamily="2" charset="-122"/>
              </a:rPr>
              <a:t>访问者模式的目的是封装一些施加于某种数据结构元素之上的操作，一旦这些操作需要修改的话，接受这个操作的数据结构可以保持不变。为不同类型的元素提供多种访问操作方式，且可以在不修改原有系统的情况下增加新的操作方式。</a:t>
            </a:r>
          </a:p>
          <a:p>
            <a:pPr lvl="1" eaLnBrk="1" hangingPunct="1">
              <a:lnSpc>
                <a:spcPct val="150000"/>
              </a:lnSpc>
            </a:pPr>
            <a:r>
              <a:rPr lang="en-US" altLang="zh-CN" sz="1800" b="0" dirty="0">
                <a:solidFill>
                  <a:srgbClr val="C00000"/>
                </a:solidFill>
                <a:highlight>
                  <a:srgbClr val="FFFF00"/>
                </a:highlight>
                <a:ea typeface="华文中宋" panose="02010600040101010101" pitchFamily="2" charset="-122"/>
              </a:rPr>
              <a:t>Visitor </a:t>
            </a:r>
            <a:r>
              <a:rPr lang="zh-CN" altLang="en-US" sz="1800" b="0" dirty="0">
                <a:solidFill>
                  <a:srgbClr val="C00000"/>
                </a:solidFill>
                <a:highlight>
                  <a:srgbClr val="FFFF00"/>
                </a:highlight>
                <a:ea typeface="华文中宋" panose="02010600040101010101" pitchFamily="2" charset="-122"/>
              </a:rPr>
              <a:t>模式核心是：</a:t>
            </a:r>
            <a:r>
              <a:rPr lang="zh-CN" altLang="en-US" sz="1800" b="0" dirty="0">
                <a:solidFill>
                  <a:schemeClr val="tx1"/>
                </a:solidFill>
                <a:ea typeface="华文中宋" panose="02010600040101010101" pitchFamily="2" charset="-122"/>
              </a:rPr>
              <a:t>分离了</a:t>
            </a:r>
            <a:r>
              <a:rPr lang="en-US" altLang="zh-CN" sz="1800" b="0" dirty="0">
                <a:solidFill>
                  <a:schemeClr val="tx1"/>
                </a:solidFill>
                <a:ea typeface="华文中宋" panose="02010600040101010101" pitchFamily="2" charset="-122"/>
              </a:rPr>
              <a:t>collection </a:t>
            </a:r>
            <a:r>
              <a:rPr lang="zh-CN" altLang="en-US" sz="1800" b="0" dirty="0">
                <a:solidFill>
                  <a:schemeClr val="tx1"/>
                </a:solidFill>
                <a:ea typeface="华文中宋" panose="02010600040101010101" pitchFamily="2" charset="-122"/>
              </a:rPr>
              <a:t>结构中的元素和对这些元素进行操作的行为。</a:t>
            </a:r>
          </a:p>
          <a:p>
            <a:pPr lvl="2" eaLnBrk="1" hangingPunct="1"/>
            <a:endParaRPr lang="en-US" altLang="zh-CN" sz="18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16CA5FBE-78E0-48BE-B30C-C04EC213187F}"/>
              </a:ext>
            </a:extLst>
          </p:cNvPr>
          <p:cNvSpPr>
            <a:spLocks noGrp="1" noChangeArrowheads="1"/>
          </p:cNvSpPr>
          <p:nvPr>
            <p:ph type="title"/>
          </p:nvPr>
        </p:nvSpPr>
        <p:spPr>
          <a:xfrm>
            <a:off x="108012" y="116632"/>
            <a:ext cx="12036660" cy="688975"/>
          </a:xfrm>
        </p:spPr>
        <p:txBody>
          <a:bodyPr/>
          <a:lstStyle/>
          <a:p>
            <a:pPr eaLnBrk="1" hangingPunct="1"/>
            <a:r>
              <a:rPr lang="en-US" altLang="zh-CN" dirty="0">
                <a:latin typeface="Bauhaus 93" pitchFamily="82" charset="0"/>
              </a:rPr>
              <a:t>Visitor Pattern</a:t>
            </a:r>
            <a:r>
              <a:rPr lang="en-US" altLang="zh-CN" dirty="0"/>
              <a:t> </a:t>
            </a:r>
            <a:endParaRPr lang="zh-CN" altLang="en-US" dirty="0"/>
          </a:p>
        </p:txBody>
      </p:sp>
      <p:sp>
        <p:nvSpPr>
          <p:cNvPr id="240643" name="Rectangle 3">
            <a:extLst>
              <a:ext uri="{FF2B5EF4-FFF2-40B4-BE49-F238E27FC236}">
                <a16:creationId xmlns:a16="http://schemas.microsoft.com/office/drawing/2014/main" id="{FF18E30A-1F8C-4278-B89E-307B98D6EF3A}"/>
              </a:ext>
            </a:extLst>
          </p:cNvPr>
          <p:cNvSpPr>
            <a:spLocks noGrp="1" noChangeArrowheads="1"/>
          </p:cNvSpPr>
          <p:nvPr>
            <p:ph type="body" idx="1"/>
          </p:nvPr>
        </p:nvSpPr>
        <p:spPr>
          <a:xfrm>
            <a:off x="551384" y="764704"/>
            <a:ext cx="11305256" cy="5760640"/>
          </a:xfrm>
        </p:spPr>
        <p:txBody>
          <a:bodyPr/>
          <a:lstStyle/>
          <a:p>
            <a:pPr eaLnBrk="1" hangingPunct="1">
              <a:lnSpc>
                <a:spcPct val="100000"/>
              </a:lnSpc>
            </a:pPr>
            <a:r>
              <a:rPr lang="zh-CN" altLang="en-US" dirty="0">
                <a:solidFill>
                  <a:schemeClr val="tx1"/>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表示一个作用于某对象结构中的各元素的操作。使你在不改变各元素的类的前提下定义作用于这些元素的新操作。</a:t>
            </a:r>
          </a:p>
          <a:p>
            <a:pPr eaLnBrk="1" hangingPunct="1">
              <a:lnSpc>
                <a:spcPct val="90000"/>
              </a:lnSpc>
            </a:pPr>
            <a:r>
              <a:rPr lang="zh-CN" altLang="en-US" dirty="0">
                <a:solidFill>
                  <a:schemeClr val="tx1"/>
                </a:solidFill>
                <a:latin typeface="Arial Black" panose="020B0A04020102020204" pitchFamily="34" charset="0"/>
                <a:ea typeface="华文中宋" panose="02010600040101010101" pitchFamily="2" charset="-122"/>
              </a:rPr>
              <a:t>动机</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操作对不同的节点进行不同的处理：</a:t>
            </a: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包含代码，可维护性差；不包含，容易增加新的功能。</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将一个类中相关的操作包装在一个独立的对象中（称为一个</a:t>
            </a:r>
            <a:r>
              <a:rPr lang="en-US" altLang="zh-CN" b="0" dirty="0">
                <a:solidFill>
                  <a:schemeClr val="tx1"/>
                </a:solidFill>
                <a:latin typeface="Arial Black" panose="020B0A04020102020204" pitchFamily="34" charset="0"/>
                <a:ea typeface="华文中宋" panose="02010600040101010101" pitchFamily="2" charset="-122"/>
              </a:rPr>
              <a:t>Visitor</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eaLnBrk="1" hangingPunct="1">
              <a:lnSpc>
                <a:spcPct val="100000"/>
              </a:lnSpc>
            </a:pPr>
            <a:r>
              <a:rPr lang="zh-CN" altLang="en-US" dirty="0">
                <a:solidFill>
                  <a:schemeClr val="tx1"/>
                </a:solidFill>
                <a:latin typeface="Arial Black" panose="020B0A04020102020204" pitchFamily="34" charset="0"/>
                <a:ea typeface="华文中宋" panose="02010600040101010101" pitchFamily="2" charset="-122"/>
              </a:rPr>
              <a:t>适用性</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一个对象结构包含很多类对象，他们有不同的接口，而你想对这些对象实施一些依赖其具体类的操作</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（在哪个山头唱哪个山头的歌；入乡随俗）</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需要对一个对象结构中的对象进行很多不同的而且不相关的操作，而你想避免让这些操作污染这些对象所在的类。</a:t>
            </a:r>
          </a:p>
          <a:p>
            <a:pPr lvl="1" eaLnBrk="1" hangingPunct="1">
              <a:lnSpc>
                <a:spcPct val="150000"/>
              </a:lnSpc>
            </a:pP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核心：</a:t>
            </a:r>
            <a:r>
              <a:rPr lang="zh-CN" altLang="en-US" b="0" dirty="0">
                <a:solidFill>
                  <a:srgbClr val="C00000"/>
                </a:solidFill>
                <a:latin typeface="Arial Black" panose="020B0A04020102020204" pitchFamily="34" charset="0"/>
                <a:ea typeface="华文中宋" panose="02010600040101010101" pitchFamily="2" charset="-122"/>
              </a:rPr>
              <a:t>定义对象结构的类很少变化，但经常需要在此结构上定义新的操作。</a:t>
            </a:r>
          </a:p>
          <a:p>
            <a:pPr lvl="1" eaLnBrk="1" hangingPunct="1">
              <a:lnSpc>
                <a:spcPct val="90000"/>
              </a:lnSpc>
            </a:pPr>
            <a:endParaRPr lang="zh-CN" altLang="en-US" sz="18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5AD50-C650-49FB-93F1-9708C59E1AC9}"/>
              </a:ext>
            </a:extLst>
          </p:cNvPr>
          <p:cNvSpPr>
            <a:spLocks noGrp="1"/>
          </p:cNvSpPr>
          <p:nvPr>
            <p:ph type="title"/>
          </p:nvPr>
        </p:nvSpPr>
        <p:spPr/>
        <p:txBody>
          <a:bodyPr/>
          <a:lstStyle/>
          <a:p>
            <a:r>
              <a:rPr lang="en-US" altLang="zh-CN" dirty="0">
                <a:latin typeface="Bauhaus 93" pitchFamily="82" charset="0"/>
              </a:rPr>
              <a:t>Visitor Pattern</a:t>
            </a:r>
            <a:r>
              <a:rPr lang="en-US" altLang="zh-CN" dirty="0"/>
              <a:t> </a:t>
            </a:r>
            <a:endParaRPr lang="zh-CN" altLang="en-US" dirty="0"/>
          </a:p>
        </p:txBody>
      </p:sp>
      <p:sp>
        <p:nvSpPr>
          <p:cNvPr id="3" name="内容占位符 2">
            <a:extLst>
              <a:ext uri="{FF2B5EF4-FFF2-40B4-BE49-F238E27FC236}">
                <a16:creationId xmlns:a16="http://schemas.microsoft.com/office/drawing/2014/main" id="{A953F4F5-4D7B-4322-A90C-3523E1F7155C}"/>
              </a:ext>
            </a:extLst>
          </p:cNvPr>
          <p:cNvSpPr>
            <a:spLocks noGrp="1"/>
          </p:cNvSpPr>
          <p:nvPr>
            <p:ph idx="1"/>
          </p:nvPr>
        </p:nvSpPr>
        <p:spPr/>
        <p:txBody>
          <a:bodyPr/>
          <a:lstStyle/>
          <a:p>
            <a:pPr>
              <a:lnSpc>
                <a:spcPct val="150000"/>
              </a:lnSpc>
            </a:pPr>
            <a:r>
              <a:rPr lang="zh-CN" altLang="en-US" dirty="0">
                <a:ea typeface="华文中宋" panose="02010600040101010101" pitchFamily="2" charset="-122"/>
              </a:rPr>
              <a:t>定义</a:t>
            </a:r>
            <a:endParaRPr lang="en-US" altLang="zh-CN" dirty="0">
              <a:ea typeface="华文中宋" panose="02010600040101010101" pitchFamily="2" charset="-122"/>
            </a:endParaRPr>
          </a:p>
          <a:p>
            <a:pPr lvl="1">
              <a:lnSpc>
                <a:spcPct val="150000"/>
              </a:lnSpc>
            </a:pPr>
            <a:r>
              <a:rPr lang="zh-CN" altLang="en-US" dirty="0">
                <a:solidFill>
                  <a:schemeClr val="tx1"/>
                </a:solidFill>
                <a:ea typeface="华文中宋" panose="02010600040101010101" pitchFamily="2" charset="-122"/>
              </a:rPr>
              <a:t>表示一个作用于某对象结构中的各元素的操作，它使我们可以在不改变各元素的类的前提下定义作用于这些元素的新操作。</a:t>
            </a:r>
            <a:endParaRPr lang="en-US" altLang="zh-CN" dirty="0">
              <a:solidFill>
                <a:schemeClr val="tx1"/>
              </a:solidFill>
              <a:ea typeface="华文中宋" panose="02010600040101010101" pitchFamily="2" charset="-122"/>
            </a:endParaRPr>
          </a:p>
          <a:p>
            <a:pPr lvl="1">
              <a:lnSpc>
                <a:spcPct val="150000"/>
              </a:lnSpc>
            </a:pPr>
            <a:r>
              <a:rPr lang="en-US" altLang="zh-CN" dirty="0">
                <a:solidFill>
                  <a:schemeClr val="tx1"/>
                </a:solidFill>
                <a:ea typeface="华文中宋" panose="02010600040101010101" pitchFamily="2" charset="-122"/>
              </a:rPr>
              <a:t>Represent an operation to be performed on the elements of an object structure. Visitor lets you define a new operation without changing the classes of the elements on which it operates.</a:t>
            </a:r>
          </a:p>
          <a:p>
            <a:pPr>
              <a:lnSpc>
                <a:spcPct val="150000"/>
              </a:lnSpc>
            </a:pPr>
            <a:r>
              <a:rPr lang="zh-CN" altLang="en-US" dirty="0">
                <a:ea typeface="华文中宋" panose="02010600040101010101" pitchFamily="2" charset="-122"/>
              </a:rPr>
              <a:t>效果</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访问者模式使得易于增加新的操作。</a:t>
            </a:r>
          </a:p>
          <a:p>
            <a:pPr lvl="1"/>
            <a:endParaRPr lang="en-US" altLang="zh-CN" dirty="0">
              <a:solidFill>
                <a:schemeClr val="tx1"/>
              </a:solidFill>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60873614"/>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1CA69683-6B22-4D4A-8484-7D8A366F61E1}"/>
              </a:ext>
            </a:extLst>
          </p:cNvPr>
          <p:cNvSpPr>
            <a:spLocks noGrp="1" noChangeArrowheads="1"/>
          </p:cNvSpPr>
          <p:nvPr>
            <p:ph type="title"/>
          </p:nvPr>
        </p:nvSpPr>
        <p:spPr/>
        <p:txBody>
          <a:bodyPr/>
          <a:lstStyle/>
          <a:p>
            <a:pPr eaLnBrk="1" hangingPunct="1"/>
            <a:r>
              <a:rPr lang="en-US" altLang="zh-CN">
                <a:latin typeface="Bauhaus 93" pitchFamily="82" charset="0"/>
              </a:rPr>
              <a:t>Visitor Pattern</a:t>
            </a:r>
            <a:endParaRPr lang="zh-CN" altLang="en-US">
              <a:latin typeface="Bauhaus 93" pitchFamily="82" charset="0"/>
            </a:endParaRPr>
          </a:p>
        </p:txBody>
      </p:sp>
      <p:sp>
        <p:nvSpPr>
          <p:cNvPr id="243715" name="Rectangle 3">
            <a:extLst>
              <a:ext uri="{FF2B5EF4-FFF2-40B4-BE49-F238E27FC236}">
                <a16:creationId xmlns:a16="http://schemas.microsoft.com/office/drawing/2014/main" id="{A2C38A51-F568-43C9-A00E-EFC7509BAD8D}"/>
              </a:ext>
            </a:extLst>
          </p:cNvPr>
          <p:cNvSpPr>
            <a:spLocks noGrp="1" noChangeArrowheads="1"/>
          </p:cNvSpPr>
          <p:nvPr>
            <p:ph type="body" idx="1"/>
          </p:nvPr>
        </p:nvSpPr>
        <p:spPr>
          <a:xfrm>
            <a:off x="617984" y="968315"/>
            <a:ext cx="10972800" cy="5065712"/>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结构</a:t>
            </a:r>
            <a:endParaRPr lang="en-US" altLang="zh-CN" dirty="0">
              <a:solidFill>
                <a:srgbClr val="324A7A"/>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marL="0" indent="0" eaLnBrk="1" hangingPunct="1">
              <a:buNone/>
            </a:pPr>
            <a:endParaRPr lang="en-US" altLang="zh-CN" dirty="0">
              <a:solidFill>
                <a:schemeClr val="tx1"/>
              </a:solidFill>
              <a:latin typeface="Arial Black" panose="020B0A04020102020204" pitchFamily="34" charset="0"/>
              <a:ea typeface="华文中宋" panose="02010600040101010101" pitchFamily="2" charset="-122"/>
            </a:endParaRPr>
          </a:p>
          <a:p>
            <a:pPr marL="0" indent="0" eaLnBrk="1" hangingPunct="1">
              <a:buNone/>
            </a:pPr>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参与者</a:t>
            </a:r>
          </a:p>
          <a:p>
            <a:pPr lvl="1" eaLnBrk="1" hangingPunct="1"/>
            <a:r>
              <a:rPr lang="en-US" altLang="zh-CN" sz="1800" b="0" dirty="0">
                <a:solidFill>
                  <a:schemeClr val="tx1"/>
                </a:solidFill>
                <a:latin typeface="华文中宋" panose="02010600040101010101" pitchFamily="2" charset="-122"/>
                <a:ea typeface="华文中宋" panose="02010600040101010101" pitchFamily="2" charset="-122"/>
              </a:rPr>
              <a:t>Visitor</a:t>
            </a:r>
            <a:r>
              <a:rPr lang="zh-CN" altLang="en-US" sz="1800" b="0" dirty="0">
                <a:solidFill>
                  <a:schemeClr val="tx1"/>
                </a:solidFill>
                <a:ea typeface="华文楷体" panose="02010600040101010101" pitchFamily="2" charset="-122"/>
              </a:rPr>
              <a:t>抽象访问者：声明一个或者多个访问操作，形成所有的具体元素都要实现的接口</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ConcreteVisitor</a:t>
            </a:r>
            <a:r>
              <a:rPr lang="zh-CN" altLang="en-US" sz="1800" b="0" dirty="0">
                <a:solidFill>
                  <a:schemeClr val="tx1"/>
                </a:solidFill>
                <a:ea typeface="华文楷体" panose="02010600040101010101" pitchFamily="2" charset="-122"/>
              </a:rPr>
              <a:t>具体访问者：实现抽象访问者所声明的接口</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a:solidFill>
                  <a:schemeClr val="tx1"/>
                </a:solidFill>
                <a:latin typeface="华文中宋" panose="02010600040101010101" pitchFamily="2" charset="-122"/>
                <a:ea typeface="华文中宋" panose="02010600040101010101" pitchFamily="2" charset="-122"/>
              </a:rPr>
              <a:t>Element</a:t>
            </a:r>
            <a:r>
              <a:rPr lang="zh-CN" altLang="en-US" sz="1800" b="0" dirty="0">
                <a:solidFill>
                  <a:schemeClr val="tx1"/>
                </a:solidFill>
                <a:ea typeface="华文楷体" panose="02010600040101010101" pitchFamily="2" charset="-122"/>
              </a:rPr>
              <a:t>抽象节点：声明一个接受操作，接受一个访问者对象作为参量</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ConcreteElement</a:t>
            </a:r>
            <a:r>
              <a:rPr lang="zh-CN" altLang="en-US" sz="1800" b="0" dirty="0">
                <a:solidFill>
                  <a:schemeClr val="tx1"/>
                </a:solidFill>
                <a:ea typeface="华文楷体" panose="02010600040101010101" pitchFamily="2" charset="-122"/>
              </a:rPr>
              <a:t>具体节点：实现了抽象元素所规定的接受操作</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ObjectStructure</a:t>
            </a:r>
            <a:r>
              <a:rPr lang="zh-CN" altLang="en-US" sz="1800" b="0" dirty="0">
                <a:solidFill>
                  <a:schemeClr val="tx1"/>
                </a:solidFill>
                <a:ea typeface="华文楷体" panose="02010600040101010101" pitchFamily="2" charset="-122"/>
              </a:rPr>
              <a:t>结构对象：遍历结构中的所有元素，类似</a:t>
            </a:r>
            <a:r>
              <a:rPr lang="en-US" altLang="zh-CN" sz="1800" b="0" dirty="0">
                <a:solidFill>
                  <a:schemeClr val="tx1"/>
                </a:solidFill>
                <a:ea typeface="华文楷体" panose="02010600040101010101" pitchFamily="2" charset="-122"/>
              </a:rPr>
              <a:t>List</a:t>
            </a:r>
            <a:r>
              <a:rPr lang="zh-CN" altLang="en-US" sz="1800" b="0" dirty="0">
                <a:solidFill>
                  <a:schemeClr val="tx1"/>
                </a:solidFill>
                <a:ea typeface="华文楷体" panose="02010600040101010101" pitchFamily="2" charset="-122"/>
              </a:rPr>
              <a:t>、</a:t>
            </a:r>
            <a:r>
              <a:rPr lang="en-US" altLang="zh-CN" sz="1800" b="0" dirty="0">
                <a:solidFill>
                  <a:schemeClr val="tx1"/>
                </a:solidFill>
                <a:ea typeface="华文楷体" panose="02010600040101010101" pitchFamily="2" charset="-122"/>
              </a:rPr>
              <a:t>Set</a:t>
            </a:r>
            <a:r>
              <a:rPr lang="zh-CN" altLang="en-US" sz="1800" b="0" dirty="0">
                <a:solidFill>
                  <a:schemeClr val="tx1"/>
                </a:solidFill>
                <a:ea typeface="华文楷体" panose="02010600040101010101" pitchFamily="2" charset="-122"/>
              </a:rPr>
              <a:t>等</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buFontTx/>
              <a:buNone/>
            </a:pPr>
            <a:endParaRPr lang="zh-CN" altLang="en-US" dirty="0">
              <a:latin typeface="华文中宋" panose="02010600040101010101" pitchFamily="2" charset="-122"/>
              <a:ea typeface="华文中宋" panose="02010600040101010101" pitchFamily="2" charset="-122"/>
            </a:endParaRPr>
          </a:p>
        </p:txBody>
      </p:sp>
      <p:pic>
        <p:nvPicPr>
          <p:cNvPr id="4" name="Picture 18">
            <a:extLst>
              <a:ext uri="{FF2B5EF4-FFF2-40B4-BE49-F238E27FC236}">
                <a16:creationId xmlns:a16="http://schemas.microsoft.com/office/drawing/2014/main" id="{F0ADB4E7-5EAD-4C33-900C-5FD6DE3FA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260650"/>
            <a:ext cx="9395916" cy="4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335360" y="1351222"/>
            <a:ext cx="10657184" cy="587375"/>
          </a:xfrm>
          <a:noFill/>
        </p:spPr>
        <p:txBody>
          <a:bodyPr vert="horz" wrap="square" lIns="61444" tIns="30723" rIns="61444" bIns="30723" numCol="1" anchor="t" anchorCtr="0" compatLnSpc="1">
            <a:prstTxWarp prst="textNoShape">
              <a:avLst/>
            </a:prstTxWarp>
          </a:bodyPr>
          <a:lstStyle/>
          <a:p>
            <a:pPr eaLnBrk="1" hangingPunct="1"/>
            <a:r>
              <a:rPr lang="en-US" altLang="zh-CN" sz="2800" b="1" dirty="0">
                <a:solidFill>
                  <a:schemeClr val="tx1"/>
                </a:solidFill>
                <a:latin typeface="Times New Roman" panose="02020603050405020304" pitchFamily="18" charset="0"/>
                <a:cs typeface="Times New Roman" panose="02020603050405020304" pitchFamily="18" charset="0"/>
              </a:rPr>
              <a:t>The Model-View-Controller Pattern</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MVC –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Down Sides</a:t>
            </a:r>
            <a:endParaRPr lang="en-GB" altLang="zh-CN" sz="2800" b="1"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026D3B5-1A79-4B05-9BBD-C7772FD39717}"/>
              </a:ext>
            </a:extLst>
          </p:cNvPr>
          <p:cNvSpPr/>
          <p:nvPr/>
        </p:nvSpPr>
        <p:spPr>
          <a:xfrm>
            <a:off x="263352" y="828002"/>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6" name="Rectangle 3">
            <a:extLst>
              <a:ext uri="{FF2B5EF4-FFF2-40B4-BE49-F238E27FC236}">
                <a16:creationId xmlns:a16="http://schemas.microsoft.com/office/drawing/2014/main" id="{667564A7-68E6-4086-8E96-910C3913883A}"/>
              </a:ext>
            </a:extLst>
          </p:cNvPr>
          <p:cNvSpPr txBox="1">
            <a:spLocks noChangeArrowheads="1"/>
          </p:cNvSpPr>
          <p:nvPr/>
        </p:nvSpPr>
        <p:spPr bwMode="auto">
          <a:xfrm>
            <a:off x="740035" y="1772816"/>
            <a:ext cx="10728697" cy="450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spcBef>
                <a:spcPts val="0"/>
              </a:spcBef>
              <a:buFont typeface="Wingdings" panose="05000000000000000000" pitchFamily="2" charset="2"/>
              <a:buChar char="n"/>
            </a:pPr>
            <a:r>
              <a:rPr lang="zh-CN" altLang="en-US" b="0" kern="0" dirty="0">
                <a:solidFill>
                  <a:srgbClr val="324A7A"/>
                </a:solidFill>
                <a:ea typeface="华文中宋" panose="02010600040101010101" pitchFamily="2" charset="-122"/>
              </a:rPr>
              <a:t>开发期间花费相当多的时间考虑如何将</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运用到我们的应用程序当中</a:t>
            </a:r>
          </a:p>
          <a:p>
            <a:pPr eaLnBrk="1" hangingPunct="1">
              <a:lnSpc>
                <a:spcPct val="150000"/>
              </a:lnSpc>
              <a:spcBef>
                <a:spcPts val="0"/>
              </a:spcBef>
              <a:buFont typeface="Wingdings" panose="05000000000000000000" pitchFamily="2" charset="2"/>
              <a:buChar char="n"/>
            </a:pPr>
            <a:r>
              <a:rPr lang="zh-CN" altLang="en-US" b="0" kern="0" dirty="0">
                <a:solidFill>
                  <a:srgbClr val="324A7A"/>
                </a:solidFill>
                <a:ea typeface="华文中宋" panose="02010600040101010101" pitchFamily="2" charset="-122"/>
              </a:rPr>
              <a:t>由于</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严格分离，给调试带来了一定的困难。</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意味着我们要管理较以前更多的文件。</a:t>
            </a:r>
          </a:p>
          <a:p>
            <a:pPr eaLnBrk="1" hangingPunct="1">
              <a:lnSpc>
                <a:spcPct val="150000"/>
              </a:lnSpc>
              <a:spcBef>
                <a:spcPts val="0"/>
              </a:spcBef>
              <a:buFont typeface="Wingdings" panose="05000000000000000000" pitchFamily="2" charset="2"/>
              <a:buChar char="n"/>
            </a:pP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不适合小型应用程序的开发，因为得不偿失。</a:t>
            </a:r>
          </a:p>
          <a:p>
            <a:pPr eaLnBrk="1" hangingPunct="1">
              <a:lnSpc>
                <a:spcPct val="150000"/>
              </a:lnSpc>
              <a:spcBef>
                <a:spcPts val="0"/>
              </a:spcBef>
              <a:buFont typeface="Wingdings" panose="05000000000000000000" pitchFamily="2" charset="2"/>
              <a:buChar char="n"/>
            </a:pPr>
            <a:r>
              <a:rPr lang="zh-CN" altLang="en-US" b="0" kern="0" dirty="0">
                <a:solidFill>
                  <a:srgbClr val="C00000"/>
                </a:solidFill>
                <a:ea typeface="华文中宋" panose="02010600040101010101" pitchFamily="2" charset="-122"/>
              </a:rPr>
              <a:t>但如果我们肯接受</a:t>
            </a:r>
            <a:r>
              <a:rPr lang="en-US" altLang="zh-CN" b="0" kern="0" dirty="0">
                <a:solidFill>
                  <a:srgbClr val="C00000"/>
                </a:solidFill>
                <a:ea typeface="华文中宋" panose="02010600040101010101" pitchFamily="2" charset="-122"/>
              </a:rPr>
              <a:t>MVC</a:t>
            </a:r>
            <a:r>
              <a:rPr lang="zh-CN" altLang="en-US" b="0" kern="0" dirty="0">
                <a:solidFill>
                  <a:srgbClr val="C00000"/>
                </a:solidFill>
                <a:ea typeface="华文中宋" panose="02010600040101010101" pitchFamily="2" charset="-122"/>
              </a:rPr>
              <a:t>，并且有能力应付它所带来的额外的工作和复杂性，</a:t>
            </a:r>
            <a:r>
              <a:rPr lang="en-US" altLang="zh-CN" b="0" kern="0" dirty="0">
                <a:solidFill>
                  <a:srgbClr val="C00000"/>
                </a:solidFill>
                <a:ea typeface="华文中宋" panose="02010600040101010101" pitchFamily="2" charset="-122"/>
              </a:rPr>
              <a:t>MVC</a:t>
            </a:r>
            <a:r>
              <a:rPr lang="zh-CN" altLang="en-US" b="0" kern="0" dirty="0">
                <a:solidFill>
                  <a:srgbClr val="C00000"/>
                </a:solidFill>
                <a:ea typeface="华文中宋" panose="02010600040101010101" pitchFamily="2" charset="-122"/>
              </a:rPr>
              <a:t>将使我们的系统在健壮性、可维护性、可复用性方面、结构方面上一个新的台阶。</a:t>
            </a:r>
          </a:p>
        </p:txBody>
      </p:sp>
    </p:spTree>
    <p:extLst>
      <p:ext uri="{BB962C8B-B14F-4D97-AF65-F5344CB8AC3E}">
        <p14:creationId xmlns:p14="http://schemas.microsoft.com/office/powerpoint/2010/main" val="3537622855"/>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11A3E-2B28-4EC4-A4CC-3B73CB54ACBD}"/>
              </a:ext>
            </a:extLst>
          </p:cNvPr>
          <p:cNvSpPr>
            <a:spLocks noGrp="1"/>
          </p:cNvSpPr>
          <p:nvPr>
            <p:ph type="title"/>
          </p:nvPr>
        </p:nvSpPr>
        <p:spPr>
          <a:xfrm>
            <a:off x="0" y="70240"/>
            <a:ext cx="12192000" cy="688975"/>
          </a:xfrm>
        </p:spPr>
        <p:txBody>
          <a:bodyPr/>
          <a:lstStyle/>
          <a:p>
            <a:r>
              <a:rPr lang="en-US" altLang="zh-CN" dirty="0">
                <a:latin typeface="Bauhaus 93" pitchFamily="82" charset="0"/>
              </a:rPr>
              <a:t>Visitor Pattern</a:t>
            </a:r>
            <a:r>
              <a:rPr lang="en-US" altLang="zh-CN" dirty="0"/>
              <a:t> </a:t>
            </a:r>
            <a:endParaRPr lang="zh-CN" altLang="en-US" dirty="0"/>
          </a:p>
        </p:txBody>
      </p:sp>
      <p:sp>
        <p:nvSpPr>
          <p:cNvPr id="3" name="内容占位符 2">
            <a:extLst>
              <a:ext uri="{FF2B5EF4-FFF2-40B4-BE49-F238E27FC236}">
                <a16:creationId xmlns:a16="http://schemas.microsoft.com/office/drawing/2014/main" id="{B9DEE2B8-A93E-42E8-A014-DEFB780E9188}"/>
              </a:ext>
            </a:extLst>
          </p:cNvPr>
          <p:cNvSpPr>
            <a:spLocks noGrp="1"/>
          </p:cNvSpPr>
          <p:nvPr>
            <p:ph idx="1"/>
          </p:nvPr>
        </p:nvSpPr>
        <p:spPr>
          <a:xfrm>
            <a:off x="505790" y="692696"/>
            <a:ext cx="10972800" cy="5065712"/>
          </a:xfrm>
        </p:spPr>
        <p:txBody>
          <a:bodyPr/>
          <a:lstStyle/>
          <a:p>
            <a:r>
              <a:rPr lang="zh-CN" altLang="en-US" dirty="0"/>
              <a:t>典型代码</a:t>
            </a:r>
            <a:endParaRPr lang="en-US" altLang="zh-CN" dirty="0"/>
          </a:p>
          <a:p>
            <a:endParaRPr lang="zh-CN" altLang="en-US" dirty="0"/>
          </a:p>
        </p:txBody>
      </p:sp>
      <p:pic>
        <p:nvPicPr>
          <p:cNvPr id="4" name="图片 3">
            <a:extLst>
              <a:ext uri="{FF2B5EF4-FFF2-40B4-BE49-F238E27FC236}">
                <a16:creationId xmlns:a16="http://schemas.microsoft.com/office/drawing/2014/main" id="{C8ED0AB5-F8AA-4E17-84B4-F8A5D103372C}"/>
              </a:ext>
            </a:extLst>
          </p:cNvPr>
          <p:cNvPicPr>
            <a:picLocks noChangeAspect="1"/>
          </p:cNvPicPr>
          <p:nvPr/>
        </p:nvPicPr>
        <p:blipFill>
          <a:blip r:embed="rId2"/>
          <a:stretch>
            <a:fillRect/>
          </a:stretch>
        </p:blipFill>
        <p:spPr>
          <a:xfrm>
            <a:off x="695401" y="1124744"/>
            <a:ext cx="5328592" cy="2160241"/>
          </a:xfrm>
          <a:prstGeom prst="rect">
            <a:avLst/>
          </a:prstGeom>
        </p:spPr>
      </p:pic>
      <p:graphicFrame>
        <p:nvGraphicFramePr>
          <p:cNvPr id="6" name="Group 15">
            <a:extLst>
              <a:ext uri="{FF2B5EF4-FFF2-40B4-BE49-F238E27FC236}">
                <a16:creationId xmlns:a16="http://schemas.microsoft.com/office/drawing/2014/main" id="{699D9A32-A878-41CF-89CB-A9CC593ADBCA}"/>
              </a:ext>
            </a:extLst>
          </p:cNvPr>
          <p:cNvGraphicFramePr>
            <a:graphicFrameLocks/>
          </p:cNvGraphicFramePr>
          <p:nvPr>
            <p:extLst>
              <p:ext uri="{D42A27DB-BD31-4B8C-83A1-F6EECF244321}">
                <p14:modId xmlns:p14="http://schemas.microsoft.com/office/powerpoint/2010/main" val="3760225916"/>
              </p:ext>
            </p:extLst>
          </p:nvPr>
        </p:nvGraphicFramePr>
        <p:xfrm>
          <a:off x="695400" y="3284984"/>
          <a:ext cx="5328592" cy="3542181"/>
        </p:xfrm>
        <a:graphic>
          <a:graphicData uri="http://schemas.openxmlformats.org/drawingml/2006/table">
            <a:tbl>
              <a:tblPr/>
              <a:tblGrid>
                <a:gridCol w="5328592">
                  <a:extLst>
                    <a:ext uri="{9D8B030D-6E8A-4147-A177-3AD203B41FA5}">
                      <a16:colId xmlns:a16="http://schemas.microsoft.com/office/drawing/2014/main" val="748261813"/>
                    </a:ext>
                  </a:extLst>
                </a:gridCol>
              </a:tblGrid>
              <a:tr h="3465536">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ConcreteVisitor</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extends Visitor</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visit(</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ConcreteElementA</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elementA</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元素</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ConcreteElementA</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操作代码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visit(</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ConcreteElementB</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elementB</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元素</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ConcreteElementB</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操作代码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61492271"/>
                  </a:ext>
                </a:extLst>
              </a:tr>
            </a:tbl>
          </a:graphicData>
        </a:graphic>
      </p:graphicFrame>
      <p:pic>
        <p:nvPicPr>
          <p:cNvPr id="8" name="图片 7">
            <a:extLst>
              <a:ext uri="{FF2B5EF4-FFF2-40B4-BE49-F238E27FC236}">
                <a16:creationId xmlns:a16="http://schemas.microsoft.com/office/drawing/2014/main" id="{52B690B7-F4E1-40B6-8BBF-0EC22A866267}"/>
              </a:ext>
            </a:extLst>
          </p:cNvPr>
          <p:cNvPicPr>
            <a:picLocks noChangeAspect="1"/>
          </p:cNvPicPr>
          <p:nvPr/>
        </p:nvPicPr>
        <p:blipFill>
          <a:blip r:embed="rId3"/>
          <a:stretch>
            <a:fillRect/>
          </a:stretch>
        </p:blipFill>
        <p:spPr>
          <a:xfrm>
            <a:off x="6362967" y="1001317"/>
            <a:ext cx="5234251" cy="2499695"/>
          </a:xfrm>
          <a:prstGeom prst="rect">
            <a:avLst/>
          </a:prstGeom>
        </p:spPr>
      </p:pic>
      <p:pic>
        <p:nvPicPr>
          <p:cNvPr id="9" name="图片 8">
            <a:extLst>
              <a:ext uri="{FF2B5EF4-FFF2-40B4-BE49-F238E27FC236}">
                <a16:creationId xmlns:a16="http://schemas.microsoft.com/office/drawing/2014/main" id="{791E51AC-35A2-41F1-B2E3-F2052DF41F51}"/>
              </a:ext>
            </a:extLst>
          </p:cNvPr>
          <p:cNvPicPr>
            <a:picLocks noChangeAspect="1"/>
          </p:cNvPicPr>
          <p:nvPr/>
        </p:nvPicPr>
        <p:blipFill>
          <a:blip r:embed="rId4"/>
          <a:stretch>
            <a:fillRect/>
          </a:stretch>
        </p:blipFill>
        <p:spPr>
          <a:xfrm>
            <a:off x="6362965" y="3501008"/>
            <a:ext cx="5234251" cy="3384376"/>
          </a:xfrm>
          <a:prstGeom prst="rect">
            <a:avLst/>
          </a:prstGeom>
        </p:spPr>
      </p:pic>
    </p:spTree>
    <p:extLst>
      <p:ext uri="{BB962C8B-B14F-4D97-AF65-F5344CB8AC3E}">
        <p14:creationId xmlns:p14="http://schemas.microsoft.com/office/powerpoint/2010/main" val="124929229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58D678B5-795C-4CAE-B5E4-EBF68DCF3D45}"/>
              </a:ext>
            </a:extLst>
          </p:cNvPr>
          <p:cNvSpPr>
            <a:spLocks noGrp="1" noChangeArrowheads="1"/>
          </p:cNvSpPr>
          <p:nvPr>
            <p:ph type="title"/>
          </p:nvPr>
        </p:nvSpPr>
        <p:spPr/>
        <p:txBody>
          <a:bodyPr/>
          <a:lstStyle/>
          <a:p>
            <a:pPr eaLnBrk="1" hangingPunct="1"/>
            <a:r>
              <a:rPr lang="en-US" altLang="zh-CN" dirty="0">
                <a:latin typeface="Bauhaus 93" pitchFamily="82" charset="0"/>
              </a:rPr>
              <a:t>Visitor Pattern</a:t>
            </a:r>
            <a:endParaRPr lang="zh-CN" altLang="en-US" dirty="0">
              <a:latin typeface="Bauhaus 93" pitchFamily="82" charset="0"/>
            </a:endParaRPr>
          </a:p>
        </p:txBody>
      </p:sp>
      <p:sp>
        <p:nvSpPr>
          <p:cNvPr id="244739" name="Rectangle 3">
            <a:extLst>
              <a:ext uri="{FF2B5EF4-FFF2-40B4-BE49-F238E27FC236}">
                <a16:creationId xmlns:a16="http://schemas.microsoft.com/office/drawing/2014/main" id="{2194E9B4-0B4B-402C-ACA3-103695B6E0AE}"/>
              </a:ext>
            </a:extLst>
          </p:cNvPr>
          <p:cNvSpPr>
            <a:spLocks noGrp="1" noChangeArrowheads="1"/>
          </p:cNvSpPr>
          <p:nvPr>
            <p:ph type="body" sz="half" idx="1"/>
          </p:nvPr>
        </p:nvSpPr>
        <p:spPr>
          <a:xfrm>
            <a:off x="767408" y="868363"/>
            <a:ext cx="10945216" cy="5440957"/>
          </a:xfrm>
        </p:spPr>
        <p:txBody>
          <a:bodyPr/>
          <a:lstStyle/>
          <a:p>
            <a:pPr eaLnBrk="1" hangingPunct="1"/>
            <a:r>
              <a:rPr lang="en-US" altLang="zh-CN" sz="2000" dirty="0">
                <a:solidFill>
                  <a:srgbClr val="324A7A"/>
                </a:solidFill>
                <a:latin typeface="Arial Black" panose="020B0A04020102020204" pitchFamily="34" charset="0"/>
                <a:ea typeface="华文中宋" panose="02010600040101010101" pitchFamily="2" charset="-122"/>
              </a:rPr>
              <a:t>Example</a:t>
            </a:r>
            <a:r>
              <a:rPr lang="zh-CN" altLang="en-US" sz="2000" dirty="0">
                <a:solidFill>
                  <a:srgbClr val="324A7A"/>
                </a:solidFill>
                <a:latin typeface="Arial Black" panose="020B0A04020102020204" pitchFamily="34" charset="0"/>
                <a:ea typeface="华文中宋" panose="02010600040101010101" pitchFamily="2" charset="-122"/>
              </a:rPr>
              <a:t>：</a:t>
            </a:r>
            <a:r>
              <a:rPr lang="zh-CN" altLang="en-US" sz="2000" b="0" dirty="0">
                <a:solidFill>
                  <a:schemeClr val="tx1"/>
                </a:solidFill>
                <a:latin typeface="Arial Black" panose="020B0A04020102020204" pitchFamily="34" charset="0"/>
                <a:ea typeface="华文中宋" panose="02010600040101010101" pitchFamily="2" charset="-122"/>
              </a:rPr>
              <a:t>访客穿梭在由文件和目录组成的数据结构内，打印文件信息。</a:t>
            </a:r>
          </a:p>
        </p:txBody>
      </p:sp>
      <p:graphicFrame>
        <p:nvGraphicFramePr>
          <p:cNvPr id="388148" name="Group 52">
            <a:extLst>
              <a:ext uri="{FF2B5EF4-FFF2-40B4-BE49-F238E27FC236}">
                <a16:creationId xmlns:a16="http://schemas.microsoft.com/office/drawing/2014/main" id="{D960068F-FCF7-44F7-808B-56BAB7045E19}"/>
              </a:ext>
            </a:extLst>
          </p:cNvPr>
          <p:cNvGraphicFramePr>
            <a:graphicFrameLocks noGrp="1"/>
          </p:cNvGraphicFramePr>
          <p:nvPr>
            <p:ph sz="half" idx="2"/>
            <p:extLst>
              <p:ext uri="{D42A27DB-BD31-4B8C-83A1-F6EECF244321}">
                <p14:modId xmlns:p14="http://schemas.microsoft.com/office/powerpoint/2010/main" val="521158098"/>
              </p:ext>
            </p:extLst>
          </p:nvPr>
        </p:nvGraphicFramePr>
        <p:xfrm>
          <a:off x="695190" y="1307025"/>
          <a:ext cx="5904656" cy="2875503"/>
        </p:xfrm>
        <a:graphic>
          <a:graphicData uri="http://schemas.openxmlformats.org/drawingml/2006/table">
            <a:tbl>
              <a:tblPr/>
              <a:tblGrid>
                <a:gridCol w="1967849">
                  <a:extLst>
                    <a:ext uri="{9D8B030D-6E8A-4147-A177-3AD203B41FA5}">
                      <a16:colId xmlns:a16="http://schemas.microsoft.com/office/drawing/2014/main" val="20000"/>
                    </a:ext>
                  </a:extLst>
                </a:gridCol>
                <a:gridCol w="3936807">
                  <a:extLst>
                    <a:ext uri="{9D8B030D-6E8A-4147-A177-3AD203B41FA5}">
                      <a16:colId xmlns:a16="http://schemas.microsoft.com/office/drawing/2014/main" val="20001"/>
                    </a:ext>
                  </a:extLst>
                </a:gridCol>
              </a:tblGrid>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名称</a:t>
                      </a:r>
                    </a:p>
                  </a:txBody>
                  <a:tcPr marT="45728" marB="45728"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说明</a:t>
                      </a:r>
                    </a:p>
                  </a:txBody>
                  <a:tcPr marT="45728" marB="4572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Visitor</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访问文件或者目录的访客的抽象类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Acceptor</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接受</a:t>
                      </a: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Visitor</a:t>
                      </a: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类的对象实例的数据结构的接口</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05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err="1">
                          <a:ln>
                            <a:noFill/>
                          </a:ln>
                          <a:solidFill>
                            <a:schemeClr val="tx1"/>
                          </a:solidFill>
                          <a:effectLst/>
                          <a:latin typeface="Arial Black" pitchFamily="34" charset="0"/>
                          <a:ea typeface="华文中宋" pitchFamily="2" charset="-122"/>
                        </a:rPr>
                        <a:t>ListVisitor</a:t>
                      </a:r>
                      <a:endParaRPr kumimoji="1" lang="en-US" altLang="zh-CN" sz="1200" b="0" i="0" u="none" strike="noStrike" cap="none" normalizeH="0" baseline="0" dirty="0">
                        <a:ln>
                          <a:noFill/>
                        </a:ln>
                        <a:solidFill>
                          <a:schemeClr val="tx1"/>
                        </a:solidFill>
                        <a:effectLst/>
                        <a:latin typeface="Arial Black" pitchFamily="34" charset="0"/>
                        <a:ea typeface="华文中宋" pitchFamily="2" charset="-122"/>
                      </a:endParaRP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Arial Black" pitchFamily="34" charset="0"/>
                          <a:ea typeface="华文中宋" pitchFamily="2" charset="-122"/>
                        </a:rPr>
                        <a:t>Visitor</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的子类，打印文件或目录信息的类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1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Entry</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和</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Directory</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的父类的抽象类（实现</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Acceptor</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接口）</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File</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文件类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Directory</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目录类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1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err="1">
                          <a:ln>
                            <a:noFill/>
                          </a:ln>
                          <a:solidFill>
                            <a:schemeClr val="tx1"/>
                          </a:solidFill>
                          <a:effectLst/>
                          <a:latin typeface="Arial Black" pitchFamily="34" charset="0"/>
                          <a:ea typeface="华文中宋" pitchFamily="2" charset="-122"/>
                        </a:rPr>
                        <a:t>FileTreatmentException</a:t>
                      </a:r>
                      <a:endParaRPr kumimoji="1" lang="en-US" altLang="zh-CN" sz="1200" b="0" i="0" u="none" strike="noStrike" cap="none" normalizeH="0" baseline="0" dirty="0">
                        <a:ln>
                          <a:noFill/>
                        </a:ln>
                        <a:solidFill>
                          <a:schemeClr val="tx1"/>
                        </a:solidFill>
                        <a:effectLst/>
                        <a:latin typeface="Arial Black" pitchFamily="34" charset="0"/>
                        <a:ea typeface="华文中宋" pitchFamily="2" charset="-122"/>
                      </a:endParaRP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发生在对</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进行</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add</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时例外</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Main</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5" name="Picture 2">
            <a:extLst>
              <a:ext uri="{FF2B5EF4-FFF2-40B4-BE49-F238E27FC236}">
                <a16:creationId xmlns:a16="http://schemas.microsoft.com/office/drawing/2014/main" id="{75D77198-677D-46B6-84F7-4DF3C5FD3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843" y="1412778"/>
            <a:ext cx="5461016" cy="4769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a:extLst>
              <a:ext uri="{FF2B5EF4-FFF2-40B4-BE49-F238E27FC236}">
                <a16:creationId xmlns:a16="http://schemas.microsoft.com/office/drawing/2014/main" id="{AEFFD1AA-4B30-45AB-8DD9-1C81693A0CD1}"/>
              </a:ext>
            </a:extLst>
          </p:cNvPr>
          <p:cNvSpPr txBox="1">
            <a:spLocks noChangeArrowheads="1"/>
          </p:cNvSpPr>
          <p:nvPr/>
        </p:nvSpPr>
        <p:spPr bwMode="auto">
          <a:xfrm>
            <a:off x="2886408" y="4233474"/>
            <a:ext cx="3384848" cy="253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en-US" altLang="zh-CN" sz="1600" kern="0" dirty="0">
                <a:hlinkClick r:id="rId3" action="ppaction://hlinkfile"/>
              </a:rPr>
              <a:t>Visitor.java</a:t>
            </a:r>
            <a:endParaRPr lang="en-US" altLang="zh-CN" sz="1600" kern="0" dirty="0"/>
          </a:p>
          <a:p>
            <a:pPr eaLnBrk="1" hangingPunct="1"/>
            <a:r>
              <a:rPr lang="en-US" altLang="zh-CN" sz="1600" kern="0" dirty="0">
                <a:hlinkClick r:id="rId4" action="ppaction://hlinkfile"/>
              </a:rPr>
              <a:t>ListVisitor.java</a:t>
            </a:r>
            <a:endParaRPr lang="en-US" altLang="zh-CN" sz="1600" kern="0" dirty="0"/>
          </a:p>
          <a:p>
            <a:pPr eaLnBrk="1" hangingPunct="1"/>
            <a:r>
              <a:rPr lang="en-US" altLang="zh-CN" sz="1600" kern="0" dirty="0">
                <a:hlinkClick r:id="rId5" action="ppaction://hlinkfile"/>
              </a:rPr>
              <a:t>Acceptor.java</a:t>
            </a:r>
            <a:endParaRPr lang="en-US" altLang="zh-CN" sz="1600" kern="0" dirty="0"/>
          </a:p>
          <a:p>
            <a:pPr eaLnBrk="1" hangingPunct="1"/>
            <a:r>
              <a:rPr lang="en-US" altLang="zh-CN" sz="1600" kern="0" dirty="0">
                <a:hlinkClick r:id="rId6" action="ppaction://hlinkfile"/>
              </a:rPr>
              <a:t>Entry.java</a:t>
            </a:r>
            <a:endParaRPr lang="en-US" altLang="zh-CN" sz="1600" kern="0" dirty="0"/>
          </a:p>
          <a:p>
            <a:pPr eaLnBrk="1" hangingPunct="1"/>
            <a:r>
              <a:rPr lang="en-US" altLang="zh-CN" sz="1600" kern="0" dirty="0">
                <a:hlinkClick r:id="rId7" action="ppaction://hlinkfile"/>
              </a:rPr>
              <a:t>File.java</a:t>
            </a:r>
            <a:endParaRPr lang="en-US" altLang="zh-CN" sz="1600" kern="0" dirty="0"/>
          </a:p>
          <a:p>
            <a:pPr eaLnBrk="1" hangingPunct="1"/>
            <a:r>
              <a:rPr lang="en-US" altLang="zh-CN" sz="1600" kern="0" dirty="0">
                <a:hlinkClick r:id="rId8" action="ppaction://hlinkfile"/>
              </a:rPr>
              <a:t>Directory.java</a:t>
            </a:r>
            <a:endParaRPr lang="en-US" altLang="zh-CN" sz="1600" kern="0" dirty="0"/>
          </a:p>
          <a:p>
            <a:pPr eaLnBrk="1" hangingPunct="1"/>
            <a:r>
              <a:rPr lang="en-US" altLang="zh-CN" sz="1600" kern="0" dirty="0">
                <a:hlinkClick r:id="rId9" action="ppaction://hlinkfile"/>
              </a:rPr>
              <a:t>FileTreatmentException.java</a:t>
            </a:r>
            <a:endParaRPr lang="en-US" altLang="zh-CN" sz="1600" kern="0" dirty="0"/>
          </a:p>
          <a:p>
            <a:pPr eaLnBrk="1" hangingPunct="1"/>
            <a:r>
              <a:rPr lang="en-US" altLang="zh-CN" sz="1600" kern="0" dirty="0">
                <a:hlinkClick r:id="rId10" action="ppaction://hlinkfile"/>
              </a:rPr>
              <a:t>Main.java</a:t>
            </a:r>
            <a:endParaRPr lang="en-US" altLang="zh-CN" sz="1600" kern="0" dirty="0"/>
          </a:p>
        </p:txBody>
      </p:sp>
    </p:spTree>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8E24D-DE0B-4520-9149-348121FD2EA7}"/>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pic>
        <p:nvPicPr>
          <p:cNvPr id="5" name="图片 4">
            <a:extLst>
              <a:ext uri="{FF2B5EF4-FFF2-40B4-BE49-F238E27FC236}">
                <a16:creationId xmlns:a16="http://schemas.microsoft.com/office/drawing/2014/main" id="{18E9379A-F0D1-4E35-9EA1-7B83F4443F7F}"/>
              </a:ext>
            </a:extLst>
          </p:cNvPr>
          <p:cNvPicPr>
            <a:picLocks noChangeAspect="1"/>
          </p:cNvPicPr>
          <p:nvPr/>
        </p:nvPicPr>
        <p:blipFill>
          <a:blip r:embed="rId2"/>
          <a:stretch>
            <a:fillRect/>
          </a:stretch>
        </p:blipFill>
        <p:spPr>
          <a:xfrm>
            <a:off x="47328" y="15841"/>
            <a:ext cx="4629184" cy="3413160"/>
          </a:xfrm>
          <a:prstGeom prst="rect">
            <a:avLst/>
          </a:prstGeom>
        </p:spPr>
      </p:pic>
      <p:pic>
        <p:nvPicPr>
          <p:cNvPr id="6" name="图片 5">
            <a:extLst>
              <a:ext uri="{FF2B5EF4-FFF2-40B4-BE49-F238E27FC236}">
                <a16:creationId xmlns:a16="http://schemas.microsoft.com/office/drawing/2014/main" id="{54BB044C-BEAE-4FC7-B4CD-F822CFB5344A}"/>
              </a:ext>
            </a:extLst>
          </p:cNvPr>
          <p:cNvPicPr>
            <a:picLocks noChangeAspect="1"/>
          </p:cNvPicPr>
          <p:nvPr/>
        </p:nvPicPr>
        <p:blipFill>
          <a:blip r:embed="rId3"/>
          <a:stretch>
            <a:fillRect/>
          </a:stretch>
        </p:blipFill>
        <p:spPr>
          <a:xfrm>
            <a:off x="5663953" y="313590"/>
            <a:ext cx="6523089" cy="1530209"/>
          </a:xfrm>
          <a:prstGeom prst="rect">
            <a:avLst/>
          </a:prstGeom>
        </p:spPr>
      </p:pic>
      <p:pic>
        <p:nvPicPr>
          <p:cNvPr id="7" name="图片 6">
            <a:extLst>
              <a:ext uri="{FF2B5EF4-FFF2-40B4-BE49-F238E27FC236}">
                <a16:creationId xmlns:a16="http://schemas.microsoft.com/office/drawing/2014/main" id="{FDF81B6B-2A4D-48E0-919B-EF7A025E6272}"/>
              </a:ext>
            </a:extLst>
          </p:cNvPr>
          <p:cNvPicPr>
            <a:picLocks noChangeAspect="1"/>
          </p:cNvPicPr>
          <p:nvPr/>
        </p:nvPicPr>
        <p:blipFill>
          <a:blip r:embed="rId4"/>
          <a:stretch>
            <a:fillRect/>
          </a:stretch>
        </p:blipFill>
        <p:spPr>
          <a:xfrm>
            <a:off x="5591944" y="1887297"/>
            <a:ext cx="5040560" cy="2775243"/>
          </a:xfrm>
          <a:prstGeom prst="rect">
            <a:avLst/>
          </a:prstGeom>
        </p:spPr>
      </p:pic>
      <p:pic>
        <p:nvPicPr>
          <p:cNvPr id="8" name="图片 7">
            <a:extLst>
              <a:ext uri="{FF2B5EF4-FFF2-40B4-BE49-F238E27FC236}">
                <a16:creationId xmlns:a16="http://schemas.microsoft.com/office/drawing/2014/main" id="{BE82CF97-A5B2-44A8-B12D-FDD362C2BE1C}"/>
              </a:ext>
            </a:extLst>
          </p:cNvPr>
          <p:cNvPicPr>
            <a:picLocks noChangeAspect="1"/>
          </p:cNvPicPr>
          <p:nvPr/>
        </p:nvPicPr>
        <p:blipFill>
          <a:blip r:embed="rId5"/>
          <a:stretch>
            <a:fillRect/>
          </a:stretch>
        </p:blipFill>
        <p:spPr>
          <a:xfrm>
            <a:off x="5591945" y="4725144"/>
            <a:ext cx="4283393" cy="1440160"/>
          </a:xfrm>
          <a:prstGeom prst="rect">
            <a:avLst/>
          </a:prstGeom>
        </p:spPr>
      </p:pic>
      <p:pic>
        <p:nvPicPr>
          <p:cNvPr id="9" name="图片 8">
            <a:extLst>
              <a:ext uri="{FF2B5EF4-FFF2-40B4-BE49-F238E27FC236}">
                <a16:creationId xmlns:a16="http://schemas.microsoft.com/office/drawing/2014/main" id="{2B674257-947C-4368-85FA-BBA4686ABEA9}"/>
              </a:ext>
            </a:extLst>
          </p:cNvPr>
          <p:cNvPicPr>
            <a:picLocks noChangeAspect="1"/>
          </p:cNvPicPr>
          <p:nvPr/>
        </p:nvPicPr>
        <p:blipFill>
          <a:blip r:embed="rId6"/>
          <a:stretch>
            <a:fillRect/>
          </a:stretch>
        </p:blipFill>
        <p:spPr>
          <a:xfrm>
            <a:off x="5629032" y="6227908"/>
            <a:ext cx="3923352" cy="600517"/>
          </a:xfrm>
          <a:prstGeom prst="rect">
            <a:avLst/>
          </a:prstGeom>
        </p:spPr>
      </p:pic>
      <p:pic>
        <p:nvPicPr>
          <p:cNvPr id="10" name="图片 9">
            <a:extLst>
              <a:ext uri="{FF2B5EF4-FFF2-40B4-BE49-F238E27FC236}">
                <a16:creationId xmlns:a16="http://schemas.microsoft.com/office/drawing/2014/main" id="{538DF5E3-8F2A-479E-9501-07913F1D5045}"/>
              </a:ext>
            </a:extLst>
          </p:cNvPr>
          <p:cNvPicPr>
            <a:picLocks noChangeAspect="1"/>
          </p:cNvPicPr>
          <p:nvPr/>
        </p:nvPicPr>
        <p:blipFill>
          <a:blip r:embed="rId7"/>
          <a:stretch>
            <a:fillRect/>
          </a:stretch>
        </p:blipFill>
        <p:spPr>
          <a:xfrm>
            <a:off x="5591945" y="29577"/>
            <a:ext cx="3714777" cy="258345"/>
          </a:xfrm>
          <a:prstGeom prst="rect">
            <a:avLst/>
          </a:prstGeom>
        </p:spPr>
      </p:pic>
      <p:pic>
        <p:nvPicPr>
          <p:cNvPr id="11" name="图片 10">
            <a:extLst>
              <a:ext uri="{FF2B5EF4-FFF2-40B4-BE49-F238E27FC236}">
                <a16:creationId xmlns:a16="http://schemas.microsoft.com/office/drawing/2014/main" id="{F12E53FD-84F9-4055-92FB-E51EA884770F}"/>
              </a:ext>
            </a:extLst>
          </p:cNvPr>
          <p:cNvPicPr>
            <a:picLocks noChangeAspect="1"/>
          </p:cNvPicPr>
          <p:nvPr/>
        </p:nvPicPr>
        <p:blipFill>
          <a:blip r:embed="rId8"/>
          <a:stretch>
            <a:fillRect/>
          </a:stretch>
        </p:blipFill>
        <p:spPr>
          <a:xfrm>
            <a:off x="1" y="3501008"/>
            <a:ext cx="4090151" cy="426251"/>
          </a:xfrm>
          <a:prstGeom prst="rect">
            <a:avLst/>
          </a:prstGeom>
        </p:spPr>
      </p:pic>
      <p:pic>
        <p:nvPicPr>
          <p:cNvPr id="12" name="图片 11">
            <a:extLst>
              <a:ext uri="{FF2B5EF4-FFF2-40B4-BE49-F238E27FC236}">
                <a16:creationId xmlns:a16="http://schemas.microsoft.com/office/drawing/2014/main" id="{BEA69A16-FF23-4801-A306-5AE8742C5615}"/>
              </a:ext>
            </a:extLst>
          </p:cNvPr>
          <p:cNvPicPr>
            <a:picLocks noChangeAspect="1"/>
          </p:cNvPicPr>
          <p:nvPr/>
        </p:nvPicPr>
        <p:blipFill>
          <a:blip r:embed="rId9"/>
          <a:stretch>
            <a:fillRect/>
          </a:stretch>
        </p:blipFill>
        <p:spPr>
          <a:xfrm>
            <a:off x="76413" y="3940683"/>
            <a:ext cx="5443523" cy="2901477"/>
          </a:xfrm>
          <a:prstGeom prst="rect">
            <a:avLst/>
          </a:prstGeom>
        </p:spPr>
      </p:pic>
      <p:pic>
        <p:nvPicPr>
          <p:cNvPr id="13" name="图片 12">
            <a:extLst>
              <a:ext uri="{FF2B5EF4-FFF2-40B4-BE49-F238E27FC236}">
                <a16:creationId xmlns:a16="http://schemas.microsoft.com/office/drawing/2014/main" id="{86C1FD82-D35D-45B3-9C79-988DAD093770}"/>
              </a:ext>
            </a:extLst>
          </p:cNvPr>
          <p:cNvPicPr>
            <a:picLocks noChangeAspect="1"/>
          </p:cNvPicPr>
          <p:nvPr/>
        </p:nvPicPr>
        <p:blipFill>
          <a:blip r:embed="rId10"/>
          <a:stretch>
            <a:fillRect/>
          </a:stretch>
        </p:blipFill>
        <p:spPr>
          <a:xfrm>
            <a:off x="4367809" y="116632"/>
            <a:ext cx="1152128" cy="3744416"/>
          </a:xfrm>
          <a:prstGeom prst="rect">
            <a:avLst/>
          </a:prstGeom>
        </p:spPr>
      </p:pic>
    </p:spTree>
    <p:extLst>
      <p:ext uri="{BB962C8B-B14F-4D97-AF65-F5344CB8AC3E}">
        <p14:creationId xmlns:p14="http://schemas.microsoft.com/office/powerpoint/2010/main" val="2277440207"/>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629BE-64D7-4177-B5CA-921EF936BCA9}"/>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sp>
        <p:nvSpPr>
          <p:cNvPr id="3" name="文本占位符 2">
            <a:extLst>
              <a:ext uri="{FF2B5EF4-FFF2-40B4-BE49-F238E27FC236}">
                <a16:creationId xmlns:a16="http://schemas.microsoft.com/office/drawing/2014/main" id="{918766E0-DD6C-402C-8712-26CC6F00546D}"/>
              </a:ext>
            </a:extLst>
          </p:cNvPr>
          <p:cNvSpPr>
            <a:spLocks noGrp="1"/>
          </p:cNvSpPr>
          <p:nvPr>
            <p:ph type="body" sz="half" idx="1"/>
          </p:nvPr>
        </p:nvSpPr>
        <p:spPr>
          <a:xfrm>
            <a:off x="624418" y="868365"/>
            <a:ext cx="11304231" cy="5322887"/>
          </a:xfrm>
        </p:spPr>
        <p:txBody>
          <a:bodyPr/>
          <a:lstStyle/>
          <a:p>
            <a:r>
              <a:rPr lang="en-US" altLang="zh-CN" dirty="0">
                <a:ea typeface="华文中宋" panose="02010600040101010101" pitchFamily="2" charset="-122"/>
              </a:rPr>
              <a:t>EG</a:t>
            </a:r>
          </a:p>
          <a:p>
            <a:pPr lvl="1"/>
            <a:r>
              <a:rPr lang="zh-CN" altLang="en-US" sz="1800" b="0" dirty="0">
                <a:solidFill>
                  <a:schemeClr val="tx1"/>
                </a:solidFill>
                <a:ea typeface="华文中宋" panose="02010600040101010101" pitchFamily="2" charset="-122"/>
              </a:rPr>
              <a:t>在一些编译器的设计中运用了访问者模式，程序代码是被访问的对象，它包括变量定义、变量赋值、逻辑运算、算术运算等语句，编译器需要对代码进行分析，如检查变量是否定义、变量是否赋值、算术运算是否合法等，可以将不同的操作封装在不同的类中，如检查变量定义的类、检查变量赋值的类、检查算术运算是否合法的类，这些类就是具体访问者，可以访问程序代码中不同类型的语句。在编译过程中除了代码分析外，还包含代码优化、空间分配和代码生成等部分，也可以将每一个不同编译阶段的操作封装到了跟该阶段有关的一个访问者类中。</a:t>
            </a:r>
            <a:endParaRPr lang="en-US" altLang="zh-CN" sz="1800" b="0" dirty="0">
              <a:solidFill>
                <a:schemeClr val="tx1"/>
              </a:solidFill>
              <a:ea typeface="华文中宋" panose="02010600040101010101" pitchFamily="2" charset="-122"/>
            </a:endParaRPr>
          </a:p>
          <a:p>
            <a:pPr lvl="1"/>
            <a:r>
              <a:rPr lang="zh-CN" altLang="en-US" sz="1800" b="0" dirty="0">
                <a:solidFill>
                  <a:schemeClr val="tx1"/>
                </a:solidFill>
                <a:ea typeface="华文中宋" panose="02010600040101010101" pitchFamily="2" charset="-122"/>
              </a:rPr>
              <a:t>在</a:t>
            </a:r>
            <a:r>
              <a:rPr lang="en-US" altLang="zh-CN" sz="1800" b="0" dirty="0">
                <a:solidFill>
                  <a:schemeClr val="tx1"/>
                </a:solidFill>
                <a:ea typeface="华文中宋" panose="02010600040101010101" pitchFamily="2" charset="-122"/>
              </a:rPr>
              <a:t>Java XML</a:t>
            </a:r>
            <a:r>
              <a:rPr lang="zh-CN" altLang="en-US" sz="1800" b="0" dirty="0">
                <a:solidFill>
                  <a:schemeClr val="tx1"/>
                </a:solidFill>
                <a:ea typeface="华文中宋" panose="02010600040101010101" pitchFamily="2" charset="-122"/>
              </a:rPr>
              <a:t>处理技术</a:t>
            </a:r>
            <a:r>
              <a:rPr lang="en-US" altLang="zh-CN" sz="1800" b="0" dirty="0">
                <a:solidFill>
                  <a:schemeClr val="tx1"/>
                </a:solidFill>
                <a:ea typeface="华文中宋" panose="02010600040101010101" pitchFamily="2" charset="-122"/>
              </a:rPr>
              <a:t>DOM4J</a:t>
            </a:r>
            <a:r>
              <a:rPr lang="zh-CN" altLang="en-US" sz="1800" b="0" dirty="0">
                <a:solidFill>
                  <a:schemeClr val="tx1"/>
                </a:solidFill>
                <a:ea typeface="华文中宋" panose="02010600040101010101" pitchFamily="2" charset="-122"/>
              </a:rPr>
              <a:t>中，可以通过访问者模式的方式来读取并解析</a:t>
            </a:r>
            <a:r>
              <a:rPr lang="en-US" altLang="zh-CN" sz="1800" b="0" dirty="0">
                <a:solidFill>
                  <a:schemeClr val="tx1"/>
                </a:solidFill>
                <a:ea typeface="华文中宋" panose="02010600040101010101" pitchFamily="2" charset="-122"/>
              </a:rPr>
              <a:t>XML</a:t>
            </a:r>
            <a:r>
              <a:rPr lang="zh-CN" altLang="en-US" sz="1800" b="0" dirty="0">
                <a:solidFill>
                  <a:schemeClr val="tx1"/>
                </a:solidFill>
                <a:ea typeface="华文中宋" panose="02010600040101010101" pitchFamily="2" charset="-122"/>
              </a:rPr>
              <a:t>文档，</a:t>
            </a:r>
            <a:r>
              <a:rPr lang="en-US" altLang="zh-CN" sz="1800" b="0" dirty="0" err="1">
                <a:solidFill>
                  <a:schemeClr val="tx1"/>
                </a:solidFill>
                <a:ea typeface="华文中宋" panose="02010600040101010101" pitchFamily="2" charset="-122"/>
              </a:rPr>
              <a:t>VisitorSupport</a:t>
            </a:r>
            <a:r>
              <a:rPr lang="zh-CN" altLang="en-US" sz="1800" b="0" dirty="0">
                <a:solidFill>
                  <a:schemeClr val="tx1"/>
                </a:solidFill>
                <a:ea typeface="华文中宋" panose="02010600040101010101" pitchFamily="2" charset="-122"/>
              </a:rPr>
              <a:t>是</a:t>
            </a:r>
            <a:r>
              <a:rPr lang="en-US" altLang="zh-CN" sz="1800" b="0" dirty="0">
                <a:solidFill>
                  <a:schemeClr val="tx1"/>
                </a:solidFill>
                <a:ea typeface="华文中宋" panose="02010600040101010101" pitchFamily="2" charset="-122"/>
              </a:rPr>
              <a:t>DOM4J</a:t>
            </a:r>
            <a:r>
              <a:rPr lang="zh-CN" altLang="en-US" sz="1800" b="0" dirty="0">
                <a:solidFill>
                  <a:schemeClr val="tx1"/>
                </a:solidFill>
                <a:ea typeface="华文中宋" panose="02010600040101010101" pitchFamily="2" charset="-122"/>
              </a:rPr>
              <a:t>提供的</a:t>
            </a:r>
            <a:r>
              <a:rPr lang="en-US" altLang="zh-CN" sz="1800" b="0" dirty="0">
                <a:solidFill>
                  <a:schemeClr val="tx1"/>
                </a:solidFill>
                <a:ea typeface="华文中宋" panose="02010600040101010101" pitchFamily="2" charset="-122"/>
              </a:rPr>
              <a:t>Visitor</a:t>
            </a:r>
            <a:r>
              <a:rPr lang="zh-CN" altLang="en-US" sz="1800" b="0" dirty="0">
                <a:solidFill>
                  <a:schemeClr val="tx1"/>
                </a:solidFill>
                <a:ea typeface="华文中宋" panose="02010600040101010101" pitchFamily="2" charset="-122"/>
              </a:rPr>
              <a:t>接口的默认适配器，具体访问者只需继承</a:t>
            </a:r>
            <a:r>
              <a:rPr lang="en-US" altLang="zh-CN" sz="1800" b="0" dirty="0" err="1">
                <a:solidFill>
                  <a:schemeClr val="tx1"/>
                </a:solidFill>
                <a:ea typeface="华文中宋" panose="02010600040101010101" pitchFamily="2" charset="-122"/>
              </a:rPr>
              <a:t>VisitorSupport</a:t>
            </a:r>
            <a:r>
              <a:rPr lang="zh-CN" altLang="en-US" sz="1800" b="0" dirty="0">
                <a:solidFill>
                  <a:schemeClr val="tx1"/>
                </a:solidFill>
                <a:ea typeface="华文中宋" panose="02010600040101010101" pitchFamily="2" charset="-122"/>
              </a:rPr>
              <a:t>类即可。</a:t>
            </a:r>
          </a:p>
        </p:txBody>
      </p:sp>
      <p:pic>
        <p:nvPicPr>
          <p:cNvPr id="5" name="图片 4">
            <a:extLst>
              <a:ext uri="{FF2B5EF4-FFF2-40B4-BE49-F238E27FC236}">
                <a16:creationId xmlns:a16="http://schemas.microsoft.com/office/drawing/2014/main" id="{9F267354-79F1-40F5-8534-435E62F9E41C}"/>
              </a:ext>
            </a:extLst>
          </p:cNvPr>
          <p:cNvPicPr>
            <a:picLocks noChangeAspect="1"/>
          </p:cNvPicPr>
          <p:nvPr/>
        </p:nvPicPr>
        <p:blipFill>
          <a:blip r:embed="rId2"/>
          <a:stretch>
            <a:fillRect/>
          </a:stretch>
        </p:blipFill>
        <p:spPr>
          <a:xfrm>
            <a:off x="1631504" y="4077072"/>
            <a:ext cx="7724301" cy="2511771"/>
          </a:xfrm>
          <a:prstGeom prst="rect">
            <a:avLst/>
          </a:prstGeom>
        </p:spPr>
      </p:pic>
    </p:spTree>
    <p:extLst>
      <p:ext uri="{BB962C8B-B14F-4D97-AF65-F5344CB8AC3E}">
        <p14:creationId xmlns:p14="http://schemas.microsoft.com/office/powerpoint/2010/main" val="3782046725"/>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F63FF0AF-1A25-4A14-A081-4CF304CDB890}"/>
              </a:ext>
            </a:extLst>
          </p:cNvPr>
          <p:cNvSpPr>
            <a:spLocks noGrp="1" noChangeArrowheads="1"/>
          </p:cNvSpPr>
          <p:nvPr>
            <p:ph type="title"/>
          </p:nvPr>
        </p:nvSpPr>
        <p:spPr/>
        <p:txBody>
          <a:bodyPr/>
          <a:lstStyle/>
          <a:p>
            <a:pPr eaLnBrk="1" hangingPunct="1"/>
            <a:r>
              <a:rPr lang="en-US" altLang="zh-CN" dirty="0">
                <a:latin typeface="Bauhaus 93" pitchFamily="82" charset="0"/>
              </a:rPr>
              <a:t>Visitor Pattern</a:t>
            </a:r>
            <a:endParaRPr lang="zh-CN" altLang="en-US" dirty="0">
              <a:latin typeface="Bauhaus 93" pitchFamily="82" charset="0"/>
            </a:endParaRPr>
          </a:p>
        </p:txBody>
      </p:sp>
      <p:sp>
        <p:nvSpPr>
          <p:cNvPr id="246787" name="Rectangle 3">
            <a:extLst>
              <a:ext uri="{FF2B5EF4-FFF2-40B4-BE49-F238E27FC236}">
                <a16:creationId xmlns:a16="http://schemas.microsoft.com/office/drawing/2014/main" id="{B404BB93-927C-49B3-A243-45B5767C0387}"/>
              </a:ext>
            </a:extLst>
          </p:cNvPr>
          <p:cNvSpPr>
            <a:spLocks noGrp="1" noChangeArrowheads="1"/>
          </p:cNvSpPr>
          <p:nvPr>
            <p:ph type="body" idx="1"/>
          </p:nvPr>
        </p:nvSpPr>
        <p:spPr>
          <a:xfrm>
            <a:off x="479377" y="949624"/>
            <a:ext cx="11088737" cy="5635821"/>
          </a:xfrm>
        </p:spPr>
        <p:txBody>
          <a:bodyPr/>
          <a:lstStyle/>
          <a:p>
            <a:pPr eaLnBrk="1" hangingPunct="1"/>
            <a:r>
              <a:rPr lang="zh-CN" altLang="en-US" dirty="0">
                <a:solidFill>
                  <a:srgbClr val="324A7A"/>
                </a:solidFill>
                <a:ea typeface="华文中宋" panose="02010600040101010101" pitchFamily="2" charset="-122"/>
              </a:rPr>
              <a:t>启示</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访问者模式用在被访问类结构比较稳定的时候，即：系统很少出现增加新节点的时候。</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增加节点困难，破坏了封装。</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因为访问者模式的缺点和复杂性，很多设计师反对使用访问者模式。</a:t>
            </a:r>
            <a:endParaRPr lang="zh-CN" altLang="en-US"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双重调度（</a:t>
            </a:r>
            <a:r>
              <a:rPr lang="en-US" altLang="zh-CN" b="0" dirty="0">
                <a:solidFill>
                  <a:schemeClr val="tx1"/>
                </a:solidFill>
                <a:ea typeface="华文中宋" panose="02010600040101010101" pitchFamily="2" charset="-122"/>
              </a:rPr>
              <a:t>Double Dispatch</a:t>
            </a:r>
            <a:r>
              <a:rPr lang="zh-CN" altLang="en-US" b="0" dirty="0">
                <a:solidFill>
                  <a:schemeClr val="tx1"/>
                </a:solidFill>
                <a:ea typeface="华文中宋" panose="02010600040101010101" pitchFamily="2" charset="-122"/>
              </a:rPr>
              <a:t>）</a:t>
            </a:r>
          </a:p>
          <a:p>
            <a:pPr lvl="2" eaLnBrk="1" hangingPunct="1"/>
            <a:r>
              <a:rPr lang="en-US" altLang="zh-CN" sz="1800" b="0" dirty="0" err="1">
                <a:solidFill>
                  <a:srgbClr val="324A7A"/>
                </a:solidFill>
                <a:ea typeface="华文中宋" panose="02010600040101010101" pitchFamily="2" charset="-122"/>
              </a:rPr>
              <a:t>acceptor.accept</a:t>
            </a:r>
            <a:r>
              <a:rPr lang="en-US" altLang="zh-CN" sz="1800" b="0" dirty="0">
                <a:solidFill>
                  <a:srgbClr val="324A7A"/>
                </a:solidFill>
                <a:ea typeface="华文中宋" panose="02010600040101010101" pitchFamily="2" charset="-122"/>
              </a:rPr>
              <a:t>(visitor)</a:t>
            </a:r>
          </a:p>
          <a:p>
            <a:pPr lvl="2" eaLnBrk="1" hangingPunct="1"/>
            <a:r>
              <a:rPr lang="en-US" altLang="zh-CN" sz="1800" b="0" dirty="0" err="1">
                <a:solidFill>
                  <a:srgbClr val="324A7A"/>
                </a:solidFill>
                <a:ea typeface="华文中宋" panose="02010600040101010101" pitchFamily="2" charset="-122"/>
              </a:rPr>
              <a:t>visitor.visit</a:t>
            </a:r>
            <a:r>
              <a:rPr lang="en-US" altLang="zh-CN" sz="1800" b="0" dirty="0">
                <a:solidFill>
                  <a:srgbClr val="324A7A"/>
                </a:solidFill>
                <a:ea typeface="华文中宋" panose="02010600040101010101" pitchFamily="2" charset="-122"/>
              </a:rPr>
              <a:t>(acceptor)</a:t>
            </a:r>
          </a:p>
          <a:p>
            <a:pPr lvl="1" eaLnBrk="1" hangingPunct="1"/>
            <a:r>
              <a:rPr lang="zh-CN" altLang="en-US" b="0" dirty="0">
                <a:solidFill>
                  <a:schemeClr val="tx1"/>
                </a:solidFill>
                <a:ea typeface="华文中宋" panose="02010600040101010101" pitchFamily="2" charset="-122"/>
              </a:rPr>
              <a:t>好复杂的处理</a:t>
            </a:r>
            <a:r>
              <a:rPr lang="en-US" altLang="zh-CN" b="0" dirty="0">
                <a:solidFill>
                  <a:schemeClr val="tx1"/>
                </a:solidFill>
                <a:ea typeface="华文中宋" panose="02010600040101010101" pitchFamily="2" charset="-122"/>
              </a:rPr>
              <a:t>Visitor </a:t>
            </a:r>
            <a:r>
              <a:rPr lang="en-US" altLang="zh-CN" b="0" dirty="0" err="1">
                <a:solidFill>
                  <a:schemeClr val="tx1"/>
                </a:solidFill>
                <a:ea typeface="华文中宋" panose="02010600040101010101" pitchFamily="2" charset="-122"/>
              </a:rPr>
              <a:t>Pattern,Why</a:t>
            </a:r>
            <a:r>
              <a:rPr lang="en-US" altLang="zh-CN" b="0" dirty="0">
                <a:solidFill>
                  <a:schemeClr val="tx1"/>
                </a:solidFill>
                <a:ea typeface="华文中宋" panose="02010600040101010101" pitchFamily="2" charset="-122"/>
              </a:rPr>
              <a:t>?</a:t>
            </a:r>
          </a:p>
          <a:p>
            <a:pPr lvl="2" eaLnBrk="1" hangingPunct="1">
              <a:lnSpc>
                <a:spcPct val="150000"/>
              </a:lnSpc>
            </a:pPr>
            <a:r>
              <a:rPr lang="zh-CN" altLang="en-US" sz="1800" b="0" dirty="0">
                <a:solidFill>
                  <a:srgbClr val="324A7A"/>
                </a:solidFill>
                <a:ea typeface="华文中宋" panose="02010600040101010101" pitchFamily="2" charset="-122"/>
              </a:rPr>
              <a:t>把处理从数据结构中分出来：</a:t>
            </a:r>
            <a:r>
              <a:rPr lang="en-US" altLang="zh-CN" sz="1800" b="0" dirty="0">
                <a:solidFill>
                  <a:srgbClr val="324A7A"/>
                </a:solidFill>
                <a:ea typeface="华文中宋" panose="02010600040101010101" pitchFamily="2" charset="-122"/>
              </a:rPr>
              <a:t>OCP</a:t>
            </a:r>
          </a:p>
          <a:p>
            <a:pPr lvl="2" eaLnBrk="1" hangingPunct="1">
              <a:lnSpc>
                <a:spcPct val="150000"/>
              </a:lnSpc>
            </a:pPr>
            <a:r>
              <a:rPr lang="zh-CN" altLang="en-US" sz="1800" b="0" dirty="0">
                <a:solidFill>
                  <a:srgbClr val="324A7A"/>
                </a:solidFill>
                <a:ea typeface="华文中宋" panose="02010600040101010101" pitchFamily="2" charset="-122"/>
              </a:rPr>
              <a:t>是以一种倾斜的方式支持“开闭原则”，增加新的访问者方便，但是增加新的元素很困难。</a:t>
            </a:r>
          </a:p>
          <a:p>
            <a:pPr lvl="1" eaLnBrk="1" hangingPunct="1"/>
            <a:r>
              <a:rPr lang="zh-CN" altLang="en-US" b="0" dirty="0">
                <a:solidFill>
                  <a:schemeClr val="tx1"/>
                </a:solidFill>
                <a:ea typeface="华文中宋" panose="02010600040101010101" pitchFamily="2" charset="-122"/>
              </a:rPr>
              <a:t>由于访问者模式需要对对象结构进行操作，而对象结构本身是一个元素对象的集合，因此访问者模式经常需要与迭代器模式联用，在对象结构中使用迭代器来遍历元素对象。</a:t>
            </a:r>
          </a:p>
          <a:p>
            <a:pPr lvl="1" eaLnBrk="1" hangingPunct="1"/>
            <a:r>
              <a:rPr lang="zh-CN" altLang="en-US" b="0" dirty="0">
                <a:solidFill>
                  <a:schemeClr val="tx1"/>
                </a:solidFill>
                <a:ea typeface="华文中宋" panose="02010600040101010101" pitchFamily="2" charset="-122"/>
              </a:rPr>
              <a:t>在访问者模式中，元素对象可能存在容器对象和叶子对象，因此可以结合组合模式来进行设计。</a:t>
            </a:r>
          </a:p>
          <a:p>
            <a:pPr lvl="2" eaLnBrk="1" hangingPunct="1">
              <a:lnSpc>
                <a:spcPct val="150000"/>
              </a:lnSpc>
            </a:pPr>
            <a:endParaRPr lang="zh-CN" altLang="en-US" sz="1800" b="0" dirty="0">
              <a:solidFill>
                <a:srgbClr val="324A7A"/>
              </a:solidFill>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1087C-80F9-4C54-AE9C-C3E379EA7341}"/>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sp>
        <p:nvSpPr>
          <p:cNvPr id="3" name="文本占位符 2">
            <a:extLst>
              <a:ext uri="{FF2B5EF4-FFF2-40B4-BE49-F238E27FC236}">
                <a16:creationId xmlns:a16="http://schemas.microsoft.com/office/drawing/2014/main" id="{9C3D5A28-AB6F-4988-9C3F-8B1AC130D63C}"/>
              </a:ext>
            </a:extLst>
          </p:cNvPr>
          <p:cNvSpPr>
            <a:spLocks noGrp="1"/>
          </p:cNvSpPr>
          <p:nvPr>
            <p:ph type="body" sz="half" idx="1"/>
          </p:nvPr>
        </p:nvSpPr>
        <p:spPr>
          <a:xfrm>
            <a:off x="624417" y="1125539"/>
            <a:ext cx="10943696" cy="5065712"/>
          </a:xfrm>
        </p:spPr>
        <p:txBody>
          <a:bodyPr/>
          <a:lstStyle/>
          <a:p>
            <a:pPr eaLnBrk="1" hangingPunct="1"/>
            <a:r>
              <a:rPr lang="zh-CN" altLang="en-US" dirty="0">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使得增加新的访问操作变得很容易。</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将有关元素对象的访问行为集中到一个访问者对象中，而不是分散到一个个的元素类中。 </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可以跨过类的等级结构访问属于不同的等级结构的元素类。</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让用户能够在不修改现有类层次结构的情况下，定义该类层次结构的操作。</a:t>
            </a:r>
            <a:endParaRPr lang="en-US" altLang="zh-CN" b="0" dirty="0">
              <a:solidFill>
                <a:schemeClr val="tx1"/>
              </a:solidFill>
              <a:ea typeface="华文中宋" panose="02010600040101010101" pitchFamily="2" charset="-122"/>
            </a:endParaRPr>
          </a:p>
          <a:p>
            <a:pPr eaLnBrk="1" hangingPunct="1"/>
            <a:r>
              <a:rPr lang="zh-CN" altLang="en-US" dirty="0">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增加新的元素类很困难。在访问者模式中，每增加一个新的元素类都意味着要在抽象访问者角色中增加一个新的抽象操作，并在每一个具体访问者类中增加相应的具体操作，违背了“开闭原则”的要求。</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破坏封装。访问者模式要求访问者对象访问并调用每一个元素对象的操作，这意味着元素对象有时候必须暴露一些自己的内部操作和内部状态，否则无法供访问者访问。</a:t>
            </a:r>
          </a:p>
          <a:p>
            <a:pPr lvl="2" eaLnBrk="1" hangingPunct="1">
              <a:lnSpc>
                <a:spcPct val="110000"/>
              </a:lnSpc>
              <a:buFont typeface="Arial" panose="020B0604020202020204" pitchFamily="34" charset="0"/>
              <a:buChar char="•"/>
            </a:pPr>
            <a:endParaRPr lang="zh-CN" altLang="en-US" sz="2200" dirty="0"/>
          </a:p>
          <a:p>
            <a:endParaRPr lang="zh-CN" altLang="en-US" dirty="0"/>
          </a:p>
        </p:txBody>
      </p:sp>
    </p:spTree>
    <p:extLst>
      <p:ext uri="{BB962C8B-B14F-4D97-AF65-F5344CB8AC3E}">
        <p14:creationId xmlns:p14="http://schemas.microsoft.com/office/powerpoint/2010/main" val="273299353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Mediator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3729840"/>
            <a:ext cx="11304230" cy="2651487"/>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kern="1200" dirty="0">
                <a:solidFill>
                  <a:schemeClr val="tx1"/>
                </a:solidFill>
                <a:latin typeface="华文楷体" panose="02010600040101010101" pitchFamily="2" charset="-122"/>
                <a:ea typeface="华文楷体" panose="02010600040101010101" pitchFamily="2" charset="-122"/>
              </a:rPr>
              <a:t>类之间各司其职，符合迪米特法则。</a:t>
            </a:r>
          </a:p>
          <a:p>
            <a:pPr lvl="1"/>
            <a:r>
              <a:rPr lang="zh-CN" altLang="en-US" sz="1800" b="0" kern="1200" dirty="0">
                <a:solidFill>
                  <a:schemeClr val="tx1"/>
                </a:solidFill>
                <a:latin typeface="华文楷体" panose="02010600040101010101" pitchFamily="2" charset="-122"/>
                <a:ea typeface="华文楷体" panose="02010600040101010101" pitchFamily="2" charset="-122"/>
              </a:rPr>
              <a:t>降低了个</a:t>
            </a:r>
            <a:r>
              <a:rPr lang="en-US" altLang="zh-CN" sz="1800" b="0" kern="1200" dirty="0" err="1">
                <a:solidFill>
                  <a:schemeClr val="tx1"/>
                </a:solidFill>
                <a:latin typeface="华文楷体" panose="02010600040101010101" pitchFamily="2" charset="-122"/>
                <a:ea typeface="华文楷体" panose="02010600040101010101" pitchFamily="2" charset="-122"/>
              </a:rPr>
              <a:t>Colleage</a:t>
            </a:r>
            <a:r>
              <a:rPr lang="zh-CN" altLang="en-US" sz="1800" b="0" kern="1200" dirty="0">
                <a:solidFill>
                  <a:schemeClr val="tx1"/>
                </a:solidFill>
                <a:latin typeface="华文楷体" panose="02010600040101010101" pitchFamily="2" charset="-122"/>
                <a:ea typeface="华文楷体" panose="02010600040101010101" pitchFamily="2" charset="-122"/>
              </a:rPr>
              <a:t>对象之间的耦合性，使得对象易于独立地被复用。</a:t>
            </a:r>
          </a:p>
          <a:p>
            <a:pPr lvl="1"/>
            <a:r>
              <a:rPr lang="zh-CN" altLang="en-US" sz="1800" b="0" kern="1200" dirty="0">
                <a:solidFill>
                  <a:schemeClr val="tx1"/>
                </a:solidFill>
                <a:latin typeface="华文楷体" panose="02010600040101010101" pitchFamily="2" charset="-122"/>
                <a:ea typeface="华文楷体" panose="02010600040101010101" pitchFamily="2" charset="-122"/>
              </a:rPr>
              <a:t>将对象间的一对多关联转变为一对一的关联，提高系统的灵活性，使得系统易于维护和扩展。</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kern="1200" dirty="0">
                <a:solidFill>
                  <a:schemeClr val="tx1"/>
                </a:solidFill>
                <a:latin typeface="华文楷体" panose="02010600040101010101" pitchFamily="2" charset="-122"/>
                <a:ea typeface="华文楷体" panose="02010600040101010101" pitchFamily="2" charset="-122"/>
              </a:rPr>
              <a:t>中介者模式将原本多个对象直接的相互依赖变成了中介者和多个同事类的依赖关系。当同事类越多时，中介者就会越臃肿，变得复杂且难以维护，更别说复用。</a:t>
            </a:r>
            <a:endParaRPr lang="en-US" altLang="zh-CN" sz="1800" b="0" kern="120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dirty="0">
                <a:solidFill>
                  <a:schemeClr val="tx1"/>
                </a:solidFill>
                <a:latin typeface="华文楷体" panose="02010600040101010101" pitchFamily="2" charset="-122"/>
                <a:ea typeface="华文楷体" panose="02010600040101010101" pitchFamily="2" charset="-122"/>
              </a:rPr>
              <a:t>当对象之间存在复杂的网状结构关系而导致依赖关系混乱且难以复用时。</a:t>
            </a:r>
          </a:p>
          <a:p>
            <a:pPr lvl="1"/>
            <a:r>
              <a:rPr lang="zh-CN" altLang="en-US" sz="1800" b="0" dirty="0">
                <a:solidFill>
                  <a:schemeClr val="tx1"/>
                </a:solidFill>
                <a:latin typeface="华文楷体" panose="02010600040101010101" pitchFamily="2" charset="-122"/>
                <a:ea typeface="华文楷体" panose="02010600040101010101" pitchFamily="2" charset="-122"/>
              </a:rPr>
              <a:t>当想创建一个运行于多个类之间的对象，又不想生成新的子类时。</a:t>
            </a:r>
          </a:p>
        </p:txBody>
      </p:sp>
      <p:pic>
        <p:nvPicPr>
          <p:cNvPr id="6" name="图片 5">
            <a:extLst>
              <a:ext uri="{FF2B5EF4-FFF2-40B4-BE49-F238E27FC236}">
                <a16:creationId xmlns:a16="http://schemas.microsoft.com/office/drawing/2014/main" id="{C844ABC0-2E75-441E-BEB4-CE249463794A}"/>
              </a:ext>
            </a:extLst>
          </p:cNvPr>
          <p:cNvPicPr>
            <a:picLocks noChangeAspect="1"/>
          </p:cNvPicPr>
          <p:nvPr/>
        </p:nvPicPr>
        <p:blipFill>
          <a:blip r:embed="rId4"/>
          <a:stretch>
            <a:fillRect/>
          </a:stretch>
        </p:blipFill>
        <p:spPr>
          <a:xfrm>
            <a:off x="983432" y="2470274"/>
            <a:ext cx="11161240" cy="3959234"/>
          </a:xfrm>
          <a:prstGeom prst="rect">
            <a:avLst/>
          </a:prstGeom>
        </p:spPr>
      </p:pic>
      <p:pic>
        <p:nvPicPr>
          <p:cNvPr id="7" name="图片 6">
            <a:extLst>
              <a:ext uri="{FF2B5EF4-FFF2-40B4-BE49-F238E27FC236}">
                <a16:creationId xmlns:a16="http://schemas.microsoft.com/office/drawing/2014/main" id="{21D06526-D79C-4D90-B700-F16262384CA1}"/>
              </a:ext>
            </a:extLst>
          </p:cNvPr>
          <p:cNvPicPr>
            <a:picLocks noChangeAspect="1"/>
          </p:cNvPicPr>
          <p:nvPr/>
        </p:nvPicPr>
        <p:blipFill>
          <a:blip r:embed="rId5"/>
          <a:stretch>
            <a:fillRect/>
          </a:stretch>
        </p:blipFill>
        <p:spPr>
          <a:xfrm>
            <a:off x="663678" y="1412776"/>
            <a:ext cx="1126497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649021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Flyweight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10967154"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相同对象只要保存一份，这降低了系统中对象的数量，从而降低了系统中细粒度对象给内存带来的压力</a:t>
            </a:r>
            <a:endParaRPr lang="en-US" altLang="zh-CN" sz="1600" b="0" dirty="0">
              <a:solidFill>
                <a:schemeClr val="tx1"/>
              </a:solidFill>
              <a:latin typeface="华文楷体" panose="02010600040101010101" pitchFamily="2" charset="-122"/>
              <a:ea typeface="华文楷体" panose="02010600040101010101" pitchFamily="2" charset="-122"/>
            </a:endParaRPr>
          </a:p>
          <a:p>
            <a:r>
              <a:rPr lang="zh-CN" altLang="en-US" sz="2000" kern="1200" dirty="0">
                <a:solidFill>
                  <a:srgbClr val="C00000"/>
                </a:solidFill>
                <a:latin typeface="华文楷体" panose="02010600040101010101" pitchFamily="2" charset="-122"/>
                <a:ea typeface="华文楷体" panose="02010600040101010101" pitchFamily="2" charset="-122"/>
              </a:rPr>
              <a:t>缺点：</a:t>
            </a:r>
            <a:endParaRPr lang="en-US" altLang="zh-CN" sz="2000" kern="12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为了使对象可以共享，需要将一些不能共享的状态外部化，这将增加程序的复杂性。</a:t>
            </a:r>
          </a:p>
          <a:p>
            <a:pPr lvl="1"/>
            <a:r>
              <a:rPr lang="zh-CN" altLang="en-US" sz="1600" b="0" dirty="0">
                <a:solidFill>
                  <a:schemeClr val="tx1"/>
                </a:solidFill>
                <a:latin typeface="华文楷体" panose="02010600040101010101" pitchFamily="2" charset="-122"/>
                <a:ea typeface="华文楷体" panose="02010600040101010101" pitchFamily="2" charset="-122"/>
              </a:rPr>
              <a:t>读取享元模式的外部状态会使得运行时间稍微变长。</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709165" y="2078016"/>
            <a:ext cx="1130423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系统中存在大量相同或相似的对象，这些对象耗费大量的内存资源。</a:t>
            </a:r>
          </a:p>
          <a:p>
            <a:pPr lvl="1"/>
            <a:r>
              <a:rPr lang="zh-CN" altLang="en-US" sz="1600" b="0" dirty="0">
                <a:solidFill>
                  <a:schemeClr val="tx1"/>
                </a:solidFill>
                <a:latin typeface="华文楷体" panose="02010600040101010101" pitchFamily="2" charset="-122"/>
                <a:ea typeface="华文楷体" panose="02010600040101010101" pitchFamily="2" charset="-122"/>
              </a:rPr>
              <a:t>大部分的对象可以按照内部状态进行分组，且可将不同部分外部化，这样每一个组只需保存一个内部状态。</a:t>
            </a:r>
          </a:p>
          <a:p>
            <a:pPr lvl="1"/>
            <a:r>
              <a:rPr lang="zh-CN" altLang="en-US" sz="1600" b="0" dirty="0">
                <a:solidFill>
                  <a:schemeClr val="tx1"/>
                </a:solidFill>
                <a:latin typeface="华文楷体" panose="02010600040101010101" pitchFamily="2" charset="-122"/>
                <a:ea typeface="华文楷体" panose="02010600040101010101" pitchFamily="2" charset="-122"/>
              </a:rPr>
              <a:t>由于享元模式需要额外维护一个保存享元的数据结构，所以应当在有足够多的享元实例时才值得使用享元模式</a:t>
            </a:r>
          </a:p>
        </p:txBody>
      </p:sp>
      <p:pic>
        <p:nvPicPr>
          <p:cNvPr id="4" name="图片 3">
            <a:extLst>
              <a:ext uri="{FF2B5EF4-FFF2-40B4-BE49-F238E27FC236}">
                <a16:creationId xmlns:a16="http://schemas.microsoft.com/office/drawing/2014/main" id="{EB49B91F-D7BA-482A-B15A-837F80411910}"/>
              </a:ext>
            </a:extLst>
          </p:cNvPr>
          <p:cNvPicPr>
            <a:picLocks noChangeAspect="1"/>
          </p:cNvPicPr>
          <p:nvPr/>
        </p:nvPicPr>
        <p:blipFill>
          <a:blip r:embed="rId4"/>
          <a:stretch>
            <a:fillRect/>
          </a:stretch>
        </p:blipFill>
        <p:spPr>
          <a:xfrm>
            <a:off x="675510" y="1455436"/>
            <a:ext cx="11304231" cy="533404"/>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FAE14759-CDC4-4352-9864-608095270558}"/>
              </a:ext>
            </a:extLst>
          </p:cNvPr>
          <p:cNvPicPr>
            <a:picLocks noChangeAspect="1"/>
          </p:cNvPicPr>
          <p:nvPr/>
        </p:nvPicPr>
        <p:blipFill>
          <a:blip r:embed="rId5"/>
          <a:stretch>
            <a:fillRect/>
          </a:stretch>
        </p:blipFill>
        <p:spPr>
          <a:xfrm>
            <a:off x="1055440" y="2132856"/>
            <a:ext cx="11017224" cy="4392488"/>
          </a:xfrm>
          <a:prstGeom prst="rect">
            <a:avLst/>
          </a:prstGeom>
        </p:spPr>
      </p:pic>
    </p:spTree>
    <p:extLst>
      <p:ext uri="{BB962C8B-B14F-4D97-AF65-F5344CB8AC3E}">
        <p14:creationId xmlns:p14="http://schemas.microsoft.com/office/powerpoint/2010/main" val="4049340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Command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84942" y="4103847"/>
            <a:ext cx="11278767"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扩展性良好，增加或删除命令非常方便。采用命令模式增加与删除命令不会影响其他类，且满足“开闭原则”。</a:t>
            </a:r>
          </a:p>
          <a:p>
            <a:pPr lvl="1"/>
            <a:r>
              <a:rPr lang="zh-CN" altLang="en-US" sz="1600" b="0" dirty="0">
                <a:solidFill>
                  <a:schemeClr val="tx1"/>
                </a:solidFill>
                <a:latin typeface="华文楷体" panose="02010600040101010101" pitchFamily="2" charset="-122"/>
                <a:ea typeface="华文楷体" panose="02010600040101010101" pitchFamily="2" charset="-122"/>
              </a:rPr>
              <a:t>可以实现宏命令。命令模式可以与组合模式结合，将多个命令装配成一个组合命令，即宏命令。</a:t>
            </a:r>
          </a:p>
          <a:p>
            <a:pPr lvl="1"/>
            <a:r>
              <a:rPr lang="zh-CN" altLang="en-US" sz="1600" b="0" dirty="0">
                <a:solidFill>
                  <a:schemeClr val="tx1"/>
                </a:solidFill>
                <a:latin typeface="华文楷体" panose="02010600040101010101" pitchFamily="2" charset="-122"/>
                <a:ea typeface="华文楷体" panose="02010600040101010101" pitchFamily="2" charset="-122"/>
              </a:rPr>
              <a:t>方便实现 </a:t>
            </a:r>
            <a:r>
              <a:rPr lang="en-US" altLang="zh-CN" sz="1600" b="0" dirty="0">
                <a:solidFill>
                  <a:schemeClr val="tx1"/>
                </a:solidFill>
                <a:latin typeface="华文楷体" panose="02010600040101010101" pitchFamily="2" charset="-122"/>
                <a:ea typeface="华文楷体" panose="02010600040101010101" pitchFamily="2" charset="-122"/>
              </a:rPr>
              <a:t>Undo </a:t>
            </a:r>
            <a:r>
              <a:rPr lang="zh-CN" altLang="en-US" sz="1600" b="0" dirty="0">
                <a:solidFill>
                  <a:schemeClr val="tx1"/>
                </a:solidFill>
                <a:latin typeface="华文楷体" panose="02010600040101010101" pitchFamily="2" charset="-122"/>
                <a:ea typeface="华文楷体" panose="02010600040101010101" pitchFamily="2" charset="-122"/>
              </a:rPr>
              <a:t>和 </a:t>
            </a:r>
            <a:r>
              <a:rPr lang="en-US" altLang="zh-CN" sz="1600" b="0" dirty="0">
                <a:solidFill>
                  <a:schemeClr val="tx1"/>
                </a:solidFill>
                <a:latin typeface="华文楷体" panose="02010600040101010101" pitchFamily="2" charset="-122"/>
                <a:ea typeface="华文楷体" panose="02010600040101010101" pitchFamily="2" charset="-122"/>
              </a:rPr>
              <a:t>Redo </a:t>
            </a:r>
            <a:r>
              <a:rPr lang="zh-CN" altLang="en-US" sz="1600" b="0" dirty="0">
                <a:solidFill>
                  <a:schemeClr val="tx1"/>
                </a:solidFill>
                <a:latin typeface="华文楷体" panose="02010600040101010101" pitchFamily="2" charset="-122"/>
                <a:ea typeface="华文楷体" panose="02010600040101010101" pitchFamily="2" charset="-122"/>
              </a:rPr>
              <a:t>操作。命令模式可以与后面介绍的</a:t>
            </a:r>
            <a:r>
              <a:rPr lang="zh-CN" altLang="en-US" sz="1600" b="0" dirty="0">
                <a:solidFill>
                  <a:schemeClr val="tx1"/>
                </a:solidFill>
                <a:latin typeface="华文楷体" panose="02010600040101010101" pitchFamily="2" charset="-122"/>
                <a:ea typeface="华文楷体" panose="02010600040101010101" pitchFamily="2" charset="-122"/>
                <a:hlinkClick r:id="rId3">
                  <a:extLst>
                    <a:ext uri="{A12FA001-AC4F-418D-AE19-62706E023703}">
                      <ahyp:hlinkClr xmlns:ahyp="http://schemas.microsoft.com/office/drawing/2018/hyperlinkcolor" val="tx"/>
                    </a:ext>
                  </a:extLst>
                </a:hlinkClick>
              </a:rPr>
              <a:t>备忘录模式</a:t>
            </a:r>
            <a:r>
              <a:rPr lang="zh-CN" altLang="en-US" sz="1600" b="0" dirty="0">
                <a:solidFill>
                  <a:schemeClr val="tx1"/>
                </a:solidFill>
                <a:latin typeface="华文楷体" panose="02010600040101010101" pitchFamily="2" charset="-122"/>
                <a:ea typeface="华文楷体" panose="02010600040101010101" pitchFamily="2" charset="-122"/>
              </a:rPr>
              <a:t>结合，实现命令的撤销与恢复。</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可能产生大量具体的命令类。</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712915" y="2109622"/>
            <a:ext cx="11197358"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请求调用者需要与请求接收者解耦时，命令模式可以使调用者和接收者不直接交互。</a:t>
            </a:r>
          </a:p>
          <a:p>
            <a:pPr lvl="1"/>
            <a:r>
              <a:rPr lang="zh-CN" altLang="en-US" sz="1600" b="0" dirty="0">
                <a:solidFill>
                  <a:schemeClr val="tx1"/>
                </a:solidFill>
                <a:latin typeface="华文楷体" panose="02010600040101010101" pitchFamily="2" charset="-122"/>
                <a:ea typeface="华文楷体" panose="02010600040101010101" pitchFamily="2" charset="-122"/>
              </a:rPr>
              <a:t>系统随机请求命令或经常增加、删除命令时，命令模式可以方便地实现这些功能。</a:t>
            </a:r>
          </a:p>
          <a:p>
            <a:pPr lvl="1"/>
            <a:r>
              <a:rPr lang="zh-CN" altLang="en-US" sz="1600" b="0" dirty="0">
                <a:solidFill>
                  <a:schemeClr val="tx1"/>
                </a:solidFill>
                <a:latin typeface="华文楷体" panose="02010600040101010101" pitchFamily="2" charset="-122"/>
                <a:ea typeface="华文楷体" panose="02010600040101010101" pitchFamily="2" charset="-122"/>
              </a:rPr>
              <a:t>当系统需要执行一组操作时，命令模式可以定义宏命令来实现该功能。</a:t>
            </a:r>
          </a:p>
          <a:p>
            <a:pPr lvl="1"/>
            <a:r>
              <a:rPr lang="zh-CN" altLang="en-US" sz="1600" b="0" dirty="0">
                <a:solidFill>
                  <a:schemeClr val="tx1"/>
                </a:solidFill>
                <a:latin typeface="华文楷体" panose="02010600040101010101" pitchFamily="2" charset="-122"/>
                <a:ea typeface="华文楷体" panose="02010600040101010101" pitchFamily="2" charset="-122"/>
              </a:rPr>
              <a:t>当系统需要支持命令的撤销（</a:t>
            </a:r>
            <a:r>
              <a:rPr lang="en-US" altLang="zh-CN" sz="1600" b="0" dirty="0">
                <a:solidFill>
                  <a:schemeClr val="tx1"/>
                </a:solidFill>
                <a:latin typeface="华文楷体" panose="02010600040101010101" pitchFamily="2" charset="-122"/>
                <a:ea typeface="华文楷体" panose="02010600040101010101" pitchFamily="2" charset="-122"/>
              </a:rPr>
              <a:t>Undo</a:t>
            </a:r>
            <a:r>
              <a:rPr lang="zh-CN" altLang="en-US" sz="1600" b="0" dirty="0">
                <a:solidFill>
                  <a:schemeClr val="tx1"/>
                </a:solidFill>
                <a:latin typeface="华文楷体" panose="02010600040101010101" pitchFamily="2" charset="-122"/>
                <a:ea typeface="华文楷体" panose="02010600040101010101" pitchFamily="2" charset="-122"/>
              </a:rPr>
              <a:t>）操作和恢复（</a:t>
            </a:r>
            <a:r>
              <a:rPr lang="en-US" altLang="zh-CN" sz="1600" b="0" dirty="0">
                <a:solidFill>
                  <a:schemeClr val="tx1"/>
                </a:solidFill>
                <a:latin typeface="华文楷体" panose="02010600040101010101" pitchFamily="2" charset="-122"/>
                <a:ea typeface="华文楷体" panose="02010600040101010101" pitchFamily="2" charset="-122"/>
              </a:rPr>
              <a:t>Redo</a:t>
            </a:r>
            <a:r>
              <a:rPr lang="zh-CN" altLang="en-US" sz="1600" b="0" dirty="0">
                <a:solidFill>
                  <a:schemeClr val="tx1"/>
                </a:solidFill>
                <a:latin typeface="华文楷体" panose="02010600040101010101" pitchFamily="2" charset="-122"/>
                <a:ea typeface="华文楷体" panose="02010600040101010101" pitchFamily="2" charset="-122"/>
              </a:rPr>
              <a:t>）操作时，可以将命令对象存储起来，采用备忘录模式来实现。</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C2F43D76-380C-4162-8F60-D6B9D50A0F76}"/>
              </a:ext>
            </a:extLst>
          </p:cNvPr>
          <p:cNvPicPr>
            <a:picLocks noChangeAspect="1"/>
          </p:cNvPicPr>
          <p:nvPr/>
        </p:nvPicPr>
        <p:blipFill>
          <a:blip r:embed="rId5"/>
          <a:stretch>
            <a:fillRect/>
          </a:stretch>
        </p:blipFill>
        <p:spPr>
          <a:xfrm>
            <a:off x="659479" y="1412776"/>
            <a:ext cx="11304230" cy="528641"/>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6952103E-A27D-4A4F-B339-A40FE73B889A}"/>
              </a:ext>
            </a:extLst>
          </p:cNvPr>
          <p:cNvPicPr>
            <a:picLocks noChangeAspect="1"/>
          </p:cNvPicPr>
          <p:nvPr/>
        </p:nvPicPr>
        <p:blipFill>
          <a:blip r:embed="rId6"/>
          <a:stretch>
            <a:fillRect/>
          </a:stretch>
        </p:blipFill>
        <p:spPr>
          <a:xfrm>
            <a:off x="1127447" y="2064390"/>
            <a:ext cx="10782825" cy="4388946"/>
          </a:xfrm>
          <a:prstGeom prst="rect">
            <a:avLst/>
          </a:prstGeom>
        </p:spPr>
      </p:pic>
    </p:spTree>
    <p:extLst>
      <p:ext uri="{BB962C8B-B14F-4D97-AF65-F5344CB8AC3E}">
        <p14:creationId xmlns:p14="http://schemas.microsoft.com/office/powerpoint/2010/main" val="1500551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Interpreter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9478" y="3702947"/>
            <a:ext cx="11197161"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扩展性好。由于在解释器模式中使用类来表示语言的文法规则，因此可以通过继承等机制来改变或扩展文法。</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容易实现。在语法树中的每个表达式节点类都是相似的，所以实现其文法较为容易。</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执行效率较低。解释器模式中通常使用大量的循环和递归调用，当要解释的句子较复杂时，其运行速度很慢，且代码的调试过程也比较麻烦。</a:t>
            </a:r>
          </a:p>
          <a:p>
            <a:pPr lvl="1"/>
            <a:r>
              <a:rPr lang="zh-CN" altLang="en-US" sz="1600" b="0" kern="1200" dirty="0">
                <a:solidFill>
                  <a:schemeClr val="tx1"/>
                </a:solidFill>
                <a:latin typeface="华文楷体" panose="02010600040101010101" pitchFamily="2" charset="-122"/>
                <a:ea typeface="华文楷体" panose="02010600040101010101" pitchFamily="2" charset="-122"/>
              </a:rPr>
              <a:t>会引起类膨胀。解释器模式中的每条规则至少需要定义一个类，当包含的文法规则很多时，类的个数将急剧增加，导致系统难以管理与维护。</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可应用的场景比较少。在软件开发中，需要定义语言文法的应用实例非常少，所以这种模式很少被使用到。</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59479" y="2277828"/>
            <a:ext cx="11304228"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当语言的文法较为简单，且执行效率不是关键问题时。</a:t>
            </a:r>
          </a:p>
          <a:p>
            <a:pPr lvl="1"/>
            <a:r>
              <a:rPr lang="zh-CN" altLang="en-US" sz="1600" b="0" dirty="0">
                <a:solidFill>
                  <a:schemeClr val="tx1"/>
                </a:solidFill>
                <a:latin typeface="华文楷体" panose="02010600040101010101" pitchFamily="2" charset="-122"/>
                <a:ea typeface="华文楷体" panose="02010600040101010101" pitchFamily="2" charset="-122"/>
              </a:rPr>
              <a:t>当问题重复出现，且可以用一种简单的语言来进行表达时。</a:t>
            </a:r>
          </a:p>
          <a:p>
            <a:pPr lvl="1"/>
            <a:r>
              <a:rPr lang="zh-CN" altLang="en-US" sz="1600" b="0" dirty="0">
                <a:solidFill>
                  <a:schemeClr val="tx1"/>
                </a:solidFill>
                <a:latin typeface="华文楷体" panose="02010600040101010101" pitchFamily="2" charset="-122"/>
                <a:ea typeface="华文楷体" panose="02010600040101010101" pitchFamily="2" charset="-122"/>
              </a:rPr>
              <a:t>当一个语言需要解释执行，并且语言中的句子可以表示为一个抽象语法树的时候，如 </a:t>
            </a:r>
            <a:r>
              <a:rPr lang="en-US" altLang="zh-CN" sz="1600" b="0" dirty="0">
                <a:solidFill>
                  <a:schemeClr val="tx1"/>
                </a:solidFill>
                <a:latin typeface="华文楷体" panose="02010600040101010101" pitchFamily="2" charset="-122"/>
                <a:ea typeface="华文楷体" panose="02010600040101010101" pitchFamily="2" charset="-122"/>
              </a:rPr>
              <a:t>XML </a:t>
            </a:r>
            <a:r>
              <a:rPr lang="zh-CN" altLang="en-US" sz="1600" b="0" dirty="0">
                <a:solidFill>
                  <a:schemeClr val="tx1"/>
                </a:solidFill>
                <a:latin typeface="华文楷体" panose="02010600040101010101" pitchFamily="2" charset="-122"/>
                <a:ea typeface="华文楷体" panose="02010600040101010101" pitchFamily="2" charset="-122"/>
              </a:rPr>
              <a:t>文档解释。</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7584DA54-2EC0-4739-A2F9-D665020A7029}"/>
              </a:ext>
            </a:extLst>
          </p:cNvPr>
          <p:cNvPicPr>
            <a:picLocks noChangeAspect="1"/>
          </p:cNvPicPr>
          <p:nvPr/>
        </p:nvPicPr>
        <p:blipFill>
          <a:blip r:embed="rId4"/>
          <a:stretch>
            <a:fillRect/>
          </a:stretch>
        </p:blipFill>
        <p:spPr>
          <a:xfrm>
            <a:off x="659478" y="1426596"/>
            <a:ext cx="11304229" cy="7429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D021313C-4F69-4817-89ED-F56D51C79806}"/>
              </a:ext>
            </a:extLst>
          </p:cNvPr>
          <p:cNvPicPr>
            <a:picLocks noChangeAspect="1"/>
          </p:cNvPicPr>
          <p:nvPr/>
        </p:nvPicPr>
        <p:blipFill>
          <a:blip r:embed="rId5"/>
          <a:stretch>
            <a:fillRect/>
          </a:stretch>
        </p:blipFill>
        <p:spPr>
          <a:xfrm>
            <a:off x="1055440" y="2290052"/>
            <a:ext cx="11136560" cy="4307298"/>
          </a:xfrm>
          <a:prstGeom prst="rect">
            <a:avLst/>
          </a:prstGeom>
        </p:spPr>
      </p:pic>
    </p:spTree>
    <p:extLst>
      <p:ext uri="{BB962C8B-B14F-4D97-AF65-F5344CB8AC3E}">
        <p14:creationId xmlns:p14="http://schemas.microsoft.com/office/powerpoint/2010/main" val="741476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F44CBC9-0466-4669-938F-5387D4835391}"/>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47107" name="Rectangle 3">
            <a:extLst>
              <a:ext uri="{FF2B5EF4-FFF2-40B4-BE49-F238E27FC236}">
                <a16:creationId xmlns:a16="http://schemas.microsoft.com/office/drawing/2014/main" id="{EC42BE7A-D987-4744-B40E-B9EF748E6AE6}"/>
              </a:ext>
            </a:extLst>
          </p:cNvPr>
          <p:cNvSpPr>
            <a:spLocks noGrp="1" noChangeArrowheads="1"/>
          </p:cNvSpPr>
          <p:nvPr>
            <p:ph type="body" idx="1"/>
          </p:nvPr>
        </p:nvSpPr>
        <p:spPr>
          <a:xfrm>
            <a:off x="479376" y="836712"/>
            <a:ext cx="11116357" cy="5760638"/>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设计模式的特点与应用</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使用设计模式的原因</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尽力用一种标准的方式描述设计经验。</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为设计者提供一种通用的语言。</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增加复用性，减少设计的多样性。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增强设计变更的灵活性。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提高设计文档的质量。</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增强设计的可理解性。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学习使用设计模式的方法</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使用工具：面向对象语言开发运行环境（</a:t>
            </a:r>
            <a:r>
              <a:rPr lang="en-US" altLang="zh-CN" sz="2000" b="0" dirty="0">
                <a:solidFill>
                  <a:schemeClr val="tx1"/>
                </a:solidFill>
                <a:latin typeface="华文楷体" panose="02010600040101010101" pitchFamily="2" charset="-122"/>
                <a:ea typeface="华文楷体" panose="02010600040101010101" pitchFamily="2" charset="-122"/>
              </a:rPr>
              <a:t>C++/java</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UML</a:t>
            </a:r>
            <a:r>
              <a:rPr lang="zh-CN" altLang="en-US" sz="2000" b="0" dirty="0">
                <a:solidFill>
                  <a:schemeClr val="tx1"/>
                </a:solidFill>
                <a:latin typeface="华文楷体" panose="02010600040101010101" pitchFamily="2" charset="-122"/>
                <a:ea typeface="华文楷体" panose="02010600040101010101" pitchFamily="2" charset="-122"/>
              </a:rPr>
              <a:t>建模工具（</a:t>
            </a:r>
            <a:r>
              <a:rPr lang="en-US" altLang="zh-CN" sz="2000" b="0" dirty="0">
                <a:solidFill>
                  <a:schemeClr val="tx1"/>
                </a:solidFill>
                <a:latin typeface="华文楷体" panose="02010600040101010101" pitchFamily="2" charset="-122"/>
                <a:ea typeface="华文楷体" panose="02010600040101010101" pitchFamily="2" charset="-122"/>
              </a:rPr>
              <a:t>Rose</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RSA</a:t>
            </a:r>
            <a:r>
              <a:rPr lang="zh-CN" altLang="en-US" sz="2000" b="0" dirty="0">
                <a:solidFill>
                  <a:schemeClr val="tx1"/>
                </a:solidFill>
                <a:latin typeface="华文楷体" panose="02010600040101010101" pitchFamily="2" charset="-122"/>
                <a:ea typeface="华文楷体" panose="02010600040101010101" pitchFamily="2" charset="-122"/>
              </a:rPr>
              <a:t>。</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理解各种设计模式（</a:t>
            </a:r>
            <a:r>
              <a:rPr lang="en-US" altLang="zh-CN" sz="2000" b="0" dirty="0" err="1">
                <a:solidFill>
                  <a:schemeClr val="tx1"/>
                </a:solidFill>
                <a:latin typeface="华文楷体" panose="02010600040101010101" pitchFamily="2" charset="-122"/>
                <a:ea typeface="华文楷体" panose="02010600040101010101" pitchFamily="2" charset="-122"/>
              </a:rPr>
              <a:t>GoF</a:t>
            </a:r>
            <a:r>
              <a:rPr lang="zh-CN" altLang="en-US" sz="2000" b="0" dirty="0">
                <a:solidFill>
                  <a:schemeClr val="tx1"/>
                </a:solidFill>
                <a:latin typeface="华文楷体" panose="02010600040101010101" pitchFamily="2" charset="-122"/>
                <a:ea typeface="华文楷体" panose="02010600040101010101" pitchFamily="2" charset="-122"/>
              </a:rPr>
              <a:t>的</a:t>
            </a:r>
            <a:r>
              <a:rPr lang="en-US" altLang="zh-CN" sz="2000" b="0" dirty="0">
                <a:solidFill>
                  <a:schemeClr val="tx1"/>
                </a:solidFill>
                <a:latin typeface="华文楷体" panose="02010600040101010101" pitchFamily="2" charset="-122"/>
                <a:ea typeface="华文楷体" panose="02010600040101010101" pitchFamily="2" charset="-122"/>
              </a:rPr>
              <a:t>23</a:t>
            </a:r>
            <a:r>
              <a:rPr lang="zh-CN" altLang="en-US" sz="2000" b="0" dirty="0">
                <a:solidFill>
                  <a:schemeClr val="tx1"/>
                </a:solidFill>
                <a:latin typeface="华文楷体" panose="02010600040101010101" pitchFamily="2" charset="-122"/>
                <a:ea typeface="华文楷体" panose="02010600040101010101" pitchFamily="2" charset="-122"/>
              </a:rPr>
              <a:t>种设计模式）描述的基本概念。</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分析典型的应用（</a:t>
            </a:r>
            <a:r>
              <a:rPr lang="en-US" altLang="zh-CN" sz="2000" b="0" dirty="0">
                <a:solidFill>
                  <a:schemeClr val="tx1"/>
                </a:solidFill>
                <a:latin typeface="华文楷体" panose="02010600040101010101" pitchFamily="2" charset="-122"/>
                <a:ea typeface="华文楷体" panose="02010600040101010101" pitchFamily="2" charset="-122"/>
              </a:rPr>
              <a:t>JDK</a:t>
            </a:r>
            <a:r>
              <a:rPr lang="zh-CN" altLang="en-US" sz="2000" b="0" dirty="0">
                <a:solidFill>
                  <a:schemeClr val="tx1"/>
                </a:solidFill>
                <a:latin typeface="华文楷体" panose="02010600040101010101" pitchFamily="2" charset="-122"/>
                <a:ea typeface="华文楷体" panose="02010600040101010101" pitchFamily="2" charset="-122"/>
              </a:rPr>
              <a:t>核心类库、扩展类库、</a:t>
            </a:r>
            <a:r>
              <a:rPr lang="en-US" altLang="zh-CN" sz="2000" b="0" dirty="0">
                <a:solidFill>
                  <a:schemeClr val="tx1"/>
                </a:solidFill>
                <a:latin typeface="华文楷体" panose="02010600040101010101" pitchFamily="2" charset="-122"/>
                <a:ea typeface="华文楷体" panose="02010600040101010101" pitchFamily="2" charset="-122"/>
              </a:rPr>
              <a:t>J2EE</a:t>
            </a:r>
            <a:r>
              <a:rPr lang="zh-CN" altLang="en-US" sz="2000" b="0" dirty="0">
                <a:solidFill>
                  <a:schemeClr val="tx1"/>
                </a:solidFill>
                <a:latin typeface="华文楷体" panose="02010600040101010101" pitchFamily="2" charset="-122"/>
                <a:ea typeface="华文楷体" panose="02010600040101010101" pitchFamily="2" charset="-122"/>
              </a:rPr>
              <a:t>平台等）。</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en-US" altLang="zh-CN" sz="2000" b="0" dirty="0">
                <a:solidFill>
                  <a:schemeClr val="tx1"/>
                </a:solidFill>
                <a:latin typeface="华文楷体" panose="02010600040101010101" pitchFamily="2" charset="-122"/>
                <a:ea typeface="华文楷体" panose="02010600040101010101" pitchFamily="2" charset="-122"/>
              </a:rPr>
              <a:t>Design Pattern</a:t>
            </a:r>
            <a:r>
              <a:rPr lang="zh-CN" altLang="en-US" sz="2000" b="0" dirty="0">
                <a:solidFill>
                  <a:schemeClr val="tx1"/>
                </a:solidFill>
                <a:latin typeface="华文楷体" panose="02010600040101010101" pitchFamily="2" charset="-122"/>
                <a:ea typeface="华文楷体" panose="02010600040101010101" pitchFamily="2" charset="-122"/>
              </a:rPr>
              <a:t>不等于类函数库。</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类函数库中用到了</a:t>
            </a:r>
            <a:r>
              <a:rPr lang="en-US" altLang="zh-CN" sz="2000" b="0" dirty="0">
                <a:solidFill>
                  <a:schemeClr val="tx1"/>
                </a:solidFill>
                <a:latin typeface="华文楷体" panose="02010600040101010101" pitchFamily="2" charset="-122"/>
                <a:ea typeface="华文楷体" panose="02010600040101010101" pitchFamily="2" charset="-122"/>
              </a:rPr>
              <a:t>Design Pattern</a:t>
            </a:r>
            <a:r>
              <a:rPr lang="zh-CN" altLang="en-US" sz="2000" b="0" dirty="0">
                <a:solidFill>
                  <a:schemeClr val="tx1"/>
                </a:solidFill>
                <a:latin typeface="华文楷体" panose="02010600040101010101" pitchFamily="2" charset="-122"/>
                <a:ea typeface="华文楷体" panose="02010600040101010101" pitchFamily="2" charset="-122"/>
              </a:rPr>
              <a:t>。</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图不能只是看，要仔细解读。</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仔细琢磨范例，不断实践。</a:t>
            </a:r>
          </a:p>
          <a:p>
            <a:pPr lvl="2" eaLnBrk="1" hangingPunct="1">
              <a:lnSpc>
                <a:spcPct val="90000"/>
              </a:lnSpc>
              <a:buClr>
                <a:schemeClr val="folHlink"/>
              </a:buClr>
              <a:buSzPct val="60000"/>
              <a:buFontTx/>
              <a:buChar char="Ø"/>
            </a:pPr>
            <a:endParaRPr lang="zh-CN" altLang="en-US" sz="1600" dirty="0">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Visitor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47562" y="3501008"/>
            <a:ext cx="11341177"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扩展性好。能够在不修改对象结构中的元素的情况下，为对象结构中的元素添加新的功能。</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复用性好。可以通过访问者来定义整个对象结构通用的功能，从而提高系统的复用程度。</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灵活性好。访问者模式将数据结构与作用于结构上的操作解耦，使得操作集合可相对自由地演化而不影响系统的数据结构。</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符合单一职责原则。访问者模式把相关的行为封装在一起，构成一个访问者，使每一个访问者的功能都比较单一。</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增加新的元素类很困难。在访问者模式中，每增加一个新的元素类，都要在每一个具体访问者类中增加相应的具体操作，这违背了“开闭原则”。</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破坏封装。访问者模式中具体元素对访问者公布细节，这破坏了对象的封装性</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84509" y="2153175"/>
            <a:ext cx="11304230" cy="141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对象结构相对稳定，但其操作算法经常变化的程序。</a:t>
            </a:r>
          </a:p>
          <a:p>
            <a:pPr lvl="1"/>
            <a:r>
              <a:rPr lang="zh-CN" altLang="en-US" sz="1600" b="0" dirty="0">
                <a:solidFill>
                  <a:schemeClr val="tx1"/>
                </a:solidFill>
                <a:latin typeface="华文楷体" panose="02010600040101010101" pitchFamily="2" charset="-122"/>
                <a:ea typeface="华文楷体" panose="02010600040101010101" pitchFamily="2" charset="-122"/>
              </a:rPr>
              <a:t>对象结构中的对象需要提供多种不同且不相关的操作，而且要避免让这些操作的变化影响对象的结构。</a:t>
            </a:r>
          </a:p>
          <a:p>
            <a:pPr lvl="1"/>
            <a:r>
              <a:rPr lang="zh-CN" altLang="en-US" sz="1600" b="0" dirty="0">
                <a:solidFill>
                  <a:schemeClr val="tx1"/>
                </a:solidFill>
                <a:latin typeface="华文楷体" panose="02010600040101010101" pitchFamily="2" charset="-122"/>
                <a:ea typeface="华文楷体" panose="02010600040101010101" pitchFamily="2" charset="-122"/>
              </a:rPr>
              <a:t>对象结构包含很多类型的对象，希望对这些对象实施一些依赖于其具体类型的操作。</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3B99DB8E-4471-463A-BFB4-E93EEC5C71E6}"/>
              </a:ext>
            </a:extLst>
          </p:cNvPr>
          <p:cNvPicPr>
            <a:picLocks noChangeAspect="1"/>
          </p:cNvPicPr>
          <p:nvPr/>
        </p:nvPicPr>
        <p:blipFill>
          <a:blip r:embed="rId4"/>
          <a:stretch>
            <a:fillRect/>
          </a:stretch>
        </p:blipFill>
        <p:spPr>
          <a:xfrm>
            <a:off x="659478" y="1410220"/>
            <a:ext cx="11341178" cy="7429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3D19BC2F-996F-4E64-AC81-CEE1E6CE3F23}"/>
              </a:ext>
            </a:extLst>
          </p:cNvPr>
          <p:cNvPicPr>
            <a:picLocks noChangeAspect="1"/>
          </p:cNvPicPr>
          <p:nvPr/>
        </p:nvPicPr>
        <p:blipFill>
          <a:blip r:embed="rId5"/>
          <a:stretch>
            <a:fillRect/>
          </a:stretch>
        </p:blipFill>
        <p:spPr>
          <a:xfrm>
            <a:off x="1199455" y="2183575"/>
            <a:ext cx="10789283" cy="4485785"/>
          </a:xfrm>
          <a:prstGeom prst="rect">
            <a:avLst/>
          </a:prstGeom>
        </p:spPr>
      </p:pic>
    </p:spTree>
    <p:extLst>
      <p:ext uri="{BB962C8B-B14F-4D97-AF65-F5344CB8AC3E}">
        <p14:creationId xmlns:p14="http://schemas.microsoft.com/office/powerpoint/2010/main" val="2238313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60671-5F90-40EF-A9B3-3CF5EF6279DC}"/>
              </a:ext>
            </a:extLst>
          </p:cNvPr>
          <p:cNvSpPr>
            <a:spLocks noGrp="1"/>
          </p:cNvSpPr>
          <p:nvPr>
            <p:ph type="title"/>
          </p:nvPr>
        </p:nvSpPr>
        <p:spPr/>
        <p:txBody>
          <a:bodyPr/>
          <a:lstStyle/>
          <a:p>
            <a:r>
              <a:rPr lang="zh-CN" altLang="en-US" dirty="0"/>
              <a:t>设计模式总结</a:t>
            </a:r>
          </a:p>
        </p:txBody>
      </p:sp>
      <p:sp>
        <p:nvSpPr>
          <p:cNvPr id="3" name="内容占位符 2">
            <a:extLst>
              <a:ext uri="{FF2B5EF4-FFF2-40B4-BE49-F238E27FC236}">
                <a16:creationId xmlns:a16="http://schemas.microsoft.com/office/drawing/2014/main" id="{E3F69C65-9101-4B40-9617-73181D66F1A3}"/>
              </a:ext>
            </a:extLst>
          </p:cNvPr>
          <p:cNvSpPr>
            <a:spLocks noGrp="1"/>
          </p:cNvSpPr>
          <p:nvPr>
            <p:ph idx="1"/>
          </p:nvPr>
        </p:nvSpPr>
        <p:spPr/>
        <p:txBody>
          <a:bodyPr/>
          <a:lstStyle/>
          <a:p>
            <a:r>
              <a:rPr lang="zh-CN" altLang="en-US" sz="2800" dirty="0">
                <a:solidFill>
                  <a:schemeClr val="tx1"/>
                </a:solidFill>
                <a:latin typeface="华文中宋" panose="02010600040101010101" pitchFamily="2" charset="-122"/>
                <a:ea typeface="华文中宋" panose="02010600040101010101" pitchFamily="2" charset="-122"/>
              </a:rPr>
              <a:t>创建 </a:t>
            </a:r>
            <a:r>
              <a:rPr lang="en-US" altLang="zh-CN" sz="2800" dirty="0">
                <a:solidFill>
                  <a:schemeClr val="tx1"/>
                </a:solidFill>
                <a:latin typeface="华文中宋" panose="02010600040101010101" pitchFamily="2" charset="-122"/>
                <a:ea typeface="华文中宋" panose="02010600040101010101" pitchFamily="2" charset="-122"/>
              </a:rPr>
              <a:t>5</a:t>
            </a:r>
          </a:p>
          <a:p>
            <a:r>
              <a:rPr lang="zh-CN" altLang="en-US" sz="2800" dirty="0">
                <a:solidFill>
                  <a:schemeClr val="tx1"/>
                </a:solidFill>
                <a:latin typeface="华文中宋" panose="02010600040101010101" pitchFamily="2" charset="-122"/>
                <a:ea typeface="华文中宋" panose="02010600040101010101" pitchFamily="2" charset="-122"/>
              </a:rPr>
              <a:t>结构 </a:t>
            </a:r>
            <a:r>
              <a:rPr lang="en-US" altLang="zh-CN" sz="2800" dirty="0">
                <a:solidFill>
                  <a:schemeClr val="tx1"/>
                </a:solidFill>
                <a:latin typeface="华文中宋" panose="02010600040101010101" pitchFamily="2" charset="-122"/>
                <a:ea typeface="华文中宋" panose="02010600040101010101" pitchFamily="2" charset="-122"/>
              </a:rPr>
              <a:t>7</a:t>
            </a:r>
          </a:p>
          <a:p>
            <a:r>
              <a:rPr lang="zh-CN" altLang="en-US" sz="2800" dirty="0">
                <a:solidFill>
                  <a:schemeClr val="tx1"/>
                </a:solidFill>
                <a:latin typeface="华文中宋" panose="02010600040101010101" pitchFamily="2" charset="-122"/>
                <a:ea typeface="华文中宋" panose="02010600040101010101" pitchFamily="2" charset="-122"/>
              </a:rPr>
              <a:t>行为 </a:t>
            </a:r>
            <a:r>
              <a:rPr lang="en-US" altLang="zh-CN" sz="2800" dirty="0">
                <a:solidFill>
                  <a:schemeClr val="tx1"/>
                </a:solidFill>
                <a:latin typeface="华文中宋" panose="02010600040101010101" pitchFamily="2" charset="-122"/>
                <a:ea typeface="华文中宋" panose="02010600040101010101" pitchFamily="2" charset="-122"/>
              </a:rPr>
              <a:t>11</a:t>
            </a:r>
            <a:endParaRPr lang="zh-CN" altLang="en-US" dirty="0">
              <a:solidFill>
                <a:schemeClr val="tx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8763562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标题 1">
            <a:extLst>
              <a:ext uri="{FF2B5EF4-FFF2-40B4-BE49-F238E27FC236}">
                <a16:creationId xmlns:a16="http://schemas.microsoft.com/office/drawing/2014/main" id="{8E843C2C-6637-49E1-B781-419A4B0C161E}"/>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创建型模式</a:t>
            </a:r>
            <a:br>
              <a:rPr lang="en-US" altLang="zh-CN" dirty="0"/>
            </a:br>
            <a:endParaRPr lang="zh-CN" altLang="en-US" dirty="0"/>
          </a:p>
        </p:txBody>
      </p:sp>
      <p:sp>
        <p:nvSpPr>
          <p:cNvPr id="249859" name="内容占位符 2">
            <a:extLst>
              <a:ext uri="{FF2B5EF4-FFF2-40B4-BE49-F238E27FC236}">
                <a16:creationId xmlns:a16="http://schemas.microsoft.com/office/drawing/2014/main" id="{ED0E5C8E-CBC0-4550-A9E1-C9A570636584}"/>
              </a:ext>
            </a:extLst>
          </p:cNvPr>
          <p:cNvSpPr>
            <a:spLocks noGrp="1" noChangeArrowheads="1"/>
          </p:cNvSpPr>
          <p:nvPr>
            <p:ph idx="1"/>
          </p:nvPr>
        </p:nvSpPr>
        <p:spPr>
          <a:xfrm>
            <a:off x="624417" y="949624"/>
            <a:ext cx="11232224" cy="5241627"/>
          </a:xfrm>
        </p:spPr>
        <p:txBody>
          <a:bodyPr/>
          <a:lstStyle/>
          <a:p>
            <a:pPr algn="l">
              <a:lnSpc>
                <a:spcPct val="150000"/>
              </a:lnSpc>
            </a:pPr>
            <a:r>
              <a:rPr lang="en-US" altLang="zh-CN" b="0" dirty="0">
                <a:solidFill>
                  <a:schemeClr val="tx1"/>
                </a:solidFill>
                <a:ea typeface="华文中宋" panose="02010600040101010101" pitchFamily="2" charset="-122"/>
              </a:rPr>
              <a:t>Singleton</a:t>
            </a:r>
            <a:r>
              <a:rPr lang="zh-CN" altLang="en-US" b="0" dirty="0">
                <a:solidFill>
                  <a:schemeClr val="tx1"/>
                </a:solidFill>
                <a:ea typeface="华文中宋" panose="02010600040101010101" pitchFamily="2" charset="-122"/>
              </a:rPr>
              <a:t>模式解决的是实体对象个数的问题。除了</a:t>
            </a:r>
            <a:r>
              <a:rPr lang="en-US" altLang="zh-CN" b="0" dirty="0">
                <a:solidFill>
                  <a:schemeClr val="tx1"/>
                </a:solidFill>
                <a:ea typeface="华文中宋" panose="02010600040101010101" pitchFamily="2" charset="-122"/>
              </a:rPr>
              <a:t>Singleton</a:t>
            </a:r>
            <a:r>
              <a:rPr lang="zh-CN" altLang="en-US" b="0" dirty="0">
                <a:solidFill>
                  <a:schemeClr val="tx1"/>
                </a:solidFill>
                <a:ea typeface="华文中宋" panose="02010600040101010101" pitchFamily="2" charset="-122"/>
              </a:rPr>
              <a:t>之外，其他创建型模式解决的都是</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所带来的耦合关系。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Factory Method, Abstract Factory, Builder</a:t>
            </a:r>
            <a:r>
              <a:rPr lang="zh-CN" altLang="en-US" b="0" dirty="0">
                <a:solidFill>
                  <a:schemeClr val="tx1"/>
                </a:solidFill>
                <a:ea typeface="华文中宋" panose="02010600040101010101" pitchFamily="2" charset="-122"/>
              </a:rPr>
              <a:t>都需要一个额外的工厂类来负责实例化“易变对象”，而</a:t>
            </a:r>
            <a:r>
              <a:rPr lang="en-US" altLang="zh-CN" b="0" dirty="0">
                <a:solidFill>
                  <a:schemeClr val="tx1"/>
                </a:solidFill>
                <a:ea typeface="华文中宋" panose="02010600040101010101" pitchFamily="2" charset="-122"/>
              </a:rPr>
              <a:t>Prototype</a:t>
            </a:r>
            <a:r>
              <a:rPr lang="zh-CN" altLang="en-US" b="0" dirty="0">
                <a:solidFill>
                  <a:schemeClr val="tx1"/>
                </a:solidFill>
                <a:ea typeface="华文中宋" panose="02010600040101010101" pitchFamily="2" charset="-122"/>
              </a:rPr>
              <a:t>则是通过原型（一个特殊的工厂类）来克隆“易变对象”。</a:t>
            </a:r>
            <a:endParaRPr lang="en-US" altLang="zh-CN" b="0" dirty="0">
              <a:solidFill>
                <a:schemeClr val="tx1"/>
              </a:solidFill>
              <a:ea typeface="华文中宋" panose="02010600040101010101" pitchFamily="2" charset="-122"/>
            </a:endParaRPr>
          </a:p>
          <a:p>
            <a:pPr algn="l">
              <a:lnSpc>
                <a:spcPct val="150000"/>
              </a:lnSpc>
            </a:pPr>
            <a:r>
              <a:rPr lang="zh-CN" altLang="en-US" b="0" dirty="0">
                <a:solidFill>
                  <a:schemeClr val="tx1"/>
                </a:solidFill>
                <a:ea typeface="华文中宋" panose="02010600040101010101" pitchFamily="2" charset="-122"/>
              </a:rPr>
              <a:t>如果遇到“易变类”，起初的设计通常从</a:t>
            </a:r>
            <a:r>
              <a:rPr lang="en-US" altLang="zh-CN" b="0" dirty="0" err="1">
                <a:solidFill>
                  <a:schemeClr val="tx1"/>
                </a:solidFill>
                <a:ea typeface="华文中宋" panose="02010600040101010101" pitchFamily="2" charset="-122"/>
              </a:rPr>
              <a:t>FactoryMethod</a:t>
            </a:r>
            <a:r>
              <a:rPr lang="zh-CN" altLang="en-US" b="0" dirty="0">
                <a:solidFill>
                  <a:schemeClr val="tx1"/>
                </a:solidFill>
                <a:ea typeface="华文中宋" panose="02010600040101010101" pitchFamily="2" charset="-122"/>
              </a:rPr>
              <a:t>开始，当遇到更多的复杂变化时，再考虑重构为其他三种工厂模式（ </a:t>
            </a:r>
            <a:r>
              <a:rPr lang="en-US" altLang="zh-CN" b="0" dirty="0">
                <a:solidFill>
                  <a:schemeClr val="tx1"/>
                </a:solidFill>
                <a:ea typeface="华文中宋" panose="02010600040101010101" pitchFamily="2" charset="-122"/>
              </a:rPr>
              <a:t>Abstract Factory</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Builder</a:t>
            </a:r>
            <a:r>
              <a:rPr lang="zh-CN" altLang="en-US" b="0" dirty="0">
                <a:solidFill>
                  <a:schemeClr val="tx1"/>
                </a:solidFill>
                <a:ea typeface="华文中宋" panose="02010600040101010101" pitchFamily="2" charset="-122"/>
              </a:rPr>
              <a:t>， </a:t>
            </a:r>
            <a:r>
              <a:rPr lang="en-US" altLang="zh-CN" b="0" dirty="0">
                <a:solidFill>
                  <a:schemeClr val="tx1"/>
                </a:solidFill>
                <a:ea typeface="华文中宋" panose="02010600040101010101" pitchFamily="2" charset="-122"/>
              </a:rPr>
              <a:t>Prototype </a:t>
            </a:r>
            <a:r>
              <a:rPr lang="zh-CN" altLang="en-US" b="0" dirty="0">
                <a:solidFill>
                  <a:schemeClr val="tx1"/>
                </a:solidFill>
                <a:ea typeface="华文中宋" panose="02010600040101010101" pitchFamily="2" charset="-122"/>
              </a:rPr>
              <a:t>）。</a:t>
            </a:r>
          </a:p>
          <a:p>
            <a:endParaRPr lang="zh-CN" altLang="en-US" dirty="0"/>
          </a:p>
        </p:txBody>
      </p:sp>
    </p:spTree>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a:extLst>
              <a:ext uri="{FF2B5EF4-FFF2-40B4-BE49-F238E27FC236}">
                <a16:creationId xmlns:a16="http://schemas.microsoft.com/office/drawing/2014/main" id="{B2220025-FAE2-4F28-AA5F-335A05CF6EB7}"/>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结构型模式</a:t>
            </a:r>
            <a:br>
              <a:rPr lang="en-US" altLang="zh-CN" sz="2800" dirty="0">
                <a:latin typeface="华文中宋" panose="02010600040101010101" pitchFamily="2" charset="-122"/>
                <a:ea typeface="华文中宋" panose="02010600040101010101" pitchFamily="2" charset="-122"/>
              </a:rPr>
            </a:br>
            <a:endParaRPr lang="zh-CN" altLang="en-US" dirty="0"/>
          </a:p>
        </p:txBody>
      </p:sp>
      <p:sp>
        <p:nvSpPr>
          <p:cNvPr id="250883" name="内容占位符 2">
            <a:extLst>
              <a:ext uri="{FF2B5EF4-FFF2-40B4-BE49-F238E27FC236}">
                <a16:creationId xmlns:a16="http://schemas.microsoft.com/office/drawing/2014/main" id="{837262BB-8D7F-43D2-A050-1387CC6E9572}"/>
              </a:ext>
            </a:extLst>
          </p:cNvPr>
          <p:cNvSpPr>
            <a:spLocks noGrp="1" noChangeArrowheads="1"/>
          </p:cNvSpPr>
          <p:nvPr>
            <p:ph idx="1"/>
          </p:nvPr>
        </p:nvSpPr>
        <p:spPr>
          <a:xfrm>
            <a:off x="624418" y="1125539"/>
            <a:ext cx="11304231" cy="5065712"/>
          </a:xfrm>
        </p:spPr>
        <p:txBody>
          <a:bodyPr/>
          <a:lstStyle/>
          <a:p>
            <a:pPr algn="l">
              <a:lnSpc>
                <a:spcPct val="150000"/>
              </a:lnSpc>
            </a:pPr>
            <a:r>
              <a:rPr lang="en-US" altLang="zh-CN" b="0" dirty="0">
                <a:solidFill>
                  <a:schemeClr val="tx1"/>
                </a:solidFill>
                <a:ea typeface="华文中宋" panose="02010600040101010101" pitchFamily="2" charset="-122"/>
              </a:rPr>
              <a:t>Adapter</a:t>
            </a:r>
            <a:r>
              <a:rPr lang="zh-CN" altLang="en-US" b="0" dirty="0">
                <a:solidFill>
                  <a:schemeClr val="tx1"/>
                </a:solidFill>
                <a:ea typeface="华文中宋" panose="02010600040101010101" pitchFamily="2" charset="-122"/>
              </a:rPr>
              <a:t>模式注重转换接口，将不吻合的接口适配对接。</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Bridge</a:t>
            </a:r>
            <a:r>
              <a:rPr lang="zh-CN" altLang="en-US" b="0" dirty="0">
                <a:solidFill>
                  <a:schemeClr val="tx1"/>
                </a:solidFill>
                <a:ea typeface="华文中宋" panose="02010600040101010101" pitchFamily="2" charset="-122"/>
              </a:rPr>
              <a:t>模式注重分离接口与其实现，支持多维度变化。</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Composite</a:t>
            </a:r>
            <a:r>
              <a:rPr lang="zh-CN" altLang="en-US" b="0" dirty="0">
                <a:solidFill>
                  <a:schemeClr val="tx1"/>
                </a:solidFill>
                <a:ea typeface="华文中宋" panose="02010600040101010101" pitchFamily="2" charset="-122"/>
              </a:rPr>
              <a:t>模式注重统一接口，将“一对多”的关系转化为“一对一”的关系。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模式注重稳定接口，在此前提下为对象扩展功能。</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Façade</a:t>
            </a:r>
            <a:r>
              <a:rPr lang="zh-CN" altLang="en-US" b="0" dirty="0">
                <a:solidFill>
                  <a:schemeClr val="tx1"/>
                </a:solidFill>
                <a:ea typeface="华文中宋" panose="02010600040101010101" pitchFamily="2" charset="-122"/>
              </a:rPr>
              <a:t>模式注重简化接口，简化组件系统与外部客户程序的依赖关系。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Flyweight </a:t>
            </a:r>
            <a:r>
              <a:rPr lang="zh-CN" altLang="en-US" b="0" dirty="0">
                <a:solidFill>
                  <a:schemeClr val="tx1"/>
                </a:solidFill>
                <a:ea typeface="华文中宋" panose="02010600040101010101" pitchFamily="2" charset="-122"/>
              </a:rPr>
              <a:t>模式注重保留接口，在内部使用共享技术对对象存储进行优化。</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Proxy </a:t>
            </a:r>
            <a:r>
              <a:rPr lang="zh-CN" altLang="en-US" b="0" dirty="0">
                <a:solidFill>
                  <a:schemeClr val="tx1"/>
                </a:solidFill>
                <a:ea typeface="华文中宋" panose="02010600040101010101" pitchFamily="2" charset="-122"/>
              </a:rPr>
              <a:t>模式注重假借接口，增加间接层来实现灵活控制。</a:t>
            </a:r>
          </a:p>
        </p:txBody>
      </p:sp>
    </p:spTree>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标题 1">
            <a:extLst>
              <a:ext uri="{FF2B5EF4-FFF2-40B4-BE49-F238E27FC236}">
                <a16:creationId xmlns:a16="http://schemas.microsoft.com/office/drawing/2014/main" id="{9B51BE09-CC41-4154-94FF-49A96595298A}"/>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行为型模式</a:t>
            </a:r>
            <a:endParaRPr lang="zh-CN" altLang="en-US" dirty="0">
              <a:solidFill>
                <a:schemeClr val="tx1"/>
              </a:solidFill>
            </a:endParaRPr>
          </a:p>
        </p:txBody>
      </p:sp>
      <p:sp>
        <p:nvSpPr>
          <p:cNvPr id="251907" name="内容占位符 2">
            <a:extLst>
              <a:ext uri="{FF2B5EF4-FFF2-40B4-BE49-F238E27FC236}">
                <a16:creationId xmlns:a16="http://schemas.microsoft.com/office/drawing/2014/main" id="{88AFBFD1-4778-4487-A817-FC197C38EC01}"/>
              </a:ext>
            </a:extLst>
          </p:cNvPr>
          <p:cNvSpPr>
            <a:spLocks noGrp="1" noChangeArrowheads="1"/>
          </p:cNvSpPr>
          <p:nvPr>
            <p:ph idx="1"/>
          </p:nvPr>
        </p:nvSpPr>
        <p:spPr>
          <a:xfrm>
            <a:off x="479376" y="764705"/>
            <a:ext cx="11377264" cy="5832647"/>
          </a:xfrm>
        </p:spPr>
        <p:txBody>
          <a:bodyPr/>
          <a:lstStyle/>
          <a:p>
            <a:pPr algn="l">
              <a:lnSpc>
                <a:spcPct val="150000"/>
              </a:lnSpc>
            </a:pPr>
            <a:r>
              <a:rPr lang="en-US" altLang="zh-CN" sz="2000" b="0" dirty="0">
                <a:solidFill>
                  <a:schemeClr val="tx1"/>
                </a:solidFill>
                <a:ea typeface="华文中宋" panose="02010600040101010101" pitchFamily="2" charset="-122"/>
              </a:rPr>
              <a:t>Template Method</a:t>
            </a:r>
            <a:r>
              <a:rPr lang="zh-CN" altLang="en-US" sz="2000" b="0" dirty="0">
                <a:solidFill>
                  <a:schemeClr val="tx1"/>
                </a:solidFill>
                <a:ea typeface="华文中宋" panose="02010600040101010101" pitchFamily="2" charset="-122"/>
              </a:rPr>
              <a:t>模式封装算法结构，支持算法子步骤变化。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Strategy</a:t>
            </a:r>
            <a:r>
              <a:rPr lang="zh-CN" altLang="en-US" sz="2000" b="0" dirty="0">
                <a:solidFill>
                  <a:schemeClr val="tx1"/>
                </a:solidFill>
                <a:ea typeface="华文中宋" panose="02010600040101010101" pitchFamily="2" charset="-122"/>
              </a:rPr>
              <a:t>模式注重封装算法，支持算法的变化。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State</a:t>
            </a:r>
            <a:r>
              <a:rPr lang="zh-CN" altLang="en-US" sz="2000" b="0" dirty="0">
                <a:solidFill>
                  <a:schemeClr val="tx1"/>
                </a:solidFill>
                <a:ea typeface="华文中宋" panose="02010600040101010101" pitchFamily="2" charset="-122"/>
              </a:rPr>
              <a:t>模式注重封装与状态相关的行为，支持状态的变化。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模式注重封装对象状态变化，支持状态保存</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恢复。</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Mediator</a:t>
            </a:r>
            <a:r>
              <a:rPr lang="zh-CN" altLang="en-US" sz="2000" b="0" dirty="0">
                <a:solidFill>
                  <a:schemeClr val="tx1"/>
                </a:solidFill>
                <a:ea typeface="华文中宋" panose="02010600040101010101" pitchFamily="2" charset="-122"/>
              </a:rPr>
              <a:t>模式注重封装对象间的交互，支持对象交互的变化。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Chain Of Responsibility</a:t>
            </a:r>
            <a:r>
              <a:rPr lang="zh-CN" altLang="en-US" sz="2000" b="0" dirty="0">
                <a:solidFill>
                  <a:schemeClr val="tx1"/>
                </a:solidFill>
                <a:ea typeface="华文中宋" panose="02010600040101010101" pitchFamily="2" charset="-122"/>
              </a:rPr>
              <a:t>模式注重封装对象责任，支持责任的变化。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Command</a:t>
            </a:r>
            <a:r>
              <a:rPr lang="zh-CN" altLang="en-US" sz="2000" b="0" dirty="0">
                <a:solidFill>
                  <a:schemeClr val="tx1"/>
                </a:solidFill>
                <a:ea typeface="华文中宋" panose="02010600040101010101" pitchFamily="2" charset="-122"/>
              </a:rPr>
              <a:t>模式注重将请求封装为对象，支持请求的变化。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Iterator </a:t>
            </a:r>
            <a:r>
              <a:rPr lang="zh-CN" altLang="en-US" sz="2000" b="0" dirty="0">
                <a:solidFill>
                  <a:schemeClr val="tx1"/>
                </a:solidFill>
                <a:ea typeface="华文中宋" panose="02010600040101010101" pitchFamily="2" charset="-122"/>
              </a:rPr>
              <a:t>模式注重封装集合对象内部结构，支持集合的变化。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Interpreter</a:t>
            </a:r>
            <a:r>
              <a:rPr lang="zh-CN" altLang="en-US" sz="2000" b="0" dirty="0">
                <a:solidFill>
                  <a:schemeClr val="tx1"/>
                </a:solidFill>
                <a:ea typeface="华文中宋" panose="02010600040101010101" pitchFamily="2" charset="-122"/>
              </a:rPr>
              <a:t>模式注重封装特定领域变化，支持领域问题的频繁变化。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Observer</a:t>
            </a:r>
            <a:r>
              <a:rPr lang="zh-CN" altLang="en-US" sz="2000" b="0" dirty="0">
                <a:solidFill>
                  <a:schemeClr val="tx1"/>
                </a:solidFill>
                <a:ea typeface="华文中宋" panose="02010600040101010101" pitchFamily="2" charset="-122"/>
              </a:rPr>
              <a:t>模式注重封装对象通知，支持通信对象的变化。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Visitor</a:t>
            </a:r>
            <a:r>
              <a:rPr lang="zh-CN" altLang="en-US" sz="2000" b="0" dirty="0">
                <a:solidFill>
                  <a:schemeClr val="tx1"/>
                </a:solidFill>
                <a:ea typeface="华文中宋" panose="02010600040101010101" pitchFamily="2" charset="-122"/>
              </a:rPr>
              <a:t>模式注重封装对象操作变化，支持在运行时为类层次结构动态添加新的操作。</a:t>
            </a:r>
          </a:p>
          <a:p>
            <a:pPr algn="l"/>
            <a:endParaRPr lang="zh-CN" altLang="en-US" sz="2000" dirty="0">
              <a:latin typeface="华文中宋" panose="02010600040101010101" pitchFamily="2" charset="-122"/>
              <a:ea typeface="华文中宋" panose="02010600040101010101" pitchFamily="2" charset="-122"/>
            </a:endParaRPr>
          </a:p>
          <a:p>
            <a:endParaRPr lang="zh-CN" altLang="en-US" dirty="0"/>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标题 1">
            <a:extLst>
              <a:ext uri="{FF2B5EF4-FFF2-40B4-BE49-F238E27FC236}">
                <a16:creationId xmlns:a16="http://schemas.microsoft.com/office/drawing/2014/main" id="{17F0D195-0336-428A-A564-A26F0FBB3B3B}"/>
              </a:ext>
            </a:extLst>
          </p:cNvPr>
          <p:cNvSpPr>
            <a:spLocks noGrp="1" noChangeArrowheads="1"/>
          </p:cNvSpPr>
          <p:nvPr>
            <p:ph type="title"/>
          </p:nvPr>
        </p:nvSpPr>
        <p:spPr/>
        <p:txBody>
          <a:bodyPr/>
          <a:lstStyle/>
          <a:p>
            <a:r>
              <a:rPr lang="zh-CN" altLang="en-US" dirty="0"/>
              <a:t>设计模式总结</a:t>
            </a:r>
          </a:p>
        </p:txBody>
      </p:sp>
      <p:sp>
        <p:nvSpPr>
          <p:cNvPr id="253955" name="内容占位符 2">
            <a:extLst>
              <a:ext uri="{FF2B5EF4-FFF2-40B4-BE49-F238E27FC236}">
                <a16:creationId xmlns:a16="http://schemas.microsoft.com/office/drawing/2014/main" id="{2567B12F-948B-43D7-91B9-C9E5E38A100E}"/>
              </a:ext>
            </a:extLst>
          </p:cNvPr>
          <p:cNvSpPr>
            <a:spLocks noGrp="1" noChangeArrowheads="1"/>
          </p:cNvSpPr>
          <p:nvPr>
            <p:ph idx="1"/>
          </p:nvPr>
        </p:nvSpPr>
        <p:spPr>
          <a:xfrm>
            <a:off x="551384" y="1052737"/>
            <a:ext cx="11305256" cy="5544615"/>
          </a:xfrm>
        </p:spPr>
        <p:txBody>
          <a:bodyPr/>
          <a:lstStyle/>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设计模式建立在对系统变化点的基础上，哪里有变化点，哪里应用设计模式。</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设计模式应该以演化的方式来获得，系统的变化点往往是经过不断演化才能准确定位。</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不能为了模式而模式，设计模式是一种软件设计的软力量，而非标准，不应夸大设计模式的作用。</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en-US" altLang="zh-CN" sz="2400" b="0" dirty="0">
                <a:solidFill>
                  <a:schemeClr val="tx1"/>
                </a:solidFill>
                <a:latin typeface="华文中宋" panose="02010600040101010101" pitchFamily="2" charset="-122"/>
                <a:ea typeface="华文中宋" panose="02010600040101010101" pitchFamily="2" charset="-122"/>
              </a:rPr>
              <a:t>GOF 23 Pattern :</a:t>
            </a:r>
            <a:r>
              <a:rPr lang="zh-CN" altLang="en-US" sz="2400" b="0" dirty="0">
                <a:solidFill>
                  <a:schemeClr val="tx1"/>
                </a:solidFill>
                <a:latin typeface="华文中宋" panose="02010600040101010101" pitchFamily="2" charset="-122"/>
                <a:ea typeface="华文中宋" panose="02010600040101010101" pitchFamily="2" charset="-122"/>
              </a:rPr>
              <a:t>简单的、复杂的；易理解的、不易理解的。</a:t>
            </a: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共性：抽象、接口、继承、委托、解耦、复用。</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设计模式将带来什么？</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一套通用的设计词汇。</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书写文档和学习的辅助手段。</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现有方法的一种补充。</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重构目标</a:t>
            </a:r>
            <a:r>
              <a:rPr lang="zh-CN" altLang="en-US" b="0" dirty="0">
                <a:solidFill>
                  <a:schemeClr val="tx1"/>
                </a:solidFill>
                <a:latin typeface="华文楷体" panose="02010600040101010101" pitchFamily="2" charset="-122"/>
                <a:ea typeface="华文楷体" panose="02010600040101010101" pitchFamily="2" charset="-122"/>
              </a:rPr>
              <a:t>。</a:t>
            </a:r>
          </a:p>
          <a:p>
            <a:pPr marL="0" indent="0" algn="l" eaLnBrk="1" hangingPunct="1">
              <a:lnSpc>
                <a:spcPct val="80000"/>
              </a:lnSpc>
              <a:buNone/>
            </a:pPr>
            <a:endParaRPr lang="zh-CN" altLang="en-US" dirty="0">
              <a:latin typeface="华文中宋" panose="02010600040101010101" pitchFamily="2" charset="-122"/>
              <a:ea typeface="华文中宋" panose="02010600040101010101" pitchFamily="2" charset="-122"/>
            </a:endParaRPr>
          </a:p>
          <a:p>
            <a:pPr algn="l"/>
            <a:endParaRPr lang="zh-CN" altLang="en-US" sz="2000" b="0" dirty="0">
              <a:solidFill>
                <a:schemeClr val="tx1"/>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127450" y="2492896"/>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343349" y="2991371"/>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495601" y="11775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引子</a:t>
            </a:r>
          </a:p>
        </p:txBody>
      </p:sp>
      <p:sp>
        <p:nvSpPr>
          <p:cNvPr id="12" name="文本框 11"/>
          <p:cNvSpPr txBox="1"/>
          <p:nvPr/>
        </p:nvSpPr>
        <p:spPr>
          <a:xfrm>
            <a:off x="2509347" y="1681644"/>
            <a:ext cx="610663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sz="2800" b="1" dirty="0">
                <a:solidFill>
                  <a:srgbClr val="E1394C"/>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前言</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11369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09347" y="387243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4D8D"/>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en-US" altLang="zh-CN" sz="2800" b="1" dirty="0">
                <a:solidFill>
                  <a:srgbClr val="004D8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004D8D"/>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体系结构风格、</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OO</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38948604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96688" y="2276873"/>
            <a:ext cx="1147293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1102108916"/>
      </p:ext>
    </p:extLst>
  </p:cSld>
  <p:clrMapOvr>
    <a:masterClrMapping/>
  </p:clrMapOvr>
  <p:transition>
    <p:fade thruBlk="1"/>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设计模式产生于建筑学和人类学：</a:t>
            </a:r>
            <a:r>
              <a:rPr lang="zh-CN" altLang="en-US" sz="2400" b="0" dirty="0">
                <a:effectLst/>
                <a:latin typeface="华文楷体" panose="02010600040101010101" pitchFamily="2" charset="-122"/>
                <a:ea typeface="华文楷体" panose="02010600040101010101" pitchFamily="2" charset="-122"/>
              </a:rPr>
              <a:t>美可以客观评价。</a:t>
            </a: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r>
              <a:rPr lang="en-US" altLang="zh-CN" sz="2400" b="0" dirty="0">
                <a:solidFill>
                  <a:schemeClr val="tx1"/>
                </a:solidFill>
                <a:effectLst/>
                <a:latin typeface="华文中宋" panose="02010600040101010101" pitchFamily="2" charset="-122"/>
                <a:ea typeface="华文中宋" panose="02010600040101010101" pitchFamily="2" charset="-122"/>
              </a:rPr>
              <a:t>GOF</a:t>
            </a:r>
            <a:r>
              <a:rPr lang="zh-CN" altLang="en-US" sz="2400" b="0" dirty="0">
                <a:solidFill>
                  <a:schemeClr val="tx1"/>
                </a:solidFill>
                <a:effectLst/>
                <a:latin typeface="华文中宋" panose="02010600040101010101" pitchFamily="2" charset="-122"/>
                <a:ea typeface="华文中宋" panose="02010600040101010101" pitchFamily="2" charset="-122"/>
              </a:rPr>
              <a:t>与</a:t>
            </a:r>
            <a:r>
              <a:rPr lang="en-US" altLang="zh-CN" sz="2400" b="0" dirty="0">
                <a:solidFill>
                  <a:schemeClr val="tx1"/>
                </a:solidFill>
                <a:effectLst/>
                <a:latin typeface="华文中宋" panose="02010600040101010101" pitchFamily="2" charset="-122"/>
                <a:ea typeface="华文中宋" panose="02010600040101010101" pitchFamily="2" charset="-122"/>
              </a:rPr>
              <a:t>DP</a:t>
            </a:r>
          </a:p>
          <a:p>
            <a:pPr lvl="1" eaLnBrk="1" hangingPunct="1">
              <a:buFont typeface="Wingdings" panose="05000000000000000000" pitchFamily="2" charset="2"/>
              <a:buChar char="n"/>
            </a:pPr>
            <a:r>
              <a:rPr lang="zh-CN" altLang="en-US" sz="2200" b="0" dirty="0">
                <a:solidFill>
                  <a:srgbClr val="C00000"/>
                </a:solidFill>
                <a:latin typeface="华文中宋" panose="02010600040101010101" pitchFamily="2" charset="-122"/>
                <a:ea typeface="华文中宋" panose="02010600040101010101" pitchFamily="2" charset="-122"/>
              </a:rPr>
              <a:t>它将设计模式的思想应用于软件设计。</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它描述了收录和描述设计模式的一个结构。</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它收录了</a:t>
            </a:r>
            <a:r>
              <a:rPr lang="en-US" altLang="zh-CN" sz="2200" b="0" dirty="0">
                <a:solidFill>
                  <a:srgbClr val="C00000"/>
                </a:solidFill>
                <a:latin typeface="华文中宋" panose="02010600040101010101" pitchFamily="2" charset="-122"/>
                <a:ea typeface="华文中宋" panose="02010600040101010101" pitchFamily="2" charset="-122"/>
              </a:rPr>
              <a:t>23 </a:t>
            </a:r>
            <a:r>
              <a:rPr lang="zh-CN" altLang="en-US" sz="2200" b="0" dirty="0">
                <a:solidFill>
                  <a:srgbClr val="C00000"/>
                </a:solidFill>
                <a:latin typeface="华文中宋" panose="02010600040101010101" pitchFamily="2" charset="-122"/>
                <a:ea typeface="华文中宋" panose="02010600040101010101" pitchFamily="2" charset="-122"/>
              </a:rPr>
              <a:t>个模式。</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它在这些模式的基础上提出了面向对象策略及方法的原则。</a:t>
            </a: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326277141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33B4CCBA-F47A-4423-8EEC-3A532AB34387}"/>
              </a:ext>
            </a:extLst>
          </p:cNvPr>
          <p:cNvSpPr>
            <a:spLocks noGrp="1" noChangeArrowheads="1"/>
          </p:cNvSpPr>
          <p:nvPr>
            <p:ph type="title"/>
          </p:nvPr>
        </p:nvSpPr>
        <p:spPr>
          <a:noFill/>
        </p:spPr>
        <p:txBody>
          <a:bodyPr vert="horz" wrap="square" lIns="92075" tIns="46039" rIns="92075" bIns="46039" numCol="1" anchor="t" anchorCtr="0" compatLnSpc="1">
            <a:prstTxWarp prst="textNoShape">
              <a:avLst/>
            </a:prstTxWarp>
          </a:bodyPr>
          <a:lstStyle/>
          <a:p>
            <a:pPr eaLnBrk="1" hangingPunct="1"/>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p>
        </p:txBody>
      </p:sp>
      <p:sp>
        <p:nvSpPr>
          <p:cNvPr id="48131" name="Rectangle 6">
            <a:extLst>
              <a:ext uri="{FF2B5EF4-FFF2-40B4-BE49-F238E27FC236}">
                <a16:creationId xmlns:a16="http://schemas.microsoft.com/office/drawing/2014/main" id="{53FEABFF-5D5D-4205-8EC9-4CC4136AF1C8}"/>
              </a:ext>
            </a:extLst>
          </p:cNvPr>
          <p:cNvSpPr>
            <a:spLocks noGrp="1" noChangeArrowheads="1"/>
          </p:cNvSpPr>
          <p:nvPr>
            <p:ph type="body" idx="1"/>
          </p:nvPr>
        </p:nvSpPr>
        <p:spPr>
          <a:noFill/>
        </p:spPr>
        <p:txBody>
          <a:bodyPr vert="horz" wrap="square" lIns="92075" tIns="46039" rIns="92075" bIns="46039" numCol="1" anchor="t" anchorCtr="0" compatLnSpc="1">
            <a:prstTxWarp prst="textNoShape">
              <a:avLst/>
            </a:prstTxWarp>
          </a:bodyPr>
          <a:lstStyle/>
          <a:p>
            <a:pPr eaLnBrk="1" hangingPunct="1"/>
            <a:r>
              <a:rPr lang="zh-CN" altLang="en-US" sz="3600" dirty="0">
                <a:latin typeface="华文中宋" panose="02010600040101010101" pitchFamily="2" charset="-122"/>
                <a:ea typeface="华文中宋" panose="02010600040101010101" pitchFamily="2" charset="-122"/>
              </a:rPr>
              <a:t>概述</a:t>
            </a:r>
          </a:p>
          <a:p>
            <a:pPr eaLnBrk="1" hangingPunct="1"/>
            <a:r>
              <a:rPr lang="zh-CN" altLang="en-US" sz="3600" dirty="0">
                <a:latin typeface="华文中宋" panose="02010600040101010101" pitchFamily="2" charset="-122"/>
                <a:ea typeface="华文中宋" panose="02010600040101010101" pitchFamily="2" charset="-122"/>
              </a:rPr>
              <a:t>设计模式的特点与应用</a:t>
            </a:r>
          </a:p>
          <a:p>
            <a:pPr eaLnBrk="1" hangingPunct="1"/>
            <a:r>
              <a:rPr lang="zh-CN" altLang="en-US" sz="3600" dirty="0">
                <a:solidFill>
                  <a:schemeClr val="tx1"/>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BBFF1-ABCF-4FB7-AE03-3642FECB5C21}"/>
              </a:ext>
            </a:extLst>
          </p:cNvPr>
          <p:cNvSpPr>
            <a:spLocks noGrp="1"/>
          </p:cNvSpPr>
          <p:nvPr>
            <p:ph type="title"/>
          </p:nvPr>
        </p:nvSpPr>
        <p:spPr/>
        <p:txBody>
          <a:bodyPr/>
          <a:lstStyle/>
          <a:p>
            <a:r>
              <a:rPr kumimoji="1" lang="zh-CN" altLang="en-US" dirty="0"/>
              <a:t>模式的诞生与定义 </a:t>
            </a:r>
            <a:br>
              <a:rPr kumimoji="1" lang="zh-CN" altLang="en-US" dirty="0"/>
            </a:br>
            <a:endParaRPr lang="zh-CN" altLang="en-US" dirty="0"/>
          </a:p>
        </p:txBody>
      </p:sp>
      <p:sp>
        <p:nvSpPr>
          <p:cNvPr id="5" name="Text Box 7">
            <a:extLst>
              <a:ext uri="{FF2B5EF4-FFF2-40B4-BE49-F238E27FC236}">
                <a16:creationId xmlns:a16="http://schemas.microsoft.com/office/drawing/2014/main" id="{F344C946-08BA-4923-8FFE-B7AD8018B4CF}"/>
              </a:ext>
            </a:extLst>
          </p:cNvPr>
          <p:cNvSpPr txBox="1">
            <a:spLocks noChangeArrowheads="1"/>
          </p:cNvSpPr>
          <p:nvPr/>
        </p:nvSpPr>
        <p:spPr bwMode="auto">
          <a:xfrm>
            <a:off x="7425324" y="6233565"/>
            <a:ext cx="26639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800" b="1" dirty="0">
                <a:solidFill>
                  <a:srgbClr val="FF3300"/>
                </a:solidFill>
                <a:latin typeface="Arial" panose="020B0604020202020204" pitchFamily="34" charset="0"/>
                <a:ea typeface="宋体" panose="02010600030101010101" pitchFamily="2" charset="-122"/>
              </a:rPr>
              <a:t>Christopher Alexander</a:t>
            </a:r>
          </a:p>
        </p:txBody>
      </p:sp>
      <p:pic>
        <p:nvPicPr>
          <p:cNvPr id="6" name="Picture 6">
            <a:extLst>
              <a:ext uri="{FF2B5EF4-FFF2-40B4-BE49-F238E27FC236}">
                <a16:creationId xmlns:a16="http://schemas.microsoft.com/office/drawing/2014/main" id="{633C49D3-E756-40CA-A883-37EE32093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044" y="4349147"/>
            <a:ext cx="1588509" cy="188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8890396-1_o">
            <a:extLst>
              <a:ext uri="{FF2B5EF4-FFF2-40B4-BE49-F238E27FC236}">
                <a16:creationId xmlns:a16="http://schemas.microsoft.com/office/drawing/2014/main" id="{F920C3FC-FE85-4E5C-9FF3-4EEAB815E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448" y="4005065"/>
            <a:ext cx="2015480" cy="2517203"/>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C0871AAD-F068-4B59-A19F-742190C14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448" y="1124743"/>
            <a:ext cx="2055168" cy="2912403"/>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43251C49-9837-41F3-A9F5-E9EAF9885FB7}"/>
              </a:ext>
            </a:extLst>
          </p:cNvPr>
          <p:cNvSpPr txBox="1">
            <a:spLocks noChangeArrowheads="1"/>
          </p:cNvSpPr>
          <p:nvPr/>
        </p:nvSpPr>
        <p:spPr bwMode="auto">
          <a:xfrm>
            <a:off x="407368" y="973021"/>
            <a:ext cx="9681392" cy="5480316"/>
          </a:xfrm>
          <a:prstGeom prst="rect">
            <a:avLst/>
          </a:prstGeom>
          <a:noFill/>
          <a:ln>
            <a:noFill/>
          </a:ln>
          <a:effectLst>
            <a:outerShdw blurRad="76200" dist="12700" dir="2700000" sy="-23000" kx="-800400" algn="bl" rotWithShape="0">
              <a:prstClr val="black">
                <a:alpha val="20000"/>
              </a:prstClr>
            </a:outerShdw>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kumimoji="1" lang="zh-CN" altLang="en-US" kern="0" dirty="0">
                <a:solidFill>
                  <a:srgbClr val="324A7A"/>
                </a:solidFill>
                <a:latin typeface="华文中宋" panose="02010600040101010101" pitchFamily="2" charset="-122"/>
                <a:ea typeface="华文中宋" panose="02010600040101010101" pitchFamily="2" charset="-122"/>
              </a:rPr>
              <a:t>模式的诞生与定义 </a:t>
            </a:r>
          </a:p>
          <a:p>
            <a:pPr lvl="1" eaLnBrk="1" hangingPunct="1">
              <a:buFont typeface="Wingdings" panose="05000000000000000000" pitchFamily="2" charset="2"/>
              <a:buChar char="n"/>
            </a:pPr>
            <a:r>
              <a:rPr kumimoji="1" lang="zh-CN" altLang="en-US" kern="0" dirty="0">
                <a:solidFill>
                  <a:schemeClr val="tx1"/>
                </a:solidFill>
                <a:latin typeface="华文中宋" panose="02010600040101010101" pitchFamily="2" charset="-122"/>
                <a:ea typeface="华文中宋" panose="02010600040101010101" pitchFamily="2" charset="-122"/>
              </a:rPr>
              <a:t>模式起源于建筑业</a:t>
            </a:r>
          </a:p>
          <a:p>
            <a:pPr lvl="2" eaLnBrk="1" hangingPunct="1">
              <a:buFont typeface="Wingdings" panose="05000000000000000000" pitchFamily="2" charset="2"/>
              <a:buChar char="l"/>
            </a:pPr>
            <a:r>
              <a:rPr kumimoji="1" lang="zh-CN" altLang="en-US" sz="2000" kern="0" dirty="0">
                <a:solidFill>
                  <a:srgbClr val="C00000"/>
                </a:solidFill>
                <a:latin typeface="华文楷体" panose="02010600040101010101" pitchFamily="2" charset="-122"/>
                <a:ea typeface="华文楷体" panose="02010600040101010101" pitchFamily="2" charset="-122"/>
              </a:rPr>
              <a:t>模式</a:t>
            </a:r>
            <a:r>
              <a:rPr kumimoji="1" lang="en-US" altLang="zh-CN" sz="2000" kern="0" dirty="0">
                <a:solidFill>
                  <a:srgbClr val="C00000"/>
                </a:solidFill>
                <a:latin typeface="华文楷体" panose="02010600040101010101" pitchFamily="2" charset="-122"/>
                <a:ea typeface="华文楷体" panose="02010600040101010101" pitchFamily="2" charset="-122"/>
              </a:rPr>
              <a:t>(Pattern)</a:t>
            </a:r>
            <a:r>
              <a:rPr kumimoji="1" lang="zh-CN" altLang="en-US" sz="2000" kern="0" dirty="0">
                <a:solidFill>
                  <a:srgbClr val="C00000"/>
                </a:solidFill>
                <a:latin typeface="华文楷体" panose="02010600040101010101" pitchFamily="2" charset="-122"/>
                <a:ea typeface="华文楷体" panose="02010600040101010101" pitchFamily="2" charset="-122"/>
              </a:rPr>
              <a:t>之父</a:t>
            </a:r>
            <a:r>
              <a:rPr kumimoji="1" lang="en-US" altLang="zh-CN" sz="2000" kern="0" dirty="0">
                <a:solidFill>
                  <a:srgbClr val="C00000"/>
                </a:solidFill>
                <a:latin typeface="华文楷体" panose="02010600040101010101" pitchFamily="2" charset="-122"/>
                <a:ea typeface="华文楷体" panose="02010600040101010101" pitchFamily="2" charset="-122"/>
              </a:rPr>
              <a:t>:</a:t>
            </a:r>
            <a:r>
              <a:rPr kumimoji="1" lang="zh-CN" altLang="en-US" sz="2000" kern="0" dirty="0">
                <a:latin typeface="华文楷体" panose="02010600040101010101" pitchFamily="2" charset="-122"/>
                <a:ea typeface="华文楷体" panose="02010600040101010101" pitchFamily="2" charset="-122"/>
              </a:rPr>
              <a:t>美国加利佛尼亚大学环境结构中心研究所所长</a:t>
            </a:r>
            <a:r>
              <a:rPr kumimoji="1" lang="en-US" altLang="zh-CN" sz="2000" kern="0" dirty="0">
                <a:latin typeface="华文楷体" panose="02010600040101010101" pitchFamily="2" charset="-122"/>
                <a:ea typeface="华文楷体" panose="02010600040101010101" pitchFamily="2" charset="-122"/>
              </a:rPr>
              <a:t>Christopher Alexander</a:t>
            </a:r>
            <a:r>
              <a:rPr kumimoji="1" lang="zh-CN" altLang="en-US" sz="2000" kern="0" dirty="0">
                <a:latin typeface="华文楷体" panose="02010600040101010101" pitchFamily="2" charset="-122"/>
                <a:ea typeface="华文楷体" panose="02010600040101010101" pitchFamily="2" charset="-122"/>
              </a:rPr>
              <a:t>博士</a:t>
            </a:r>
          </a:p>
          <a:p>
            <a:pPr lvl="2" eaLnBrk="1" hangingPunct="1">
              <a:buFont typeface="Wingdings" panose="05000000000000000000" pitchFamily="2" charset="2"/>
              <a:buChar char="l"/>
            </a:pPr>
            <a:r>
              <a:rPr kumimoji="1" lang="en-US" altLang="zh-CN" sz="2000" kern="0" dirty="0">
                <a:latin typeface="华文楷体" panose="02010600040101010101" pitchFamily="2" charset="-122"/>
                <a:ea typeface="华文楷体" panose="02010600040101010101" pitchFamily="2" charset="-122"/>
              </a:rPr>
              <a:t>《A Pattern Language: Towns, Buildings, Construction》——253</a:t>
            </a:r>
            <a:r>
              <a:rPr kumimoji="1" lang="zh-CN" altLang="en-US" sz="2000" kern="0" dirty="0">
                <a:latin typeface="华文楷体" panose="02010600040101010101" pitchFamily="2" charset="-122"/>
                <a:ea typeface="华文楷体" panose="02010600040101010101" pitchFamily="2" charset="-122"/>
              </a:rPr>
              <a:t>个建筑和城市规划模式</a:t>
            </a:r>
            <a:endParaRPr kumimoji="1" lang="en-US" altLang="zh-CN" sz="2000" kern="0" dirty="0">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kumimoji="1" lang="en-US" altLang="zh-CN" kern="0" dirty="0">
                <a:solidFill>
                  <a:schemeClr val="tx1"/>
                </a:solidFill>
                <a:latin typeface="华文中宋" panose="02010600040101010101" pitchFamily="2" charset="-122"/>
                <a:ea typeface="华文中宋" panose="02010600040101010101" pitchFamily="2" charset="-122"/>
              </a:rPr>
              <a:t>Alexander</a:t>
            </a:r>
            <a:r>
              <a:rPr kumimoji="1" lang="zh-CN" altLang="en-US" kern="0" dirty="0">
                <a:solidFill>
                  <a:schemeClr val="tx1"/>
                </a:solidFill>
                <a:latin typeface="华文中宋" panose="02010600040101010101" pitchFamily="2" charset="-122"/>
                <a:ea typeface="华文中宋" panose="02010600040101010101" pitchFamily="2" charset="-122"/>
              </a:rPr>
              <a:t>给模式的经典定义：每个模式都描述了一个</a:t>
            </a:r>
            <a:r>
              <a:rPr kumimoji="1" lang="zh-CN" altLang="en-US" dirty="0">
                <a:solidFill>
                  <a:srgbClr val="C00000"/>
                </a:solidFill>
                <a:latin typeface="华文中宋" panose="02010600040101010101" pitchFamily="2" charset="-122"/>
                <a:ea typeface="华文中宋" panose="02010600040101010101" pitchFamily="2" charset="-122"/>
              </a:rPr>
              <a:t>在我们的环境中不断出现的问题</a:t>
            </a:r>
            <a:r>
              <a:rPr kumimoji="1" lang="zh-CN" altLang="en-US" kern="0" dirty="0">
                <a:solidFill>
                  <a:schemeClr val="tx1"/>
                </a:solidFill>
                <a:latin typeface="华文中宋" panose="02010600040101010101" pitchFamily="2" charset="-122"/>
                <a:ea typeface="华文中宋" panose="02010600040101010101" pitchFamily="2" charset="-122"/>
              </a:rPr>
              <a:t>，然后描述了该问题的</a:t>
            </a:r>
            <a:r>
              <a:rPr kumimoji="1" lang="zh-CN" altLang="en-US" dirty="0">
                <a:solidFill>
                  <a:srgbClr val="C00000"/>
                </a:solidFill>
                <a:latin typeface="华文中宋" panose="02010600040101010101" pitchFamily="2" charset="-122"/>
                <a:ea typeface="华文中宋" panose="02010600040101010101" pitchFamily="2" charset="-122"/>
              </a:rPr>
              <a:t>解决方案</a:t>
            </a:r>
            <a:r>
              <a:rPr kumimoji="1" lang="zh-CN" altLang="en-US" kern="0" dirty="0">
                <a:solidFill>
                  <a:schemeClr val="tx1"/>
                </a:solidFill>
                <a:latin typeface="华文中宋" panose="02010600040101010101" pitchFamily="2" charset="-122"/>
                <a:ea typeface="华文中宋" panose="02010600040101010101" pitchFamily="2" charset="-122"/>
              </a:rPr>
              <a:t>的核心，通过这种方式，我们可以无数次地重用那些已有的解决方案，无需再重复相同的工作。 </a:t>
            </a:r>
          </a:p>
          <a:p>
            <a:pPr lvl="1" eaLnBrk="1" hangingPunct="1">
              <a:buFont typeface="Wingdings" panose="05000000000000000000" pitchFamily="2" charset="2"/>
              <a:buChar char="n"/>
            </a:pPr>
            <a:r>
              <a:rPr kumimoji="1" lang="zh-CN" altLang="en-US" kern="0" dirty="0">
                <a:solidFill>
                  <a:schemeClr val="tx1"/>
                </a:solidFill>
                <a:latin typeface="华文中宋" panose="02010600040101010101" pitchFamily="2" charset="-122"/>
                <a:ea typeface="华文中宋" panose="02010600040101010101" pitchFamily="2" charset="-122"/>
              </a:rPr>
              <a:t>模式</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Context</a:t>
            </a:r>
            <a:r>
              <a:rPr kumimoji="1" lang="zh-CN" altLang="en-US" sz="2000" kern="0" dirty="0">
                <a:latin typeface="华文楷体" panose="02010600040101010101" pitchFamily="2" charset="-122"/>
                <a:ea typeface="华文楷体" panose="02010600040101010101" pitchFamily="2" charset="-122"/>
              </a:rPr>
              <a:t>（模式可适用的前提条件）</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Problem</a:t>
            </a:r>
            <a:r>
              <a:rPr kumimoji="1" lang="zh-CN" altLang="en-US" sz="2000" kern="0" dirty="0">
                <a:latin typeface="华文楷体" panose="02010600040101010101" pitchFamily="2" charset="-122"/>
                <a:ea typeface="华文楷体" panose="02010600040101010101" pitchFamily="2" charset="-122"/>
              </a:rPr>
              <a:t>（在特定条件下要解决的目标问题）</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Solution</a:t>
            </a:r>
            <a:r>
              <a:rPr kumimoji="1" lang="zh-CN" altLang="en-US" sz="2000" kern="0" dirty="0">
                <a:latin typeface="华文楷体" panose="02010600040101010101" pitchFamily="2" charset="-122"/>
                <a:ea typeface="华文楷体" panose="02010600040101010101" pitchFamily="2" charset="-122"/>
              </a:rPr>
              <a:t>（对目标问题求解过程中各种物理关系的记述）</a:t>
            </a:r>
            <a:endParaRPr kumimoji="1" lang="en-US" altLang="zh-CN" sz="2000" kern="0" dirty="0">
              <a:latin typeface="华文楷体" panose="02010600040101010101" pitchFamily="2" charset="-122"/>
              <a:ea typeface="华文楷体" panose="02010600040101010101" pitchFamily="2" charset="-122"/>
            </a:endParaRPr>
          </a:p>
          <a:p>
            <a:pPr lvl="2" eaLnBrk="1" hangingPunct="1">
              <a:buFont typeface="Wingdings" panose="05000000000000000000" pitchFamily="2" charset="2"/>
              <a:buChar char="l"/>
            </a:pPr>
            <a:r>
              <a:rPr kumimoji="1" lang="en-US" altLang="zh-CN" sz="2000" kern="0" dirty="0">
                <a:solidFill>
                  <a:srgbClr val="C00000"/>
                </a:solidFill>
                <a:highlight>
                  <a:srgbClr val="FFFF00"/>
                </a:highlight>
                <a:latin typeface="华文楷体" panose="02010600040101010101" pitchFamily="2" charset="-122"/>
                <a:ea typeface="华文楷体" panose="02010600040101010101" pitchFamily="2" charset="-122"/>
              </a:rPr>
              <a:t>Pattern = ( Problem /</a:t>
            </a:r>
            <a:r>
              <a:rPr kumimoji="1" lang="zh-CN" altLang="en-US" sz="2000" kern="0" dirty="0">
                <a:solidFill>
                  <a:srgbClr val="C00000"/>
                </a:solidFill>
                <a:highlight>
                  <a:srgbClr val="FFFF00"/>
                </a:highlight>
                <a:latin typeface="华文楷体" panose="02010600040101010101" pitchFamily="2" charset="-122"/>
                <a:ea typeface="华文楷体" panose="02010600040101010101" pitchFamily="2" charset="-122"/>
              </a:rPr>
              <a:t> </a:t>
            </a:r>
            <a:r>
              <a:rPr kumimoji="1" lang="en-US" altLang="zh-CN" sz="2000" kern="0" dirty="0">
                <a:solidFill>
                  <a:srgbClr val="C00000"/>
                </a:solidFill>
                <a:highlight>
                  <a:srgbClr val="FFFF00"/>
                </a:highlight>
                <a:latin typeface="华文楷体" panose="02010600040101010101" pitchFamily="2" charset="-122"/>
                <a:ea typeface="华文楷体" panose="02010600040101010101" pitchFamily="2" charset="-122"/>
              </a:rPr>
              <a:t>Solution ) in a  Context</a:t>
            </a:r>
          </a:p>
        </p:txBody>
      </p:sp>
    </p:spTree>
    <p:extLst>
      <p:ext uri="{BB962C8B-B14F-4D97-AF65-F5344CB8AC3E}">
        <p14:creationId xmlns:p14="http://schemas.microsoft.com/office/powerpoint/2010/main" val="71558696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767408" y="980728"/>
            <a:ext cx="108012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50000"/>
              </a:lnSpc>
              <a:spcBef>
                <a:spcPts val="0"/>
              </a:spcBef>
              <a:buFontTx/>
              <a:buNone/>
            </a:pPr>
            <a:r>
              <a:rPr lang="zh-CN" altLang="en-US" sz="3200" kern="0" dirty="0">
                <a:solidFill>
                  <a:srgbClr val="324A7A"/>
                </a:solidFill>
                <a:highlight>
                  <a:srgbClr val="FFFF00"/>
                </a:highlight>
                <a:ea typeface="华文中宋" panose="02010600040101010101" pitchFamily="2" charset="-122"/>
              </a:rPr>
              <a:t>紧耦合</a:t>
            </a:r>
            <a:r>
              <a:rPr lang="zh-CN" altLang="en-US" sz="3200" kern="0" dirty="0">
                <a:solidFill>
                  <a:srgbClr val="324A7A"/>
                </a:solidFill>
                <a:ea typeface="华文中宋" panose="02010600040101010101" pitchFamily="2" charset="-122"/>
              </a:rPr>
              <a:t>的类很难独立的被复用，因为他们是紧耦合的</a:t>
            </a:r>
            <a:r>
              <a:rPr lang="en-US" altLang="zh-CN" sz="3200" kern="0" dirty="0">
                <a:solidFill>
                  <a:srgbClr val="324A7A"/>
                </a:solidFill>
                <a:ea typeface="华文中宋" panose="02010600040101010101" pitchFamily="2" charset="-122"/>
              </a:rPr>
              <a:t>(</a:t>
            </a:r>
            <a:r>
              <a:rPr lang="zh-CN" altLang="en-US" sz="3200" kern="0" dirty="0">
                <a:solidFill>
                  <a:srgbClr val="324A7A"/>
                </a:solidFill>
                <a:ea typeface="华文中宋" panose="02010600040101010101" pitchFamily="2" charset="-122"/>
              </a:rPr>
              <a:t>相互依赖的</a:t>
            </a:r>
            <a:r>
              <a:rPr lang="en-US" altLang="zh-CN" sz="3200" kern="0" dirty="0">
                <a:solidFill>
                  <a:srgbClr val="324A7A"/>
                </a:solidFill>
                <a:ea typeface="华文中宋" panose="02010600040101010101" pitchFamily="2" charset="-122"/>
              </a:rPr>
              <a:t>)</a:t>
            </a:r>
            <a:r>
              <a:rPr lang="zh-CN" altLang="en-US" sz="3200" kern="0" dirty="0">
                <a:solidFill>
                  <a:srgbClr val="324A7A"/>
                </a:solidFill>
                <a:ea typeface="华文中宋" panose="02010600040101010101" pitchFamily="2" charset="-122"/>
              </a:rPr>
              <a:t>。</a:t>
            </a:r>
          </a:p>
          <a:p>
            <a:pPr marL="0" indent="0" eaLnBrk="1" hangingPunct="1">
              <a:lnSpc>
                <a:spcPct val="150000"/>
              </a:lnSpc>
              <a:spcBef>
                <a:spcPts val="0"/>
              </a:spcBef>
              <a:buFontTx/>
              <a:buNone/>
            </a:pPr>
            <a:r>
              <a:rPr lang="zh-CN" altLang="en-US" sz="3200" kern="0" dirty="0">
                <a:solidFill>
                  <a:srgbClr val="324A7A"/>
                </a:solidFill>
                <a:highlight>
                  <a:srgbClr val="FFFF00"/>
                </a:highlight>
                <a:ea typeface="华文中宋" panose="02010600040101010101" pitchFamily="2" charset="-122"/>
              </a:rPr>
              <a:t>松散耦合</a:t>
            </a:r>
            <a:r>
              <a:rPr lang="zh-CN" altLang="en-US" sz="3200" kern="0" dirty="0">
                <a:solidFill>
                  <a:srgbClr val="324A7A"/>
                </a:solidFill>
                <a:ea typeface="华文中宋" panose="02010600040101010101" pitchFamily="2" charset="-122"/>
              </a:rPr>
              <a:t>提高了一个类本身被复用的可能性，并且系统更易于学习、移植、修改和扩展。</a:t>
            </a:r>
          </a:p>
          <a:p>
            <a:pPr marL="0" indent="0" eaLnBrk="1" hangingPunct="1">
              <a:lnSpc>
                <a:spcPct val="150000"/>
              </a:lnSpc>
              <a:spcBef>
                <a:spcPts val="0"/>
              </a:spcBef>
              <a:buFontTx/>
              <a:buNone/>
            </a:pPr>
            <a:r>
              <a:rPr lang="en-US" altLang="zh-CN" sz="3200" kern="0" dirty="0">
                <a:solidFill>
                  <a:srgbClr val="324A7A"/>
                </a:solidFill>
                <a:ea typeface="华文中宋" panose="02010600040101010101" pitchFamily="2" charset="-122"/>
              </a:rPr>
              <a:t>Someone has already solved  your problems.</a:t>
            </a:r>
          </a:p>
        </p:txBody>
      </p:sp>
    </p:spTree>
    <p:extLst>
      <p:ext uri="{BB962C8B-B14F-4D97-AF65-F5344CB8AC3E}">
        <p14:creationId xmlns:p14="http://schemas.microsoft.com/office/powerpoint/2010/main" val="286435449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232D8-BD77-4040-8AAC-875489B7B973}"/>
              </a:ext>
            </a:extLst>
          </p:cNvPr>
          <p:cNvSpPr>
            <a:spLocks noGrp="1"/>
          </p:cNvSpPr>
          <p:nvPr>
            <p:ph type="title"/>
          </p:nvPr>
        </p:nvSpPr>
        <p:spPr/>
        <p:txBody>
          <a:bodyPr/>
          <a:lstStyle/>
          <a:p>
            <a:r>
              <a:rPr kumimoji="1" lang="en-US" altLang="zh-CN" sz="3600" dirty="0">
                <a:latin typeface="Times New Roman" panose="02020603050405020304" pitchFamily="18" charset="0"/>
                <a:ea typeface="华文中宋" panose="02010600040101010101" pitchFamily="2" charset="-122"/>
                <a:cs typeface="Times New Roman" panose="02020603050405020304" pitchFamily="18" charset="0"/>
              </a:rPr>
              <a:t>Gang of Four </a:t>
            </a:r>
            <a:r>
              <a:rPr kumimoji="1" lang="zh-CN" altLang="en-US" sz="3600" dirty="0">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3600" dirty="0" err="1">
                <a:latin typeface="Times New Roman" panose="02020603050405020304" pitchFamily="18" charset="0"/>
                <a:ea typeface="华文中宋" panose="02010600040101010101" pitchFamily="2" charset="-122"/>
                <a:cs typeface="Times New Roman" panose="02020603050405020304" pitchFamily="18" charset="0"/>
              </a:rPr>
              <a:t>GoF</a:t>
            </a:r>
            <a:r>
              <a:rPr kumimoji="1" lang="zh-CN" altLang="en-US" sz="3600" dirty="0">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F89DF774-5A3E-4D1D-80BC-D6044FCDA0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50305" y="3401416"/>
            <a:ext cx="2028667" cy="312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3DDC357D-F930-4824-BAD0-DEF46A47F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3401416"/>
            <a:ext cx="2790032" cy="258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a:extLst>
              <a:ext uri="{FF2B5EF4-FFF2-40B4-BE49-F238E27FC236}">
                <a16:creationId xmlns:a16="http://schemas.microsoft.com/office/drawing/2014/main" id="{6297C03D-FB2F-4B8E-B1EE-CCF8A13CA97E}"/>
              </a:ext>
            </a:extLst>
          </p:cNvPr>
          <p:cNvSpPr txBox="1">
            <a:spLocks noChangeArrowheads="1"/>
          </p:cNvSpPr>
          <p:nvPr/>
        </p:nvSpPr>
        <p:spPr bwMode="auto">
          <a:xfrm>
            <a:off x="7102918" y="6077137"/>
            <a:ext cx="1841599" cy="338554"/>
          </a:xfrm>
          <a:prstGeom prst="rect">
            <a:avLst/>
          </a:prstGeom>
          <a:noFill/>
          <a:ln w="9525">
            <a:noFill/>
            <a:miter lim="800000"/>
            <a:headEnd/>
            <a:tailEnd/>
          </a:ln>
          <a:effectLst/>
        </p:spPr>
        <p:txBody>
          <a:bodyPr wrap="square">
            <a:spAutoFit/>
          </a:bodyPr>
          <a:lstStyle/>
          <a:p>
            <a:pPr eaLnBrk="1" hangingPunct="1">
              <a:defRPr/>
            </a:pPr>
            <a:r>
              <a:rPr lang="en-US" altLang="zh-CN" sz="1600" b="1" dirty="0">
                <a:effectLst>
                  <a:outerShdw blurRad="38100" dist="38100" dir="2700000" algn="tl">
                    <a:srgbClr val="C0C0C0"/>
                  </a:outerShdw>
                </a:effectLst>
                <a:latin typeface="Arial" charset="0"/>
              </a:rPr>
              <a:t>Gang of Four</a:t>
            </a:r>
          </a:p>
        </p:txBody>
      </p:sp>
      <p:sp>
        <p:nvSpPr>
          <p:cNvPr id="7" name="Rectangle 4">
            <a:extLst>
              <a:ext uri="{FF2B5EF4-FFF2-40B4-BE49-F238E27FC236}">
                <a16:creationId xmlns:a16="http://schemas.microsoft.com/office/drawing/2014/main" id="{74CB0ECC-B79B-4A86-A5B6-D41843D3223B}"/>
              </a:ext>
            </a:extLst>
          </p:cNvPr>
          <p:cNvSpPr>
            <a:spLocks noChangeArrowheads="1"/>
          </p:cNvSpPr>
          <p:nvPr/>
        </p:nvSpPr>
        <p:spPr bwMode="auto">
          <a:xfrm>
            <a:off x="451459" y="1261212"/>
            <a:ext cx="11126961" cy="515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marL="0" indent="0" eaLnBrk="1" hangingPunct="1">
              <a:buNone/>
            </a:pPr>
            <a:r>
              <a:rPr kumimoji="1" lang="en-US" altLang="zh-CN" sz="2000" dirty="0">
                <a:solidFill>
                  <a:schemeClr val="tx1"/>
                </a:solidFill>
                <a:latin typeface="华文中宋" panose="02010600040101010101" pitchFamily="2" charset="-122"/>
                <a:ea typeface="华文中宋" panose="02010600040101010101" pitchFamily="2" charset="-122"/>
              </a:rPr>
              <a:t>1990</a:t>
            </a:r>
            <a:r>
              <a:rPr kumimoji="1" lang="zh-CN" altLang="en-US" sz="2000" dirty="0">
                <a:solidFill>
                  <a:schemeClr val="tx1"/>
                </a:solidFill>
                <a:latin typeface="华文中宋" panose="02010600040101010101" pitchFamily="2" charset="-122"/>
                <a:ea typeface="华文中宋" panose="02010600040101010101" pitchFamily="2" charset="-122"/>
              </a:rPr>
              <a:t>年，软件工程界开始关注</a:t>
            </a:r>
            <a:r>
              <a:rPr kumimoji="1" lang="en-US" altLang="zh-CN" sz="2000" dirty="0">
                <a:solidFill>
                  <a:schemeClr val="tx1"/>
                </a:solidFill>
                <a:latin typeface="华文中宋" panose="02010600040101010101" pitchFamily="2" charset="-122"/>
                <a:ea typeface="华文中宋" panose="02010600040101010101" pitchFamily="2" charset="-122"/>
              </a:rPr>
              <a:t>Christopher Alexander</a:t>
            </a:r>
            <a:r>
              <a:rPr kumimoji="1" lang="zh-CN" altLang="en-US" sz="2000" dirty="0">
                <a:solidFill>
                  <a:schemeClr val="tx1"/>
                </a:solidFill>
                <a:latin typeface="华文中宋" panose="02010600040101010101" pitchFamily="2" charset="-122"/>
                <a:ea typeface="华文中宋" panose="02010600040101010101" pitchFamily="2" charset="-122"/>
              </a:rPr>
              <a:t>等在这一住宅、公共建筑与城市规划领域的重大突破，最早将该模式的思想引入软件工程方法学的是</a:t>
            </a:r>
            <a:r>
              <a:rPr kumimoji="1" lang="en-US" altLang="zh-CN" sz="2000" dirty="0">
                <a:solidFill>
                  <a:schemeClr val="tx1"/>
                </a:solidFill>
                <a:latin typeface="华文中宋" panose="02010600040101010101" pitchFamily="2" charset="-122"/>
                <a:ea typeface="华文中宋" panose="02010600040101010101" pitchFamily="2" charset="-122"/>
              </a:rPr>
              <a:t>1991-1992</a:t>
            </a:r>
            <a:r>
              <a:rPr kumimoji="1" lang="zh-CN" altLang="en-US" sz="2000" dirty="0">
                <a:solidFill>
                  <a:schemeClr val="tx1"/>
                </a:solidFill>
                <a:latin typeface="华文中宋" panose="02010600040101010101" pitchFamily="2" charset="-122"/>
                <a:ea typeface="华文中宋" panose="02010600040101010101" pitchFamily="2" charset="-122"/>
              </a:rPr>
              <a:t>年以</a:t>
            </a:r>
            <a:r>
              <a:rPr kumimoji="1" lang="zh-CN" altLang="en-US" sz="2000" dirty="0">
                <a:solidFill>
                  <a:schemeClr val="tx1"/>
                </a:solidFill>
                <a:highlight>
                  <a:srgbClr val="FFFF00"/>
                </a:highlight>
                <a:latin typeface="华文中宋" panose="02010600040101010101" pitchFamily="2" charset="-122"/>
                <a:ea typeface="华文中宋" panose="02010600040101010101" pitchFamily="2" charset="-122"/>
              </a:rPr>
              <a:t>“四人组</a:t>
            </a:r>
            <a:r>
              <a:rPr kumimoji="1" lang="en-US" altLang="zh-CN" sz="2000" dirty="0">
                <a:solidFill>
                  <a:schemeClr val="tx1"/>
                </a:solidFill>
                <a:highlight>
                  <a:srgbClr val="FFFF00"/>
                </a:highlight>
                <a:latin typeface="华文中宋" panose="02010600040101010101" pitchFamily="2" charset="-122"/>
                <a:ea typeface="华文中宋" panose="02010600040101010101" pitchFamily="2" charset="-122"/>
              </a:rPr>
              <a:t>(</a:t>
            </a:r>
            <a:r>
              <a:rPr kumimoji="1" lang="en-US" altLang="zh-CN" sz="2000" dirty="0" err="1">
                <a:solidFill>
                  <a:schemeClr val="tx1"/>
                </a:solidFill>
                <a:highlight>
                  <a:srgbClr val="FFFF00"/>
                </a:highlight>
                <a:latin typeface="华文中宋" panose="02010600040101010101" pitchFamily="2" charset="-122"/>
                <a:ea typeface="华文中宋" panose="02010600040101010101" pitchFamily="2" charset="-122"/>
              </a:rPr>
              <a:t>GoF</a:t>
            </a:r>
            <a:r>
              <a:rPr kumimoji="1" lang="en-US" altLang="zh-CN" sz="2000" dirty="0">
                <a:solidFill>
                  <a:schemeClr val="tx1"/>
                </a:solidFill>
                <a:highlight>
                  <a:srgbClr val="FFFF00"/>
                </a:highlight>
                <a:latin typeface="华文中宋" panose="02010600040101010101" pitchFamily="2" charset="-122"/>
                <a:ea typeface="华文中宋" panose="02010600040101010101" pitchFamily="2" charset="-122"/>
              </a:rPr>
              <a:t>)”</a:t>
            </a:r>
            <a:r>
              <a:rPr kumimoji="1" lang="zh-CN" altLang="en-US" sz="2000" dirty="0">
                <a:solidFill>
                  <a:schemeClr val="tx1"/>
                </a:solidFill>
                <a:latin typeface="华文中宋" panose="02010600040101010101" pitchFamily="2" charset="-122"/>
                <a:ea typeface="华文中宋" panose="02010600040101010101" pitchFamily="2" charset="-122"/>
              </a:rPr>
              <a:t>自称的四位著名软件工程学者，他们在</a:t>
            </a:r>
            <a:r>
              <a:rPr kumimoji="1" lang="en-US" altLang="zh-CN" sz="2000" dirty="0">
                <a:solidFill>
                  <a:schemeClr val="tx1"/>
                </a:solidFill>
                <a:latin typeface="华文中宋" panose="02010600040101010101" pitchFamily="2" charset="-122"/>
                <a:ea typeface="华文中宋" panose="02010600040101010101" pitchFamily="2" charset="-122"/>
              </a:rPr>
              <a:t>1994</a:t>
            </a:r>
            <a:r>
              <a:rPr kumimoji="1" lang="zh-CN" altLang="en-US" sz="2000" dirty="0">
                <a:solidFill>
                  <a:schemeClr val="tx1"/>
                </a:solidFill>
                <a:latin typeface="华文中宋" panose="02010600040101010101" pitchFamily="2" charset="-122"/>
                <a:ea typeface="华文中宋" panose="02010600040101010101" pitchFamily="2" charset="-122"/>
              </a:rPr>
              <a:t>年归纳发表了</a:t>
            </a:r>
            <a:r>
              <a:rPr kumimoji="1" lang="en-US" altLang="zh-CN" sz="2000" dirty="0">
                <a:solidFill>
                  <a:schemeClr val="tx1"/>
                </a:solidFill>
                <a:latin typeface="华文中宋" panose="02010600040101010101" pitchFamily="2" charset="-122"/>
                <a:ea typeface="华文中宋" panose="02010600040101010101" pitchFamily="2" charset="-122"/>
              </a:rPr>
              <a:t>23</a:t>
            </a:r>
            <a:r>
              <a:rPr kumimoji="1" lang="zh-CN" altLang="en-US" sz="2000" dirty="0">
                <a:solidFill>
                  <a:schemeClr val="tx1"/>
                </a:solidFill>
                <a:latin typeface="华文中宋" panose="02010600040101010101" pitchFamily="2" charset="-122"/>
                <a:ea typeface="华文中宋" panose="02010600040101010101" pitchFamily="2" charset="-122"/>
              </a:rPr>
              <a:t>种在软件开发中使用频率较高的设计模式。</a:t>
            </a:r>
            <a:endParaRPr kumimoji="1" lang="en-US" altLang="zh-CN" sz="2000" dirty="0">
              <a:solidFill>
                <a:schemeClr val="tx1"/>
              </a:solidFill>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lvl="8" eaLnBrk="1" hangingPunct="1"/>
            <a:endParaRPr kumimoji="1" lang="en-US" altLang="zh-CN" sz="8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zh-CN" altLang="en-US" sz="2000" dirty="0">
              <a:latin typeface="华文中宋" panose="02010600040101010101" pitchFamily="2" charset="-122"/>
              <a:ea typeface="华文中宋" panose="02010600040101010101" pitchFamily="2" charset="-122"/>
            </a:endParaRPr>
          </a:p>
        </p:txBody>
      </p:sp>
      <p:pic>
        <p:nvPicPr>
          <p:cNvPr id="20" name="Picture 5">
            <a:extLst>
              <a:ext uri="{FF2B5EF4-FFF2-40B4-BE49-F238E27FC236}">
                <a16:creationId xmlns:a16="http://schemas.microsoft.com/office/drawing/2014/main" id="{CDEDE6DA-D1A1-43C4-A4A8-3708B32F8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36" y="3246326"/>
            <a:ext cx="698395" cy="92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AB78F512-EF1B-489E-89D9-C7A083FFDF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80" y="4182431"/>
            <a:ext cx="704851" cy="7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a:extLst>
              <a:ext uri="{FF2B5EF4-FFF2-40B4-BE49-F238E27FC236}">
                <a16:creationId xmlns:a16="http://schemas.microsoft.com/office/drawing/2014/main" id="{FD1A8E58-E7B7-490A-9A04-9994393378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580" y="4902511"/>
            <a:ext cx="704851" cy="7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a:extLst>
              <a:ext uri="{FF2B5EF4-FFF2-40B4-BE49-F238E27FC236}">
                <a16:creationId xmlns:a16="http://schemas.microsoft.com/office/drawing/2014/main" id="{EBEAEB47-8200-4EA3-8F84-B0638CDFB7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036" y="5622591"/>
            <a:ext cx="698395" cy="756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6">
            <a:extLst>
              <a:ext uri="{FF2B5EF4-FFF2-40B4-BE49-F238E27FC236}">
                <a16:creationId xmlns:a16="http://schemas.microsoft.com/office/drawing/2014/main" id="{9B8B559A-751B-4657-B36B-C2FD931FC8D9}"/>
              </a:ext>
            </a:extLst>
          </p:cNvPr>
          <p:cNvSpPr>
            <a:spLocks noChangeArrowheads="1"/>
          </p:cNvSpPr>
          <p:nvPr/>
        </p:nvSpPr>
        <p:spPr bwMode="auto">
          <a:xfrm>
            <a:off x="1271465" y="3897066"/>
            <a:ext cx="1435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Erich Gamma</a:t>
            </a:r>
          </a:p>
        </p:txBody>
      </p:sp>
      <p:sp>
        <p:nvSpPr>
          <p:cNvPr id="25" name="Rectangle 8">
            <a:extLst>
              <a:ext uri="{FF2B5EF4-FFF2-40B4-BE49-F238E27FC236}">
                <a16:creationId xmlns:a16="http://schemas.microsoft.com/office/drawing/2014/main" id="{D77A628F-9144-4AA6-8038-9C532F86C4EC}"/>
              </a:ext>
            </a:extLst>
          </p:cNvPr>
          <p:cNvSpPr>
            <a:spLocks noChangeArrowheads="1"/>
          </p:cNvSpPr>
          <p:nvPr/>
        </p:nvSpPr>
        <p:spPr bwMode="auto">
          <a:xfrm>
            <a:off x="1271464" y="3371815"/>
            <a:ext cx="449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苏黎世大学计算机科学博士，是</a:t>
            </a:r>
            <a:r>
              <a:rPr lang="en-US" altLang="zh-CN" sz="1600" dirty="0">
                <a:latin typeface="华文中宋" panose="02010600040101010101" pitchFamily="2" charset="-122"/>
                <a:ea typeface="华文中宋" panose="02010600040101010101" pitchFamily="2" charset="-122"/>
              </a:rPr>
              <a:t>Eclipse</a:t>
            </a:r>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JUnit </a:t>
            </a:r>
            <a:r>
              <a:rPr lang="zh-CN" altLang="en-US" sz="1600" dirty="0">
                <a:latin typeface="华文中宋" panose="02010600040101010101" pitchFamily="2" charset="-122"/>
                <a:ea typeface="华文中宋" panose="02010600040101010101" pitchFamily="2" charset="-122"/>
              </a:rPr>
              <a:t>等项目主要技术负责人之一。</a:t>
            </a:r>
          </a:p>
        </p:txBody>
      </p:sp>
      <p:sp>
        <p:nvSpPr>
          <p:cNvPr id="26" name="Rectangle 17">
            <a:extLst>
              <a:ext uri="{FF2B5EF4-FFF2-40B4-BE49-F238E27FC236}">
                <a16:creationId xmlns:a16="http://schemas.microsoft.com/office/drawing/2014/main" id="{81B93FF8-A55A-411A-B8BE-D449450D31F7}"/>
              </a:ext>
            </a:extLst>
          </p:cNvPr>
          <p:cNvSpPr>
            <a:spLocks noChangeArrowheads="1"/>
          </p:cNvSpPr>
          <p:nvPr/>
        </p:nvSpPr>
        <p:spPr bwMode="auto">
          <a:xfrm>
            <a:off x="1252799" y="4615217"/>
            <a:ext cx="16573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Richard Helm</a:t>
            </a:r>
          </a:p>
        </p:txBody>
      </p:sp>
      <p:sp>
        <p:nvSpPr>
          <p:cNvPr id="27" name="Rectangle 15">
            <a:extLst>
              <a:ext uri="{FF2B5EF4-FFF2-40B4-BE49-F238E27FC236}">
                <a16:creationId xmlns:a16="http://schemas.microsoft.com/office/drawing/2014/main" id="{7CFB3960-BE6F-465C-B428-17EE298E6FC7}"/>
              </a:ext>
            </a:extLst>
          </p:cNvPr>
          <p:cNvSpPr>
            <a:spLocks noChangeArrowheads="1"/>
          </p:cNvSpPr>
          <p:nvPr/>
        </p:nvSpPr>
        <p:spPr bwMode="auto">
          <a:xfrm>
            <a:off x="1250069" y="4182431"/>
            <a:ext cx="441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墨尔本大学计算机科学博士，原</a:t>
            </a:r>
            <a:r>
              <a:rPr lang="en-US" altLang="zh-CN" sz="1600" dirty="0">
                <a:solidFill>
                  <a:schemeClr val="tx1"/>
                </a:solidFill>
                <a:latin typeface="华文中宋" panose="02010600040101010101" pitchFamily="2" charset="-122"/>
                <a:ea typeface="华文中宋" panose="02010600040101010101" pitchFamily="2" charset="-122"/>
              </a:rPr>
              <a:t>IBM </a:t>
            </a:r>
            <a:r>
              <a:rPr lang="zh-CN" altLang="en-US" sz="1600" dirty="0">
                <a:solidFill>
                  <a:schemeClr val="tx1"/>
                </a:solidFill>
                <a:latin typeface="华文中宋" panose="02010600040101010101" pitchFamily="2" charset="-122"/>
                <a:ea typeface="华文中宋" panose="02010600040101010101" pitchFamily="2" charset="-122"/>
              </a:rPr>
              <a:t>研究员，现在波士顿顾问集团供职。</a:t>
            </a:r>
          </a:p>
        </p:txBody>
      </p:sp>
      <p:sp>
        <p:nvSpPr>
          <p:cNvPr id="28" name="Rectangle 14">
            <a:extLst>
              <a:ext uri="{FF2B5EF4-FFF2-40B4-BE49-F238E27FC236}">
                <a16:creationId xmlns:a16="http://schemas.microsoft.com/office/drawing/2014/main" id="{98C99F74-939F-4D4C-8E2E-DF6F77F016D3}"/>
              </a:ext>
            </a:extLst>
          </p:cNvPr>
          <p:cNvSpPr>
            <a:spLocks noChangeArrowheads="1"/>
          </p:cNvSpPr>
          <p:nvPr/>
        </p:nvSpPr>
        <p:spPr bwMode="auto">
          <a:xfrm>
            <a:off x="1284618" y="5324518"/>
            <a:ext cx="1552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Ralph Johnson </a:t>
            </a:r>
          </a:p>
        </p:txBody>
      </p:sp>
      <p:sp>
        <p:nvSpPr>
          <p:cNvPr id="29" name="Rectangle 18">
            <a:extLst>
              <a:ext uri="{FF2B5EF4-FFF2-40B4-BE49-F238E27FC236}">
                <a16:creationId xmlns:a16="http://schemas.microsoft.com/office/drawing/2014/main" id="{412EC618-8C32-4724-8429-35D2B63E94D8}"/>
              </a:ext>
            </a:extLst>
          </p:cNvPr>
          <p:cNvSpPr>
            <a:spLocks noChangeArrowheads="1"/>
          </p:cNvSpPr>
          <p:nvPr/>
        </p:nvSpPr>
        <p:spPr bwMode="auto">
          <a:xfrm>
            <a:off x="1236483" y="4856048"/>
            <a:ext cx="2852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康奈尔大学计算机科学博士，</a:t>
            </a:r>
          </a:p>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伊利诺伊大学教授。</a:t>
            </a:r>
          </a:p>
        </p:txBody>
      </p:sp>
      <p:sp>
        <p:nvSpPr>
          <p:cNvPr id="30" name="Rectangle 11">
            <a:extLst>
              <a:ext uri="{FF2B5EF4-FFF2-40B4-BE49-F238E27FC236}">
                <a16:creationId xmlns:a16="http://schemas.microsoft.com/office/drawing/2014/main" id="{962C16C7-7782-442F-A95A-8EF4CBA4555E}"/>
              </a:ext>
            </a:extLst>
          </p:cNvPr>
          <p:cNvSpPr>
            <a:spLocks noChangeArrowheads="1"/>
          </p:cNvSpPr>
          <p:nvPr/>
        </p:nvSpPr>
        <p:spPr bwMode="auto">
          <a:xfrm>
            <a:off x="1347455" y="6079788"/>
            <a:ext cx="1431289" cy="33855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eaLnBrk="1" hangingPunct="1">
              <a:defRPr/>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John </a:t>
            </a:r>
            <a:r>
              <a:rPr lang="en-US" altLang="zh-CN" sz="1600" b="1" dirty="0" err="1">
                <a:solidFill>
                  <a:srgbClr val="C00000"/>
                </a:solidFill>
                <a:latin typeface="Times New Roman" panose="02020603050405020304" pitchFamily="18" charset="0"/>
                <a:ea typeface="宋体" panose="02010600030101010101" pitchFamily="2" charset="-122"/>
                <a:cs typeface="Times New Roman" panose="02020603050405020304" pitchFamily="18" charset="0"/>
              </a:rPr>
              <a:t>Vlissides</a:t>
            </a:r>
            <a:endPar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Rectangle 12">
            <a:extLst>
              <a:ext uri="{FF2B5EF4-FFF2-40B4-BE49-F238E27FC236}">
                <a16:creationId xmlns:a16="http://schemas.microsoft.com/office/drawing/2014/main" id="{DE410148-CEC7-4E5F-A2E5-880626E1F463}"/>
              </a:ext>
            </a:extLst>
          </p:cNvPr>
          <p:cNvSpPr>
            <a:spLocks noChangeArrowheads="1"/>
          </p:cNvSpPr>
          <p:nvPr/>
        </p:nvSpPr>
        <p:spPr bwMode="auto">
          <a:xfrm>
            <a:off x="1250070" y="5547549"/>
            <a:ext cx="64050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斯坦福大学计算机科学博士，</a:t>
            </a:r>
          </a:p>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原</a:t>
            </a:r>
            <a:r>
              <a:rPr lang="en-US" altLang="zh-CN" sz="1600" dirty="0">
                <a:latin typeface="华文中宋" panose="02010600040101010101" pitchFamily="2" charset="-122"/>
                <a:ea typeface="华文中宋" panose="02010600040101010101" pitchFamily="2" charset="-122"/>
              </a:rPr>
              <a:t>IBM</a:t>
            </a:r>
            <a:r>
              <a:rPr lang="zh-CN" altLang="en-US" sz="1600" dirty="0">
                <a:latin typeface="华文中宋" panose="02010600040101010101" pitchFamily="2" charset="-122"/>
                <a:ea typeface="华文中宋" panose="02010600040101010101" pitchFamily="2" charset="-122"/>
              </a:rPr>
              <a:t>研究员，</a:t>
            </a:r>
            <a:r>
              <a:rPr lang="zh-CN" altLang="en-US" sz="1600" dirty="0">
                <a:solidFill>
                  <a:schemeClr val="tx1"/>
                </a:solidFill>
                <a:latin typeface="华文中宋" panose="02010600040101010101" pitchFamily="2" charset="-122"/>
                <a:ea typeface="华文中宋" panose="02010600040101010101" pitchFamily="2" charset="-122"/>
              </a:rPr>
              <a:t>于</a:t>
            </a:r>
            <a:r>
              <a:rPr lang="en-US" altLang="zh-CN" sz="1600" dirty="0">
                <a:solidFill>
                  <a:schemeClr val="tx1"/>
                </a:solidFill>
                <a:latin typeface="华文中宋" panose="02010600040101010101" pitchFamily="2" charset="-122"/>
                <a:ea typeface="华文中宋" panose="02010600040101010101" pitchFamily="2" charset="-122"/>
              </a:rPr>
              <a:t>2005</a:t>
            </a:r>
            <a:r>
              <a:rPr lang="zh-CN" altLang="en-US" sz="1600" dirty="0">
                <a:solidFill>
                  <a:schemeClr val="tx1"/>
                </a:solidFill>
                <a:latin typeface="华文中宋" panose="02010600040101010101" pitchFamily="2" charset="-122"/>
                <a:ea typeface="华文中宋" panose="02010600040101010101" pitchFamily="2" charset="-122"/>
              </a:rPr>
              <a:t>年</a:t>
            </a:r>
            <a:r>
              <a:rPr lang="en-US" altLang="zh-CN" sz="1600" dirty="0">
                <a:solidFill>
                  <a:schemeClr val="tx1"/>
                </a:solidFill>
                <a:latin typeface="华文中宋" panose="02010600040101010101" pitchFamily="2" charset="-122"/>
                <a:ea typeface="华文中宋" panose="02010600040101010101" pitchFamily="2" charset="-122"/>
              </a:rPr>
              <a:t>11</a:t>
            </a:r>
            <a:r>
              <a:rPr lang="zh-CN" altLang="en-US" sz="1600" dirty="0">
                <a:solidFill>
                  <a:schemeClr val="tx1"/>
                </a:solidFill>
                <a:latin typeface="华文中宋" panose="02010600040101010101" pitchFamily="2" charset="-122"/>
                <a:ea typeface="华文中宋" panose="02010600040101010101" pitchFamily="2" charset="-122"/>
              </a:rPr>
              <a:t>月</a:t>
            </a:r>
            <a:r>
              <a:rPr lang="en-US" altLang="zh-CN" sz="1600" dirty="0">
                <a:solidFill>
                  <a:schemeClr val="tx1"/>
                </a:solidFill>
                <a:latin typeface="华文中宋" panose="02010600040101010101" pitchFamily="2" charset="-122"/>
                <a:ea typeface="华文中宋" panose="02010600040101010101" pitchFamily="2" charset="-122"/>
              </a:rPr>
              <a:t>24</a:t>
            </a:r>
            <a:r>
              <a:rPr lang="zh-CN" altLang="en-US" sz="1600" dirty="0">
                <a:solidFill>
                  <a:schemeClr val="tx1"/>
                </a:solidFill>
                <a:latin typeface="华文中宋" panose="02010600040101010101" pitchFamily="2" charset="-122"/>
                <a:ea typeface="华文中宋" panose="02010600040101010101" pitchFamily="2" charset="-122"/>
              </a:rPr>
              <a:t>日因脑瘤去世，享年</a:t>
            </a:r>
            <a:r>
              <a:rPr lang="en-US" altLang="zh-CN" sz="1600" dirty="0">
                <a:solidFill>
                  <a:schemeClr val="tx1"/>
                </a:solidFill>
                <a:latin typeface="华文中宋" panose="02010600040101010101" pitchFamily="2" charset="-122"/>
                <a:ea typeface="华文中宋" panose="02010600040101010101" pitchFamily="2" charset="-122"/>
              </a:rPr>
              <a:t>44</a:t>
            </a:r>
            <a:r>
              <a:rPr lang="zh-CN" altLang="en-US" sz="1600" dirty="0">
                <a:solidFill>
                  <a:schemeClr val="tx1"/>
                </a:solidFill>
                <a:latin typeface="华文中宋" panose="02010600040101010101" pitchFamily="2" charset="-122"/>
                <a:ea typeface="华文中宋" panose="02010600040101010101" pitchFamily="2" charset="-122"/>
              </a:rPr>
              <a:t>岁。</a:t>
            </a:r>
          </a:p>
        </p:txBody>
      </p:sp>
    </p:spTree>
    <p:extLst>
      <p:ext uri="{BB962C8B-B14F-4D97-AF65-F5344CB8AC3E}">
        <p14:creationId xmlns:p14="http://schemas.microsoft.com/office/powerpoint/2010/main" val="116626657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F81E-5DB4-4584-B2EC-9B5A2930F183}"/>
              </a:ext>
            </a:extLst>
          </p:cNvPr>
          <p:cNvSpPr>
            <a:spLocks noGrp="1"/>
          </p:cNvSpPr>
          <p:nvPr>
            <p:ph type="title"/>
          </p:nvPr>
        </p:nvSpPr>
        <p:spPr/>
        <p:txBody>
          <a:bodyPr/>
          <a:lstStyle/>
          <a:p>
            <a:r>
              <a:rPr kumimoji="1" lang="zh-CN" altLang="en-US" sz="3200" dirty="0"/>
              <a:t>软件</a:t>
            </a:r>
            <a:r>
              <a:rPr kumimoji="1" lang="en-US" altLang="zh-CN" sz="3200" dirty="0">
                <a:solidFill>
                  <a:schemeClr val="tx1"/>
                </a:solidFill>
              </a:rPr>
              <a:t>(</a:t>
            </a:r>
            <a:r>
              <a:rPr kumimoji="1" lang="zh-CN" altLang="en-US" sz="3200" dirty="0">
                <a:solidFill>
                  <a:schemeClr val="tx1"/>
                </a:solidFill>
              </a:rPr>
              <a:t>设计</a:t>
            </a:r>
            <a:r>
              <a:rPr kumimoji="1" lang="en-US" altLang="zh-CN" sz="3200" dirty="0">
                <a:solidFill>
                  <a:schemeClr val="tx1"/>
                </a:solidFill>
              </a:rPr>
              <a:t>)</a:t>
            </a:r>
            <a:r>
              <a:rPr kumimoji="1" lang="zh-CN" altLang="en-US" sz="3200" dirty="0"/>
              <a:t>模式 </a:t>
            </a:r>
            <a:br>
              <a:rPr lang="zh-CN" altLang="en-US" sz="3200" dirty="0"/>
            </a:br>
            <a:br>
              <a:rPr lang="zh-CN" altLang="en-US" dirty="0">
                <a:solidFill>
                  <a:srgbClr val="FF3300"/>
                </a:solidFill>
              </a:rPr>
            </a:br>
            <a:endParaRPr lang="zh-CN" altLang="en-US" dirty="0"/>
          </a:p>
        </p:txBody>
      </p:sp>
      <p:sp>
        <p:nvSpPr>
          <p:cNvPr id="16" name="Rectangle 3">
            <a:extLst>
              <a:ext uri="{FF2B5EF4-FFF2-40B4-BE49-F238E27FC236}">
                <a16:creationId xmlns:a16="http://schemas.microsoft.com/office/drawing/2014/main" id="{86546FC3-B259-4C35-874D-CF76ECCAB653}"/>
              </a:ext>
            </a:extLst>
          </p:cNvPr>
          <p:cNvSpPr txBox="1">
            <a:spLocks noChangeArrowheads="1"/>
          </p:cNvSpPr>
          <p:nvPr/>
        </p:nvSpPr>
        <p:spPr bwMode="auto">
          <a:xfrm>
            <a:off x="479376" y="984797"/>
            <a:ext cx="11017224" cy="55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软件模式是</a:t>
            </a:r>
            <a:r>
              <a:rPr lang="zh-CN" altLang="en-US" b="0" kern="0" dirty="0">
                <a:solidFill>
                  <a:srgbClr val="C00000"/>
                </a:solidFill>
                <a:latin typeface="华文中宋" panose="02010600040101010101" pitchFamily="2" charset="-122"/>
                <a:ea typeface="华文中宋" panose="02010600040101010101" pitchFamily="2" charset="-122"/>
              </a:rPr>
              <a:t>对软件开发这一特定“问题”的“解法”的某种统一表示</a:t>
            </a:r>
            <a:r>
              <a:rPr lang="zh-CN" altLang="en-US" b="0" kern="0" dirty="0">
                <a:latin typeface="华文中宋" panose="02010600040101010101" pitchFamily="2" charset="-122"/>
                <a:ea typeface="华文中宋" panose="02010600040101010101" pitchFamily="2" charset="-122"/>
              </a:rPr>
              <a:t>。</a:t>
            </a:r>
            <a:endParaRPr lang="en-US" altLang="zh-CN" b="0" kern="0" dirty="0">
              <a:latin typeface="华文中宋" panose="02010600040101010101" pitchFamily="2" charset="-122"/>
              <a:ea typeface="华文中宋" panose="02010600040101010101" pitchFamily="2" charset="-122"/>
            </a:endParaRP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软件模式是将模式的一般概念应用于软件开发领域。软件模式并非仅限于设计模式，还包括</a:t>
            </a:r>
            <a:r>
              <a:rPr lang="zh-CN" altLang="en-US" b="0" kern="0" dirty="0">
                <a:solidFill>
                  <a:srgbClr val="324A7A"/>
                </a:solidFill>
                <a:highlight>
                  <a:srgbClr val="FFFF00"/>
                </a:highlight>
                <a:latin typeface="华文中宋" panose="02010600040101010101" pitchFamily="2" charset="-122"/>
                <a:ea typeface="华文中宋" panose="02010600040101010101" pitchFamily="2" charset="-122"/>
              </a:rPr>
              <a:t>架构模式、分析模式和过程模式（</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界面模式</a:t>
            </a:r>
            <a:r>
              <a:rPr lang="zh-CN" altLang="en-US" b="0" kern="0"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b="0" kern="0" dirty="0">
                <a:solidFill>
                  <a:srgbClr val="324A7A"/>
                </a:solidFill>
                <a:latin typeface="华文中宋" panose="02010600040101010101" pitchFamily="2" charset="-122"/>
                <a:ea typeface="华文中宋" panose="02010600040101010101" pitchFamily="2" charset="-122"/>
              </a:rPr>
              <a:t>等，实际上，</a:t>
            </a:r>
            <a:r>
              <a:rPr lang="zh-CN" altLang="en-US" b="0" kern="0" dirty="0">
                <a:solidFill>
                  <a:srgbClr val="C00000"/>
                </a:solidFill>
                <a:latin typeface="华文中宋" panose="02010600040101010101" pitchFamily="2" charset="-122"/>
                <a:ea typeface="华文中宋" panose="02010600040101010101" pitchFamily="2" charset="-122"/>
              </a:rPr>
              <a:t>在软件生存期的每一个阶段都存在着一些被认同的模式</a:t>
            </a:r>
            <a:r>
              <a:rPr lang="zh-CN" altLang="en-US" b="0" kern="0" dirty="0">
                <a:solidFill>
                  <a:srgbClr val="324A7A"/>
                </a:solidFill>
                <a:latin typeface="华文中宋" panose="02010600040101010101" pitchFamily="2" charset="-122"/>
                <a:ea typeface="华文中宋" panose="02010600040101010101" pitchFamily="2" charset="-122"/>
              </a:rPr>
              <a:t>。 </a:t>
            </a: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从</a:t>
            </a:r>
            <a:r>
              <a:rPr lang="en-US" altLang="zh-CN" b="0" kern="0" dirty="0">
                <a:solidFill>
                  <a:srgbClr val="324A7A"/>
                </a:solidFill>
                <a:latin typeface="华文中宋" panose="02010600040101010101" pitchFamily="2" charset="-122"/>
                <a:ea typeface="华文中宋" panose="02010600040101010101" pitchFamily="2" charset="-122"/>
              </a:rPr>
              <a:t>1995</a:t>
            </a:r>
            <a:r>
              <a:rPr lang="zh-CN" altLang="en-US" b="0" kern="0" dirty="0">
                <a:solidFill>
                  <a:srgbClr val="324A7A"/>
                </a:solidFill>
                <a:latin typeface="华文中宋" panose="02010600040101010101" pitchFamily="2" charset="-122"/>
                <a:ea typeface="华文中宋" panose="02010600040101010101" pitchFamily="2" charset="-122"/>
              </a:rPr>
              <a:t>年至今，设计模式在软件开发中得以广泛应用，在</a:t>
            </a:r>
            <a:r>
              <a:rPr kumimoji="1" lang="en-US" altLang="zh-CN" b="0" dirty="0">
                <a:solidFill>
                  <a:srgbClr val="C00000"/>
                </a:solidFill>
                <a:latin typeface="华文中宋" panose="02010600040101010101" pitchFamily="2" charset="-122"/>
                <a:ea typeface="华文中宋" panose="02010600040101010101" pitchFamily="2" charset="-122"/>
              </a:rPr>
              <a:t>Sun</a:t>
            </a:r>
            <a:r>
              <a:rPr kumimoji="1" lang="zh-CN" altLang="en-US" b="0" dirty="0">
                <a:solidFill>
                  <a:srgbClr val="C00000"/>
                </a:solidFill>
                <a:latin typeface="华文中宋" panose="02010600040101010101" pitchFamily="2" charset="-122"/>
                <a:ea typeface="华文中宋" panose="02010600040101010101" pitchFamily="2" charset="-122"/>
              </a:rPr>
              <a:t>的</a:t>
            </a:r>
            <a:r>
              <a:rPr kumimoji="1" lang="en-US" altLang="zh-CN" b="0" dirty="0">
                <a:solidFill>
                  <a:srgbClr val="C00000"/>
                </a:solidFill>
                <a:latin typeface="华文中宋" panose="02010600040101010101" pitchFamily="2" charset="-122"/>
                <a:ea typeface="华文中宋" panose="02010600040101010101" pitchFamily="2" charset="-122"/>
              </a:rPr>
              <a:t>Java SE/Java EE</a:t>
            </a:r>
            <a:r>
              <a:rPr lang="zh-CN" altLang="en-US" b="0" kern="0" dirty="0">
                <a:solidFill>
                  <a:srgbClr val="324A7A"/>
                </a:solidFill>
                <a:latin typeface="华文中宋" panose="02010600040101010101" pitchFamily="2" charset="-122"/>
                <a:ea typeface="华文中宋" panose="02010600040101010101" pitchFamily="2" charset="-122"/>
              </a:rPr>
              <a:t>和</a:t>
            </a:r>
            <a:r>
              <a:rPr kumimoji="1" lang="en-US" altLang="zh-CN" b="0" dirty="0">
                <a:solidFill>
                  <a:srgbClr val="C00000"/>
                </a:solidFill>
                <a:latin typeface="华文中宋" panose="02010600040101010101" pitchFamily="2" charset="-122"/>
                <a:ea typeface="华文中宋" panose="02010600040101010101" pitchFamily="2" charset="-122"/>
              </a:rPr>
              <a:t>Microsoft</a:t>
            </a:r>
            <a:r>
              <a:rPr kumimoji="1" lang="zh-CN" altLang="en-US" b="0" dirty="0">
                <a:solidFill>
                  <a:srgbClr val="C00000"/>
                </a:solidFill>
                <a:latin typeface="华文中宋" panose="02010600040101010101" pitchFamily="2" charset="-122"/>
                <a:ea typeface="华文中宋" panose="02010600040101010101" pitchFamily="2" charset="-122"/>
              </a:rPr>
              <a:t>的</a:t>
            </a:r>
            <a:r>
              <a:rPr kumimoji="1" lang="en-US" altLang="zh-CN" b="0" dirty="0">
                <a:solidFill>
                  <a:srgbClr val="C00000"/>
                </a:solidFill>
                <a:latin typeface="华文中宋" panose="02010600040101010101" pitchFamily="2" charset="-122"/>
                <a:ea typeface="华文中宋" panose="02010600040101010101" pitchFamily="2" charset="-122"/>
              </a:rPr>
              <a:t>.NET</a:t>
            </a:r>
            <a:r>
              <a:rPr lang="zh-CN" altLang="en-US" b="0" kern="0" dirty="0">
                <a:solidFill>
                  <a:srgbClr val="324A7A"/>
                </a:solidFill>
                <a:latin typeface="华文中宋" panose="02010600040101010101" pitchFamily="2" charset="-122"/>
                <a:ea typeface="华文中宋" panose="02010600040101010101" pitchFamily="2" charset="-122"/>
              </a:rPr>
              <a:t>中就应用了大量的设计模式。</a:t>
            </a:r>
            <a:endParaRPr lang="en-US" altLang="zh-CN" b="0" kern="0" dirty="0">
              <a:solidFill>
                <a:srgbClr val="324A7A"/>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设计模式也作为一门独立的课程或作为软件体系结构等课程的</a:t>
            </a:r>
            <a:endParaRPr lang="en-US" altLang="zh-CN" b="0" kern="0" dirty="0">
              <a:solidFill>
                <a:srgbClr val="324A7A"/>
              </a:solidFill>
              <a:latin typeface="华文中宋" panose="02010600040101010101" pitchFamily="2" charset="-122"/>
              <a:ea typeface="华文中宋" panose="02010600040101010101" pitchFamily="2" charset="-122"/>
            </a:endParaRPr>
          </a:p>
          <a:p>
            <a:pPr marL="0" indent="0" eaLnBrk="1" hangingPunct="1">
              <a:lnSpc>
                <a:spcPct val="150000"/>
              </a:lnSpc>
              <a:buNone/>
            </a:pPr>
            <a:r>
              <a:rPr lang="en-US" altLang="zh-CN" b="0" kern="0" dirty="0">
                <a:solidFill>
                  <a:srgbClr val="324A7A"/>
                </a:solidFill>
                <a:latin typeface="华文中宋" panose="02010600040101010101" pitchFamily="2" charset="-122"/>
                <a:ea typeface="华文中宋" panose="02010600040101010101" pitchFamily="2" charset="-122"/>
              </a:rPr>
              <a:t>      </a:t>
            </a:r>
            <a:r>
              <a:rPr lang="zh-CN" altLang="en-US" b="0" kern="0" dirty="0">
                <a:solidFill>
                  <a:srgbClr val="324A7A"/>
                </a:solidFill>
                <a:latin typeface="华文中宋" panose="02010600040101010101" pitchFamily="2" charset="-122"/>
                <a:ea typeface="华文中宋" panose="02010600040101010101" pitchFamily="2" charset="-122"/>
              </a:rPr>
              <a:t>重要组成部分出现在国内外研究生和大学教育的课堂上。</a:t>
            </a:r>
          </a:p>
          <a:p>
            <a:pPr lvl="1" eaLnBrk="1" hangingPunct="1"/>
            <a:endParaRPr lang="zh-CN" altLang="en-US" kern="0" dirty="0"/>
          </a:p>
        </p:txBody>
      </p:sp>
      <p:graphicFrame>
        <p:nvGraphicFramePr>
          <p:cNvPr id="17" name="Object 21">
            <a:extLst>
              <a:ext uri="{FF2B5EF4-FFF2-40B4-BE49-F238E27FC236}">
                <a16:creationId xmlns:a16="http://schemas.microsoft.com/office/drawing/2014/main" id="{AD60598B-5FAF-4233-A5AE-CA62A6E08A40}"/>
              </a:ext>
            </a:extLst>
          </p:cNvPr>
          <p:cNvGraphicFramePr>
            <a:graphicFrameLocks noChangeAspect="1"/>
          </p:cNvGraphicFramePr>
          <p:nvPr>
            <p:extLst>
              <p:ext uri="{D42A27DB-BD31-4B8C-83A1-F6EECF244321}">
                <p14:modId xmlns:p14="http://schemas.microsoft.com/office/powerpoint/2010/main" val="1644548956"/>
              </p:ext>
            </p:extLst>
          </p:nvPr>
        </p:nvGraphicFramePr>
        <p:xfrm>
          <a:off x="8544272" y="4191117"/>
          <a:ext cx="3600400" cy="2262219"/>
        </p:xfrm>
        <a:graphic>
          <a:graphicData uri="http://schemas.openxmlformats.org/presentationml/2006/ole">
            <mc:AlternateContent xmlns:mc="http://schemas.openxmlformats.org/markup-compatibility/2006">
              <mc:Choice xmlns:v="urn:schemas-microsoft-com:vml" Requires="v">
                <p:oleObj spid="_x0000_s29054" name="Visio" r:id="rId4" imgW="6972300" imgH="4521200" progId="Visio.Drawing.11">
                  <p:embed/>
                </p:oleObj>
              </mc:Choice>
              <mc:Fallback>
                <p:oleObj name="Visio" r:id="rId4" imgW="6972300" imgH="4521200" progId="Visio.Drawing.11">
                  <p:embed/>
                  <p:pic>
                    <p:nvPicPr>
                      <p:cNvPr id="23556" name="Object 21">
                        <a:extLst>
                          <a:ext uri="{FF2B5EF4-FFF2-40B4-BE49-F238E27FC236}">
                            <a16:creationId xmlns:a16="http://schemas.microsoft.com/office/drawing/2014/main" id="{C209BB8E-ABFC-412C-8A7E-07E8F194D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272" y="4191117"/>
                        <a:ext cx="3600400" cy="226221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4406040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01687-B619-400A-BC66-3169991F71B7}"/>
              </a:ext>
            </a:extLst>
          </p:cNvPr>
          <p:cNvSpPr>
            <a:spLocks noGrp="1"/>
          </p:cNvSpPr>
          <p:nvPr>
            <p:ph type="title"/>
          </p:nvPr>
        </p:nvSpPr>
        <p:spPr/>
        <p:txBody>
          <a:bodyPr/>
          <a:lstStyle/>
          <a:p>
            <a:r>
              <a:rPr lang="zh-CN" altLang="en-US" dirty="0"/>
              <a:t>设计模式</a:t>
            </a:r>
            <a:br>
              <a:rPr lang="zh-CN" altLang="en-US" dirty="0">
                <a:solidFill>
                  <a:srgbClr val="FF3300"/>
                </a:solidFill>
              </a:rPr>
            </a:br>
            <a:endParaRPr lang="zh-CN" altLang="en-US" dirty="0"/>
          </a:p>
        </p:txBody>
      </p:sp>
      <p:sp>
        <p:nvSpPr>
          <p:cNvPr id="4" name="Rectangle 3">
            <a:extLst>
              <a:ext uri="{FF2B5EF4-FFF2-40B4-BE49-F238E27FC236}">
                <a16:creationId xmlns:a16="http://schemas.microsoft.com/office/drawing/2014/main" id="{6A75A76F-1335-4714-9A54-483E79616CE7}"/>
              </a:ext>
            </a:extLst>
          </p:cNvPr>
          <p:cNvSpPr>
            <a:spLocks noGrp="1" noChangeArrowheads="1"/>
          </p:cNvSpPr>
          <p:nvPr>
            <p:ph idx="1"/>
          </p:nvPr>
        </p:nvSpPr>
        <p:spPr>
          <a:xfrm>
            <a:off x="551384" y="1027584"/>
            <a:ext cx="10540752" cy="5065712"/>
          </a:xfrm>
        </p:spPr>
        <p:txBody>
          <a:bodyPr/>
          <a:lstStyle/>
          <a:p>
            <a:pPr eaLnBrk="1" hangingPunct="1">
              <a:lnSpc>
                <a:spcPct val="150000"/>
              </a:lnSpc>
            </a:pPr>
            <a:r>
              <a:rPr lang="zh-CN" altLang="en-US" dirty="0">
                <a:solidFill>
                  <a:srgbClr val="C00000"/>
                </a:solidFill>
                <a:ea typeface="华文中宋" panose="02010600040101010101" pitchFamily="2" charset="-122"/>
              </a:rPr>
              <a:t>设计模式</a:t>
            </a:r>
            <a:r>
              <a:rPr lang="en-US" altLang="zh-CN" dirty="0">
                <a:solidFill>
                  <a:srgbClr val="C00000"/>
                </a:solidFill>
                <a:ea typeface="华文中宋" panose="02010600040101010101" pitchFamily="2" charset="-122"/>
              </a:rPr>
              <a:t>(Design Pattern :DP)</a:t>
            </a:r>
            <a:r>
              <a:rPr lang="zh-CN" altLang="en-US" dirty="0">
                <a:solidFill>
                  <a:srgbClr val="324A7A"/>
                </a:solidFill>
                <a:ea typeface="华文中宋" panose="02010600040101010101" pitchFamily="2" charset="-122"/>
              </a:rPr>
              <a:t>是一套</a:t>
            </a:r>
            <a:r>
              <a:rPr lang="zh-CN" altLang="en-US" dirty="0">
                <a:solidFill>
                  <a:srgbClr val="C00000"/>
                </a:solidFill>
                <a:ea typeface="华文中宋" panose="02010600040101010101" pitchFamily="2" charset="-122"/>
              </a:rPr>
              <a:t>被反复使用、经过分类编目的、代码</a:t>
            </a:r>
            <a:r>
              <a:rPr lang="zh-CN" altLang="en-US" dirty="0">
                <a:solidFill>
                  <a:srgbClr val="324A7A"/>
                </a:solidFill>
                <a:ea typeface="华文中宋" panose="02010600040101010101" pitchFamily="2" charset="-122"/>
              </a:rPr>
              <a:t>结构</a:t>
            </a:r>
            <a:r>
              <a:rPr lang="zh-CN" altLang="en-US" dirty="0">
                <a:solidFill>
                  <a:srgbClr val="C00000"/>
                </a:solidFill>
                <a:ea typeface="华文中宋" panose="02010600040101010101" pitchFamily="2" charset="-122"/>
              </a:rPr>
              <a:t>设计经验的总结。</a:t>
            </a:r>
            <a:endParaRPr lang="en-US" altLang="zh-CN" dirty="0">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融合了众多专家的经验</a:t>
            </a:r>
            <a:r>
              <a:rPr lang="zh-CN" altLang="en-US" dirty="0">
                <a:solidFill>
                  <a:srgbClr val="324A7A"/>
                </a:solidFill>
                <a:ea typeface="华文中宋" panose="02010600040101010101" pitchFamily="2" charset="-122"/>
              </a:rPr>
              <a:t>，它提供了</a:t>
            </a:r>
            <a:r>
              <a:rPr lang="zh-CN" altLang="en-US" dirty="0">
                <a:solidFill>
                  <a:srgbClr val="C00000"/>
                </a:solidFill>
                <a:ea typeface="华文中宋" panose="02010600040101010101" pitchFamily="2" charset="-122"/>
              </a:rPr>
              <a:t>一套通用的设计词汇</a:t>
            </a:r>
            <a:r>
              <a:rPr lang="zh-CN" altLang="en-US" dirty="0">
                <a:solidFill>
                  <a:srgbClr val="324A7A"/>
                </a:solidFill>
                <a:ea typeface="华文中宋" panose="02010600040101010101" pitchFamily="2" charset="-122"/>
              </a:rPr>
              <a:t>，方便开发人员之间沟通和交流，使得设计方案更加通俗易懂。</a:t>
            </a:r>
            <a:endParaRPr lang="en-US" altLang="zh-CN" dirty="0">
              <a:solidFill>
                <a:srgbClr val="324A7A"/>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设计模式使人们可以更加</a:t>
            </a:r>
            <a:r>
              <a:rPr lang="zh-CN" altLang="en-US" dirty="0">
                <a:solidFill>
                  <a:srgbClr val="C00000"/>
                </a:solidFill>
                <a:ea typeface="华文中宋" panose="02010600040101010101" pitchFamily="2" charset="-122"/>
              </a:rPr>
              <a:t>简单方便地复用成功的设计和体系结构。</a:t>
            </a: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使得设计方案更加灵活，且易于修改。 </a:t>
            </a:r>
            <a:endParaRPr lang="en-US" altLang="zh-CN" dirty="0">
              <a:solidFill>
                <a:srgbClr val="C00000"/>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提高了软件系统的开发效率和软件质量，节约设计成本。 </a:t>
            </a:r>
            <a:endParaRPr lang="en-US" altLang="zh-CN" dirty="0">
              <a:solidFill>
                <a:srgbClr val="C00000"/>
              </a:solidFill>
              <a:ea typeface="华文中宋" panose="02010600040101010101" pitchFamily="2" charset="-122"/>
            </a:endParaRPr>
          </a:p>
          <a:p>
            <a:pPr eaLnBrk="1" hangingPunct="1">
              <a:lnSpc>
                <a:spcPct val="150000"/>
              </a:lnSpc>
            </a:pPr>
            <a:r>
              <a:rPr lang="zh-CN" altLang="en-US" dirty="0">
                <a:solidFill>
                  <a:schemeClr val="tx1"/>
                </a:solidFill>
                <a:ea typeface="华文中宋" panose="02010600040101010101" pitchFamily="2" charset="-122"/>
              </a:rPr>
              <a:t>设计模式就是一种“语言”，模式语言。</a:t>
            </a:r>
            <a:endParaRPr lang="en-US" altLang="zh-CN" dirty="0">
              <a:solidFill>
                <a:schemeClr val="tx1"/>
              </a:solidFill>
              <a:ea typeface="华文中宋" panose="02010600040101010101" pitchFamily="2" charset="-122"/>
            </a:endParaRPr>
          </a:p>
          <a:p>
            <a:pPr lvl="1" eaLnBrk="1" hangingPunct="1"/>
            <a:endParaRPr lang="zh-CN" altLang="en-US" dirty="0"/>
          </a:p>
          <a:p>
            <a:pPr lvl="1" eaLnBrk="1" hangingPunct="1"/>
            <a:endParaRPr lang="zh-CN" altLang="en-US" dirty="0"/>
          </a:p>
          <a:p>
            <a:pPr eaLnBrk="1" hangingPunct="1"/>
            <a:endParaRPr lang="en-US" altLang="zh-CN" dirty="0"/>
          </a:p>
        </p:txBody>
      </p:sp>
    </p:spTree>
    <p:extLst>
      <p:ext uri="{BB962C8B-B14F-4D97-AF65-F5344CB8AC3E}">
        <p14:creationId xmlns:p14="http://schemas.microsoft.com/office/powerpoint/2010/main" val="8898980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11159B9-83AC-42AE-972B-17E1B6001058}"/>
              </a:ext>
            </a:extLst>
          </p:cNvPr>
          <p:cNvSpPr>
            <a:spLocks noGrp="1" noChangeArrowheads="1"/>
          </p:cNvSpPr>
          <p:nvPr>
            <p:ph type="title"/>
          </p:nvPr>
        </p:nvSpPr>
        <p:spPr>
          <a:xfrm>
            <a:off x="263352" y="238247"/>
            <a:ext cx="8331200" cy="838200"/>
          </a:xfrm>
        </p:spPr>
        <p:txBody>
          <a:bodyPr/>
          <a:lstStyle/>
          <a:p>
            <a:pPr eaLnBrk="1" hangingPunct="1"/>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sz="34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9155" name="Rectangle 3">
            <a:extLst>
              <a:ext uri="{FF2B5EF4-FFF2-40B4-BE49-F238E27FC236}">
                <a16:creationId xmlns:a16="http://schemas.microsoft.com/office/drawing/2014/main" id="{53FA2A2F-CA60-4EA9-B4D2-2429E73D08FF}"/>
              </a:ext>
            </a:extLst>
          </p:cNvPr>
          <p:cNvSpPr>
            <a:spLocks noGrp="1" noChangeArrowheads="1"/>
          </p:cNvSpPr>
          <p:nvPr>
            <p:ph type="body" sz="half" idx="1"/>
          </p:nvPr>
        </p:nvSpPr>
        <p:spPr>
          <a:xfrm>
            <a:off x="767408" y="1196752"/>
            <a:ext cx="9433048" cy="5134403"/>
          </a:xfrm>
        </p:spPr>
        <p:txBody>
          <a:bodyPr/>
          <a:lstStyle/>
          <a:p>
            <a:pPr eaLnBrk="1" hangingPunct="1">
              <a:lnSpc>
                <a:spcPct val="100000"/>
              </a:lnSpc>
            </a:pPr>
            <a:r>
              <a:rPr lang="zh-CN" altLang="en-US" sz="3200" dirty="0">
                <a:solidFill>
                  <a:schemeClr val="tx1"/>
                </a:solidFill>
                <a:ea typeface="华文楷体" panose="02010600040101010101" pitchFamily="2" charset="-122"/>
              </a:rPr>
              <a:t>漫谈</a:t>
            </a:r>
            <a:r>
              <a:rPr lang="en-US" altLang="zh-CN" sz="3200" dirty="0">
                <a:solidFill>
                  <a:schemeClr val="tx1"/>
                </a:solidFill>
                <a:ea typeface="华文楷体" panose="02010600040101010101" pitchFamily="2" charset="-122"/>
              </a:rPr>
              <a:t>UML</a:t>
            </a:r>
          </a:p>
          <a:p>
            <a:pPr lvl="1" eaLnBrk="1" hangingPunct="1">
              <a:buFont typeface="Wingdings" panose="05000000000000000000" pitchFamily="2" charset="2"/>
              <a:buChar char="n"/>
            </a:pPr>
            <a:r>
              <a:rPr lang="zh-CN" altLang="en-US" b="0" dirty="0">
                <a:solidFill>
                  <a:schemeClr val="tx1"/>
                </a:solidFill>
                <a:ea typeface="华文楷体" panose="02010600040101010101" pitchFamily="2" charset="-122"/>
              </a:rPr>
              <a:t>在</a:t>
            </a:r>
            <a:r>
              <a:rPr lang="en-US" altLang="zh-CN" b="0" dirty="0">
                <a:solidFill>
                  <a:schemeClr val="tx1"/>
                </a:solidFill>
                <a:ea typeface="华文楷体" panose="02010600040101010101" pitchFamily="2" charset="-122"/>
              </a:rPr>
              <a:t>1989</a:t>
            </a:r>
            <a:r>
              <a:rPr lang="zh-CN" altLang="en-US" b="0" dirty="0">
                <a:solidFill>
                  <a:schemeClr val="tx1"/>
                </a:solidFill>
                <a:ea typeface="华文楷体" panose="02010600040101010101" pitchFamily="2" charset="-122"/>
              </a:rPr>
              <a:t>年到</a:t>
            </a:r>
            <a:r>
              <a:rPr lang="en-US" altLang="zh-CN" b="0" dirty="0">
                <a:solidFill>
                  <a:schemeClr val="tx1"/>
                </a:solidFill>
                <a:ea typeface="华文楷体" panose="02010600040101010101" pitchFamily="2" charset="-122"/>
              </a:rPr>
              <a:t>1994</a:t>
            </a:r>
            <a:r>
              <a:rPr lang="zh-CN" altLang="en-US" b="0" dirty="0">
                <a:solidFill>
                  <a:schemeClr val="tx1"/>
                </a:solidFill>
                <a:ea typeface="华文楷体" panose="02010600040101010101" pitchFamily="2" charset="-122"/>
              </a:rPr>
              <a:t>年间，面向对象的方法从</a:t>
            </a:r>
            <a:r>
              <a:rPr lang="en-US" altLang="zh-CN" b="0" dirty="0">
                <a:solidFill>
                  <a:schemeClr val="tx1"/>
                </a:solidFill>
                <a:ea typeface="华文楷体" panose="02010600040101010101" pitchFamily="2" charset="-122"/>
              </a:rPr>
              <a:t>10</a:t>
            </a:r>
            <a:r>
              <a:rPr lang="zh-CN" altLang="en-US" b="0" dirty="0">
                <a:solidFill>
                  <a:schemeClr val="tx1"/>
                </a:solidFill>
                <a:ea typeface="华文楷体" panose="02010600040101010101" pitchFamily="2" charset="-122"/>
              </a:rPr>
              <a:t>种增加到</a:t>
            </a:r>
            <a:r>
              <a:rPr lang="en-US" altLang="zh-CN" b="0" dirty="0">
                <a:solidFill>
                  <a:schemeClr val="tx1"/>
                </a:solidFill>
                <a:ea typeface="华文楷体" panose="02010600040101010101" pitchFamily="2" charset="-122"/>
              </a:rPr>
              <a:t>50</a:t>
            </a:r>
            <a:r>
              <a:rPr lang="zh-CN" altLang="en-US" b="0" dirty="0">
                <a:solidFill>
                  <a:schemeClr val="tx1"/>
                </a:solidFill>
                <a:ea typeface="华文楷体" panose="02010600040101010101" pitchFamily="2" charset="-122"/>
              </a:rPr>
              <a:t>种以上（例如：</a:t>
            </a:r>
            <a:r>
              <a:rPr lang="en-US" altLang="zh-CN" b="0" dirty="0">
                <a:solidFill>
                  <a:schemeClr val="tx1"/>
                </a:solidFill>
              </a:rPr>
              <a:t>OMT</a:t>
            </a:r>
            <a:r>
              <a:rPr lang="zh-CN" altLang="en-US" b="0" dirty="0">
                <a:solidFill>
                  <a:schemeClr val="tx1"/>
                </a:solidFill>
              </a:rPr>
              <a:t>、</a:t>
            </a:r>
            <a:r>
              <a:rPr lang="en-US" altLang="zh-CN" b="0" dirty="0">
                <a:solidFill>
                  <a:schemeClr val="tx1"/>
                </a:solidFill>
              </a:rPr>
              <a:t>OOSE</a:t>
            </a:r>
            <a:r>
              <a:rPr lang="zh-CN" altLang="en-US" b="0" dirty="0">
                <a:solidFill>
                  <a:schemeClr val="tx1"/>
                </a:solidFill>
              </a:rPr>
              <a:t>和</a:t>
            </a:r>
            <a:r>
              <a:rPr lang="en-US" altLang="zh-CN" b="0" dirty="0" err="1">
                <a:solidFill>
                  <a:schemeClr val="tx1"/>
                </a:solidFill>
              </a:rPr>
              <a:t>Booch</a:t>
            </a:r>
            <a:r>
              <a:rPr lang="zh-CN" altLang="en-US" b="0" dirty="0">
                <a:solidFill>
                  <a:schemeClr val="tx1"/>
                </a:solidFill>
                <a:ea typeface="华文楷体" panose="02010600040101010101" pitchFamily="2" charset="-122"/>
              </a:rPr>
              <a:t>）。面对这么多的方法，很多用户很难找到一种完全满足他们要求的建模语言，于是就加剧了所谓的方法战争，因此需要一种统一的和一致的可视化语言。 </a:t>
            </a:r>
          </a:p>
          <a:p>
            <a:pPr lvl="1" eaLnBrk="1" hangingPunct="1">
              <a:buFont typeface="Wingdings" panose="05000000000000000000" pitchFamily="2" charset="2"/>
              <a:buChar char="n"/>
            </a:pPr>
            <a:r>
              <a:rPr lang="en-US" altLang="zh-CN" b="0" dirty="0">
                <a:solidFill>
                  <a:schemeClr val="tx1"/>
                </a:solidFill>
                <a:ea typeface="华文楷体" panose="02010600040101010101" pitchFamily="2" charset="-122"/>
              </a:rPr>
              <a:t>1994</a:t>
            </a:r>
            <a:r>
              <a:rPr lang="zh-CN" altLang="en-US" b="0" dirty="0">
                <a:solidFill>
                  <a:schemeClr val="tx1"/>
                </a:solidFill>
                <a:ea typeface="华文楷体" panose="02010600040101010101" pitchFamily="2" charset="-122"/>
              </a:rPr>
              <a:t>年，</a:t>
            </a:r>
            <a:r>
              <a:rPr lang="en-US" altLang="zh-CN" b="0" dirty="0">
                <a:solidFill>
                  <a:schemeClr val="tx1"/>
                </a:solidFill>
                <a:ea typeface="华文楷体" panose="02010600040101010101" pitchFamily="2" charset="-122"/>
              </a:rPr>
              <a:t>Grady </a:t>
            </a:r>
            <a:r>
              <a:rPr lang="en-US" altLang="zh-CN" b="0" dirty="0" err="1">
                <a:solidFill>
                  <a:schemeClr val="tx1"/>
                </a:solidFill>
                <a:ea typeface="华文楷体" panose="02010600040101010101" pitchFamily="2" charset="-122"/>
              </a:rPr>
              <a:t>Booch</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Grady</a:t>
            </a:r>
            <a:r>
              <a:rPr lang="zh-CN" altLang="en-US" b="0" dirty="0">
                <a:solidFill>
                  <a:schemeClr val="tx1"/>
                </a:solidFill>
                <a:ea typeface="华文楷体" panose="02010600040101010101" pitchFamily="2" charset="-122"/>
              </a:rPr>
              <a:t>博士 于 </a:t>
            </a:r>
            <a:r>
              <a:rPr lang="en-US" altLang="zh-CN" b="0" dirty="0">
                <a:solidFill>
                  <a:schemeClr val="tx1"/>
                </a:solidFill>
                <a:ea typeface="华文楷体" panose="02010600040101010101" pitchFamily="2" charset="-122"/>
              </a:rPr>
              <a:t>2003 </a:t>
            </a:r>
            <a:r>
              <a:rPr lang="zh-CN" altLang="en-US" b="0" dirty="0">
                <a:solidFill>
                  <a:schemeClr val="tx1"/>
                </a:solidFill>
                <a:ea typeface="华文楷体" panose="02010600040101010101" pitchFamily="2" charset="-122"/>
              </a:rPr>
              <a:t>年 </a:t>
            </a:r>
            <a:r>
              <a:rPr lang="en-US" altLang="zh-CN" b="0" dirty="0">
                <a:solidFill>
                  <a:schemeClr val="tx1"/>
                </a:solidFill>
                <a:ea typeface="华文楷体" panose="02010600040101010101" pitchFamily="2" charset="-122"/>
              </a:rPr>
              <a:t>3 </a:t>
            </a:r>
            <a:r>
              <a:rPr lang="zh-CN" altLang="en-US" b="0" dirty="0">
                <a:solidFill>
                  <a:schemeClr val="tx1"/>
                </a:solidFill>
                <a:ea typeface="华文楷体" panose="02010600040101010101" pitchFamily="2" charset="-122"/>
              </a:rPr>
              <a:t>月荣获</a:t>
            </a:r>
            <a:r>
              <a:rPr lang="en-US" altLang="zh-CN" b="0" dirty="0">
                <a:solidFill>
                  <a:schemeClr val="tx1"/>
                </a:solidFill>
                <a:ea typeface="华文楷体" panose="02010600040101010101" pitchFamily="2" charset="-122"/>
              </a:rPr>
              <a:t>IBM </a:t>
            </a:r>
            <a:r>
              <a:rPr lang="zh-CN" altLang="en-US" b="0" dirty="0">
                <a:solidFill>
                  <a:schemeClr val="tx1"/>
                </a:solidFill>
                <a:ea typeface="华文楷体" panose="02010600040101010101" pitchFamily="2" charset="-122"/>
              </a:rPr>
              <a:t>名士</a:t>
            </a:r>
            <a:r>
              <a:rPr lang="en-US" altLang="zh-CN" b="0" dirty="0">
                <a:solidFill>
                  <a:schemeClr val="tx1"/>
                </a:solidFill>
                <a:highlight>
                  <a:srgbClr val="FFFF00"/>
                </a:highlight>
                <a:ea typeface="华文楷体" panose="02010600040101010101" pitchFamily="2" charset="-122"/>
              </a:rPr>
              <a:t>IBM</a:t>
            </a:r>
            <a:r>
              <a:rPr lang="en-US" altLang="zh-CN" b="0" dirty="0">
                <a:solidFill>
                  <a:schemeClr val="tx1"/>
                </a:solidFill>
                <a:ea typeface="华文楷体" panose="02010600040101010101" pitchFamily="2" charset="-122"/>
              </a:rPr>
              <a:t> fellow</a:t>
            </a:r>
            <a:r>
              <a:rPr lang="zh-CN" altLang="en-US" b="0" dirty="0">
                <a:solidFill>
                  <a:schemeClr val="tx1"/>
                </a:solidFill>
                <a:ea typeface="华文楷体" panose="02010600040101010101" pitchFamily="2" charset="-122"/>
              </a:rPr>
              <a:t>的称号）、 </a:t>
            </a:r>
            <a:r>
              <a:rPr lang="en-US" altLang="zh-CN" b="0" dirty="0">
                <a:solidFill>
                  <a:schemeClr val="tx1"/>
                </a:solidFill>
                <a:ea typeface="华文楷体" panose="02010600040101010101" pitchFamily="2" charset="-122"/>
              </a:rPr>
              <a:t>Ivar </a:t>
            </a:r>
            <a:r>
              <a:rPr lang="en-US" altLang="zh-CN" b="0" dirty="0" err="1">
                <a:solidFill>
                  <a:schemeClr val="tx1"/>
                </a:solidFill>
                <a:ea typeface="华文楷体" panose="02010600040101010101" pitchFamily="2" charset="-122"/>
              </a:rPr>
              <a:t>Jacoboson</a:t>
            </a:r>
            <a:r>
              <a:rPr lang="zh-CN" altLang="en-US" b="0" dirty="0">
                <a:solidFill>
                  <a:schemeClr val="tx1"/>
                </a:solidFill>
                <a:ea typeface="华文楷体" panose="02010600040101010101" pitchFamily="2" charset="-122"/>
              </a:rPr>
              <a:t>（博士、</a:t>
            </a:r>
            <a:r>
              <a:rPr lang="en-US" altLang="zh-CN" b="0" dirty="0">
                <a:solidFill>
                  <a:schemeClr val="tx1"/>
                </a:solidFill>
                <a:highlight>
                  <a:srgbClr val="FFFF00"/>
                </a:highlight>
                <a:ea typeface="华文楷体" panose="02010600040101010101" pitchFamily="2" charset="-122"/>
              </a:rPr>
              <a:t>IBM</a:t>
            </a:r>
            <a:r>
              <a:rPr lang="zh-CN" altLang="en-US" b="0" dirty="0">
                <a:solidFill>
                  <a:schemeClr val="tx1"/>
                </a:solidFill>
                <a:ea typeface="华文楷体" panose="02010600040101010101" pitchFamily="2" charset="-122"/>
              </a:rPr>
              <a:t>）和 </a:t>
            </a:r>
            <a:r>
              <a:rPr lang="en-US" altLang="zh-CN" b="0" dirty="0">
                <a:solidFill>
                  <a:schemeClr val="tx1"/>
                </a:solidFill>
                <a:ea typeface="华文楷体" panose="02010600040101010101" pitchFamily="2" charset="-122"/>
              </a:rPr>
              <a:t>James Rumbaugh</a:t>
            </a:r>
            <a:r>
              <a:rPr lang="zh-CN" altLang="en-US" b="0" dirty="0">
                <a:solidFill>
                  <a:schemeClr val="tx1"/>
                </a:solidFill>
                <a:ea typeface="华文楷体" panose="02010600040101010101" pitchFamily="2" charset="-122"/>
              </a:rPr>
              <a:t>（博士、</a:t>
            </a:r>
            <a:r>
              <a:rPr lang="en-US" altLang="zh-CN" b="0" dirty="0">
                <a:solidFill>
                  <a:schemeClr val="tx1"/>
                </a:solidFill>
                <a:highlight>
                  <a:srgbClr val="FFFF00"/>
                </a:highlight>
                <a:ea typeface="华文楷体" panose="02010600040101010101" pitchFamily="2" charset="-122"/>
              </a:rPr>
              <a:t>IBM</a:t>
            </a:r>
            <a:r>
              <a:rPr lang="zh-CN" altLang="en-US" b="0" dirty="0">
                <a:solidFill>
                  <a:schemeClr val="tx1"/>
                </a:solidFill>
                <a:ea typeface="华文楷体" panose="02010600040101010101" pitchFamily="2" charset="-122"/>
              </a:rPr>
              <a:t>）开始彼此从对方的方法中吸纳思想，他们的关于面向对象方法的共同成果促成了</a:t>
            </a:r>
            <a:r>
              <a:rPr lang="en-US" altLang="zh-CN" b="0" dirty="0">
                <a:solidFill>
                  <a:schemeClr val="tx1"/>
                </a:solidFill>
                <a:ea typeface="华文楷体" panose="02010600040101010101" pitchFamily="2" charset="-122"/>
              </a:rPr>
              <a:t>UML</a:t>
            </a:r>
            <a:r>
              <a:rPr lang="zh-CN" altLang="en-US" b="0" dirty="0">
                <a:solidFill>
                  <a:schemeClr val="tx1"/>
                </a:solidFill>
                <a:ea typeface="华文楷体" panose="02010600040101010101" pitchFamily="2" charset="-122"/>
              </a:rPr>
              <a:t>的诞生</a:t>
            </a:r>
            <a:r>
              <a:rPr lang="en-US" altLang="zh-CN" b="0" dirty="0">
                <a:solidFill>
                  <a:schemeClr val="tx1"/>
                </a:solidFill>
                <a:ea typeface="华文楷体" panose="02010600040101010101" pitchFamily="2" charset="-122"/>
              </a:rPr>
              <a:t>……</a:t>
            </a:r>
          </a:p>
          <a:p>
            <a:pPr lvl="1" eaLnBrk="1" hangingPunct="1">
              <a:buFont typeface="Wingdings" panose="05000000000000000000" pitchFamily="2" charset="2"/>
              <a:buChar char="n"/>
            </a:pPr>
            <a:r>
              <a:rPr lang="en-US" altLang="zh-CN" b="0" dirty="0">
                <a:solidFill>
                  <a:schemeClr val="tx1"/>
                </a:solidFill>
                <a:ea typeface="华文楷体" panose="02010600040101010101" pitchFamily="2" charset="-122"/>
              </a:rPr>
              <a:t>1997</a:t>
            </a:r>
            <a:r>
              <a:rPr lang="zh-CN" altLang="en-US" b="0" dirty="0">
                <a:solidFill>
                  <a:schemeClr val="tx1"/>
                </a:solidFill>
                <a:ea typeface="华文楷体" panose="02010600040101010101" pitchFamily="2" charset="-122"/>
              </a:rPr>
              <a:t>年</a:t>
            </a:r>
            <a:r>
              <a:rPr lang="en-US" altLang="zh-CN" b="0" dirty="0">
                <a:solidFill>
                  <a:schemeClr val="tx1"/>
                </a:solidFill>
                <a:ea typeface="华文楷体" panose="02010600040101010101" pitchFamily="2" charset="-122"/>
              </a:rPr>
              <a:t>1</a:t>
            </a:r>
            <a:r>
              <a:rPr lang="zh-CN" altLang="en-US" b="0" dirty="0">
                <a:solidFill>
                  <a:schemeClr val="tx1"/>
                </a:solidFill>
                <a:ea typeface="华文楷体" panose="02010600040101010101" pitchFamily="2" charset="-122"/>
              </a:rPr>
              <a:t>月</a:t>
            </a:r>
            <a:r>
              <a:rPr lang="en-US" altLang="zh-CN" b="0" dirty="0">
                <a:solidFill>
                  <a:schemeClr val="tx1"/>
                </a:solidFill>
                <a:ea typeface="华文楷体" panose="02010600040101010101" pitchFamily="2" charset="-122"/>
              </a:rPr>
              <a:t>UML1.0</a:t>
            </a:r>
            <a:r>
              <a:rPr lang="zh-CN" altLang="en-US" b="0" dirty="0">
                <a:solidFill>
                  <a:schemeClr val="tx1"/>
                </a:solidFill>
                <a:ea typeface="华文楷体" panose="02010600040101010101" pitchFamily="2" charset="-122"/>
              </a:rPr>
              <a:t>版本提交给</a:t>
            </a:r>
            <a:r>
              <a:rPr lang="en-US" altLang="zh-CN" b="0" dirty="0">
                <a:solidFill>
                  <a:schemeClr val="tx1"/>
                </a:solidFill>
                <a:ea typeface="华文楷体" panose="02010600040101010101" pitchFamily="2" charset="-122"/>
              </a:rPr>
              <a:t>OMG</a:t>
            </a:r>
            <a:r>
              <a:rPr lang="zh-CN" altLang="en-US" b="0" dirty="0">
                <a:solidFill>
                  <a:schemeClr val="tx1"/>
                </a:solidFill>
                <a:ea typeface="华文楷体" panose="02010600040101010101" pitchFamily="2" charset="-122"/>
              </a:rPr>
              <a:t>并获得通过，</a:t>
            </a:r>
            <a:r>
              <a:rPr lang="en-US" altLang="zh-CN" b="0" dirty="0">
                <a:solidFill>
                  <a:schemeClr val="tx1"/>
                </a:solidFill>
                <a:ea typeface="华文楷体" panose="02010600040101010101" pitchFamily="2" charset="-122"/>
              </a:rPr>
              <a:t>UML1.0</a:t>
            </a:r>
            <a:r>
              <a:rPr lang="zh-CN" altLang="en-US" b="0" dirty="0">
                <a:solidFill>
                  <a:schemeClr val="tx1"/>
                </a:solidFill>
                <a:ea typeface="华文楷体" panose="02010600040101010101" pitchFamily="2" charset="-122"/>
              </a:rPr>
              <a:t>成为业界标准的建模语言。</a:t>
            </a:r>
            <a:r>
              <a:rPr lang="en-US" altLang="zh-CN" b="0" dirty="0">
                <a:solidFill>
                  <a:schemeClr val="tx1"/>
                </a:solidFill>
                <a:ea typeface="华文楷体" panose="02010600040101010101" pitchFamily="2" charset="-122"/>
              </a:rPr>
              <a:t>1998</a:t>
            </a:r>
            <a:r>
              <a:rPr lang="zh-CN" altLang="en-US" b="0" dirty="0">
                <a:solidFill>
                  <a:schemeClr val="tx1"/>
                </a:solidFill>
                <a:ea typeface="华文楷体" panose="02010600040101010101" pitchFamily="2" charset="-122"/>
              </a:rPr>
              <a:t>年秋季，</a:t>
            </a:r>
            <a:r>
              <a:rPr lang="en-US" altLang="zh-CN" b="0" dirty="0">
                <a:solidFill>
                  <a:schemeClr val="tx1"/>
                </a:solidFill>
                <a:ea typeface="华文楷体" panose="02010600040101010101" pitchFamily="2" charset="-122"/>
              </a:rPr>
              <a:t>UML1.3</a:t>
            </a:r>
            <a:r>
              <a:rPr lang="zh-CN" altLang="en-US" b="0" dirty="0">
                <a:solidFill>
                  <a:schemeClr val="tx1"/>
                </a:solidFill>
                <a:ea typeface="华文楷体" panose="02010600040101010101" pitchFamily="2" charset="-122"/>
              </a:rPr>
              <a:t>版本。</a:t>
            </a:r>
            <a:endParaRPr lang="en-US" altLang="zh-CN" b="0"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en-US" altLang="zh-CN" dirty="0">
                <a:solidFill>
                  <a:srgbClr val="C00000"/>
                </a:solidFill>
                <a:ea typeface="华文楷体" panose="02010600040101010101" pitchFamily="2" charset="-122"/>
              </a:rPr>
              <a:t>2003</a:t>
            </a:r>
            <a:r>
              <a:rPr lang="zh-CN" altLang="en-US" dirty="0">
                <a:solidFill>
                  <a:srgbClr val="C00000"/>
                </a:solidFill>
                <a:ea typeface="华文楷体" panose="02010600040101010101" pitchFamily="2" charset="-122"/>
              </a:rPr>
              <a:t>年</a:t>
            </a:r>
            <a:r>
              <a:rPr lang="en-US" altLang="zh-CN" dirty="0">
                <a:solidFill>
                  <a:srgbClr val="C00000"/>
                </a:solidFill>
                <a:ea typeface="华文楷体" panose="02010600040101010101" pitchFamily="2" charset="-122"/>
              </a:rPr>
              <a:t>6</a:t>
            </a:r>
            <a:r>
              <a:rPr lang="zh-CN" altLang="en-US" dirty="0">
                <a:solidFill>
                  <a:srgbClr val="C00000"/>
                </a:solidFill>
                <a:ea typeface="华文楷体" panose="02010600040101010101" pitchFamily="2" charset="-122"/>
              </a:rPr>
              <a:t>月，</a:t>
            </a:r>
            <a:r>
              <a:rPr lang="en-US" altLang="zh-CN" dirty="0">
                <a:solidFill>
                  <a:srgbClr val="C00000"/>
                </a:solidFill>
                <a:ea typeface="华文楷体" panose="02010600040101010101" pitchFamily="2" charset="-122"/>
              </a:rPr>
              <a:t>OMG</a:t>
            </a:r>
            <a:r>
              <a:rPr lang="zh-CN" altLang="en-US" dirty="0">
                <a:solidFill>
                  <a:srgbClr val="C00000"/>
                </a:solidFill>
                <a:ea typeface="华文楷体" panose="02010600040101010101" pitchFamily="2" charset="-122"/>
              </a:rPr>
              <a:t>技术会议上 </a:t>
            </a:r>
            <a:r>
              <a:rPr lang="en-US" altLang="zh-CN" dirty="0">
                <a:solidFill>
                  <a:srgbClr val="C00000"/>
                </a:solidFill>
                <a:ea typeface="华文楷体" panose="02010600040101010101" pitchFamily="2" charset="-122"/>
              </a:rPr>
              <a:t>UML 2.0</a:t>
            </a:r>
            <a:r>
              <a:rPr lang="zh-CN" altLang="en-US" dirty="0">
                <a:solidFill>
                  <a:srgbClr val="C00000"/>
                </a:solidFill>
                <a:ea typeface="华文楷体" panose="02010600040101010101" pitchFamily="2" charset="-122"/>
              </a:rPr>
              <a:t>获得正式通过。 </a:t>
            </a:r>
            <a:endParaRPr lang="en-US" altLang="zh-CN" dirty="0">
              <a:solidFill>
                <a:srgbClr val="C00000"/>
              </a:solidFill>
              <a:ea typeface="华文楷体" panose="02010600040101010101" pitchFamily="2" charset="-122"/>
            </a:endParaRPr>
          </a:p>
        </p:txBody>
      </p:sp>
      <p:pic>
        <p:nvPicPr>
          <p:cNvPr id="49156" name="Picture 4">
            <a:extLst>
              <a:ext uri="{FF2B5EF4-FFF2-40B4-BE49-F238E27FC236}">
                <a16:creationId xmlns:a16="http://schemas.microsoft.com/office/drawing/2014/main" id="{4CD854DC-7407-46FD-86B3-2CFE8FE9A11F}"/>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0360920" y="1397914"/>
            <a:ext cx="1532632" cy="1481139"/>
          </a:xfrm>
          <a:noFill/>
        </p:spPr>
      </p:pic>
      <p:pic>
        <p:nvPicPr>
          <p:cNvPr id="49157" name="Picture 6">
            <a:extLst>
              <a:ext uri="{FF2B5EF4-FFF2-40B4-BE49-F238E27FC236}">
                <a16:creationId xmlns:a16="http://schemas.microsoft.com/office/drawing/2014/main" id="{15DCC93E-7D8D-416A-ADCA-FB90B69ED853}"/>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0360920" y="2953666"/>
            <a:ext cx="1532632" cy="1381125"/>
          </a:xfrm>
          <a:noFill/>
        </p:spPr>
      </p:pic>
      <p:pic>
        <p:nvPicPr>
          <p:cNvPr id="49158" name="Picture 8">
            <a:extLst>
              <a:ext uri="{FF2B5EF4-FFF2-40B4-BE49-F238E27FC236}">
                <a16:creationId xmlns:a16="http://schemas.microsoft.com/office/drawing/2014/main" id="{98EB5F37-9FE4-46A4-9C82-31024F6F7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4437112"/>
            <a:ext cx="1532632"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A5D97331-A419-4477-8C79-CA31862744BF}"/>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
        <p:nvSpPr>
          <p:cNvPr id="56323" name="文本占位符 2">
            <a:extLst>
              <a:ext uri="{FF2B5EF4-FFF2-40B4-BE49-F238E27FC236}">
                <a16:creationId xmlns:a16="http://schemas.microsoft.com/office/drawing/2014/main" id="{99E9B05B-5947-414C-839F-5186E4C9E8A1}"/>
              </a:ext>
            </a:extLst>
          </p:cNvPr>
          <p:cNvSpPr>
            <a:spLocks noGrp="1" noChangeArrowheads="1"/>
          </p:cNvSpPr>
          <p:nvPr>
            <p:ph type="body" sz="half" idx="1"/>
          </p:nvPr>
        </p:nvSpPr>
        <p:spPr>
          <a:xfrm>
            <a:off x="479377" y="954832"/>
            <a:ext cx="11304761" cy="5616624"/>
          </a:xfrm>
        </p:spPr>
        <p:txBody>
          <a:bodyPr/>
          <a:lstStyle/>
          <a:p>
            <a:r>
              <a:rPr lang="zh-CN" altLang="en-US" dirty="0">
                <a:solidFill>
                  <a:srgbClr val="324A7A"/>
                </a:solidFill>
                <a:latin typeface="华文中宋" panose="02010600040101010101" pitchFamily="2" charset="-122"/>
                <a:ea typeface="华文中宋" panose="02010600040101010101" pitchFamily="2" charset="-122"/>
              </a:rPr>
              <a:t>标准建模语言</a:t>
            </a:r>
            <a:r>
              <a:rPr lang="en-US" altLang="zh-CN" dirty="0">
                <a:solidFill>
                  <a:srgbClr val="324A7A"/>
                </a:solidFill>
                <a:latin typeface="华文中宋" panose="02010600040101010101" pitchFamily="2" charset="-122"/>
                <a:ea typeface="华文中宋" panose="02010600040101010101" pitchFamily="2" charset="-122"/>
              </a:rPr>
              <a:t>UML</a:t>
            </a:r>
            <a:r>
              <a:rPr lang="zh-CN" altLang="en-US" dirty="0">
                <a:solidFill>
                  <a:srgbClr val="324A7A"/>
                </a:solidFill>
                <a:latin typeface="华文中宋" panose="02010600040101010101" pitchFamily="2" charset="-122"/>
                <a:ea typeface="华文中宋" panose="02010600040101010101" pitchFamily="2" charset="-122"/>
              </a:rPr>
              <a:t>的重要内容可以由下列五类图（共</a:t>
            </a:r>
            <a:r>
              <a:rPr lang="en-US" altLang="zh-CN" dirty="0">
                <a:solidFill>
                  <a:srgbClr val="324A7A"/>
                </a:solidFill>
                <a:latin typeface="华文中宋" panose="02010600040101010101" pitchFamily="2" charset="-122"/>
                <a:ea typeface="华文中宋" panose="02010600040101010101" pitchFamily="2" charset="-122"/>
              </a:rPr>
              <a:t>9</a:t>
            </a:r>
            <a:r>
              <a:rPr lang="zh-CN" altLang="en-US" dirty="0">
                <a:solidFill>
                  <a:srgbClr val="324A7A"/>
                </a:solidFill>
                <a:latin typeface="华文中宋" panose="02010600040101010101" pitchFamily="2" charset="-122"/>
                <a:ea typeface="华文中宋" panose="02010600040101010101" pitchFamily="2" charset="-122"/>
              </a:rPr>
              <a:t>种图形）来定义：</a:t>
            </a:r>
            <a:endParaRPr lang="en-US" altLang="zh-CN"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第一类是用例图（</a:t>
            </a:r>
            <a:r>
              <a:rPr lang="en-US" altLang="zh-CN" dirty="0">
                <a:solidFill>
                  <a:schemeClr val="tx1"/>
                </a:solidFill>
                <a:latin typeface="华文中宋" panose="02010600040101010101" pitchFamily="2" charset="-122"/>
                <a:ea typeface="华文中宋" panose="02010600040101010101" pitchFamily="2" charset="-122"/>
              </a:rPr>
              <a:t>Use case</a:t>
            </a:r>
            <a:r>
              <a:rPr lang="zh-CN" altLang="en-US" dirty="0">
                <a:solidFill>
                  <a:schemeClr val="tx1"/>
                </a:solidFill>
                <a:latin typeface="华文中宋" panose="02010600040101010101" pitchFamily="2" charset="-122"/>
                <a:ea typeface="华文中宋" panose="02010600040101010101" pitchFamily="2" charset="-122"/>
              </a:rPr>
              <a:t>）</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第二类是静态图 </a:t>
            </a:r>
            <a:r>
              <a:rPr lang="en-US" altLang="zh-CN" dirty="0">
                <a:solidFill>
                  <a:schemeClr val="tx1"/>
                </a:solidFill>
                <a:latin typeface="华文中宋" panose="02010600040101010101" pitchFamily="2" charset="-122"/>
                <a:ea typeface="华文中宋" panose="02010600040101010101" pitchFamily="2" charset="-122"/>
              </a:rPr>
              <a:t>(Static diagram):</a:t>
            </a:r>
            <a:r>
              <a:rPr lang="zh-CN" altLang="en-US" dirty="0">
                <a:solidFill>
                  <a:schemeClr val="tx1"/>
                </a:solidFill>
                <a:latin typeface="华文中宋" panose="02010600040101010101" pitchFamily="2" charset="-122"/>
                <a:ea typeface="华文中宋" panose="02010600040101010101" pitchFamily="2" charset="-122"/>
              </a:rPr>
              <a:t>类图</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包图</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、对象图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第三类是行为图（</a:t>
            </a:r>
            <a:r>
              <a:rPr lang="en-US" altLang="zh-CN" dirty="0">
                <a:solidFill>
                  <a:schemeClr val="tx1"/>
                </a:solidFill>
                <a:latin typeface="华文中宋" panose="02010600040101010101" pitchFamily="2" charset="-122"/>
                <a:ea typeface="华文中宋" panose="02010600040101010101" pitchFamily="2" charset="-122"/>
              </a:rPr>
              <a:t>Behavior diagram</a:t>
            </a:r>
            <a:r>
              <a:rPr lang="zh-CN" altLang="en-US" dirty="0">
                <a:solidFill>
                  <a:schemeClr val="tx1"/>
                </a:solidFill>
                <a:latin typeface="华文中宋" panose="02010600040101010101" pitchFamily="2" charset="-122"/>
                <a:ea typeface="华文中宋" panose="02010600040101010101" pitchFamily="2" charset="-122"/>
              </a:rPr>
              <a:t>）：状态图、活动图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第四类是交互图（</a:t>
            </a:r>
            <a:r>
              <a:rPr lang="en-US" altLang="zh-CN" dirty="0">
                <a:solidFill>
                  <a:schemeClr val="tx1"/>
                </a:solidFill>
                <a:latin typeface="华文中宋" panose="02010600040101010101" pitchFamily="2" charset="-122"/>
                <a:ea typeface="华文中宋" panose="02010600040101010101" pitchFamily="2" charset="-122"/>
              </a:rPr>
              <a:t>Interactive diagram</a:t>
            </a:r>
            <a:r>
              <a:rPr lang="zh-CN" altLang="en-US" dirty="0">
                <a:solidFill>
                  <a:schemeClr val="tx1"/>
                </a:solidFill>
                <a:latin typeface="华文中宋" panose="02010600040101010101" pitchFamily="2" charset="-122"/>
                <a:ea typeface="华文中宋" panose="02010600040101010101" pitchFamily="2" charset="-122"/>
              </a:rPr>
              <a:t>）：顺序图、合作图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五类是实现图 </a:t>
            </a:r>
            <a:r>
              <a:rPr lang="en-US" altLang="zh-CN" dirty="0">
                <a:solidFill>
                  <a:schemeClr val="tx1"/>
                </a:solidFill>
                <a:latin typeface="华文中宋" panose="02010600040101010101" pitchFamily="2" charset="-122"/>
                <a:ea typeface="华文中宋" panose="02010600040101010101" pitchFamily="2" charset="-122"/>
              </a:rPr>
              <a:t>( Implementation diagram )</a:t>
            </a:r>
            <a:r>
              <a:rPr lang="zh-CN" altLang="en-US" dirty="0">
                <a:solidFill>
                  <a:schemeClr val="tx1"/>
                </a:solidFill>
                <a:latin typeface="华文中宋" panose="02010600040101010101" pitchFamily="2" charset="-122"/>
                <a:ea typeface="华文中宋" panose="02010600040101010101" pitchFamily="2" charset="-122"/>
              </a:rPr>
              <a:t>：组件图、配置图</a:t>
            </a:r>
            <a:endParaRPr lang="en-US" altLang="zh-CN" dirty="0">
              <a:solidFill>
                <a:schemeClr val="tx1"/>
              </a:solidFill>
              <a:latin typeface="华文中宋" panose="02010600040101010101" pitchFamily="2" charset="-122"/>
              <a:ea typeface="华文中宋" panose="02010600040101010101" pitchFamily="2" charset="-122"/>
            </a:endParaRPr>
          </a:p>
          <a:p>
            <a:r>
              <a:rPr lang="zh-CN" altLang="en-US" dirty="0">
                <a:solidFill>
                  <a:srgbClr val="324A7A"/>
                </a:solidFill>
                <a:latin typeface="华文中宋" panose="02010600040101010101" pitchFamily="2" charset="-122"/>
                <a:ea typeface="华文中宋" panose="02010600040101010101" pitchFamily="2" charset="-122"/>
              </a:rPr>
              <a:t>从应用的角度看，当采用面向对象技术设计系统时，</a:t>
            </a:r>
            <a:r>
              <a:rPr lang="zh-CN" altLang="en-US" dirty="0">
                <a:solidFill>
                  <a:srgbClr val="A61D38"/>
                </a:solidFill>
                <a:latin typeface="华文中宋" panose="02010600040101010101" pitchFamily="2" charset="-122"/>
                <a:ea typeface="华文中宋" panose="02010600040101010101" pitchFamily="2" charset="-122"/>
              </a:rPr>
              <a:t>首先</a:t>
            </a:r>
            <a:r>
              <a:rPr lang="zh-CN" altLang="en-US" dirty="0">
                <a:solidFill>
                  <a:srgbClr val="324A7A"/>
                </a:solidFill>
                <a:latin typeface="华文中宋" panose="02010600040101010101" pitchFamily="2" charset="-122"/>
                <a:ea typeface="华文中宋" panose="02010600040101010101" pitchFamily="2" charset="-122"/>
              </a:rPr>
              <a:t>是描述需求；</a:t>
            </a:r>
            <a:r>
              <a:rPr lang="zh-CN" altLang="en-US" dirty="0">
                <a:solidFill>
                  <a:srgbClr val="A61D38"/>
                </a:solidFill>
                <a:latin typeface="华文中宋" panose="02010600040101010101" pitchFamily="2" charset="-122"/>
                <a:ea typeface="华文中宋" panose="02010600040101010101" pitchFamily="2" charset="-122"/>
              </a:rPr>
              <a:t>其次</a:t>
            </a:r>
            <a:r>
              <a:rPr lang="zh-CN" altLang="en-US" dirty="0">
                <a:solidFill>
                  <a:srgbClr val="324A7A"/>
                </a:solidFill>
                <a:latin typeface="华文中宋" panose="02010600040101010101" pitchFamily="2" charset="-122"/>
                <a:ea typeface="华文中宋" panose="02010600040101010101" pitchFamily="2" charset="-122"/>
              </a:rPr>
              <a:t>根据需求建立系统的静态模型，以构造系统的结构；</a:t>
            </a:r>
            <a:r>
              <a:rPr lang="zh-CN" altLang="en-US" dirty="0">
                <a:solidFill>
                  <a:srgbClr val="A61D38"/>
                </a:solidFill>
                <a:latin typeface="华文中宋" panose="02010600040101010101" pitchFamily="2" charset="-122"/>
                <a:ea typeface="华文中宋" panose="02010600040101010101" pitchFamily="2" charset="-122"/>
              </a:rPr>
              <a:t>第三步</a:t>
            </a:r>
            <a:r>
              <a:rPr lang="zh-CN" altLang="en-US" dirty="0">
                <a:solidFill>
                  <a:srgbClr val="324A7A"/>
                </a:solidFill>
                <a:latin typeface="华文中宋" panose="02010600040101010101" pitchFamily="2" charset="-122"/>
                <a:ea typeface="华文中宋" panose="02010600040101010101" pitchFamily="2" charset="-122"/>
              </a:rPr>
              <a:t>是描述系统的行为。</a:t>
            </a:r>
            <a:endParaRPr lang="en-US" altLang="zh-CN"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静态图</a:t>
            </a:r>
            <a:r>
              <a:rPr lang="zh-CN" altLang="en-US" dirty="0">
                <a:solidFill>
                  <a:schemeClr val="tx1"/>
                </a:solidFill>
                <a:latin typeface="华文中宋" panose="02010600040101010101" pitchFamily="2" charset="-122"/>
                <a:ea typeface="华文中宋" panose="02010600040101010101" pitchFamily="2" charset="-122"/>
              </a:rPr>
              <a:t>（第一步与第二步中所建立的模型）</a:t>
            </a:r>
            <a:endParaRPr lang="en-US" altLang="zh-CN" dirty="0">
              <a:solidFill>
                <a:schemeClr val="tx1"/>
              </a:solidFill>
              <a:latin typeface="华文中宋" panose="02010600040101010101" pitchFamily="2" charset="-122"/>
              <a:ea typeface="华文中宋" panose="02010600040101010101" pitchFamily="2" charset="-122"/>
            </a:endParaRPr>
          </a:p>
          <a:p>
            <a:pPr lvl="2"/>
            <a:r>
              <a:rPr lang="zh-CN" altLang="en-US" sz="2000" dirty="0">
                <a:solidFill>
                  <a:schemeClr val="tx1"/>
                </a:solidFill>
                <a:latin typeface="华文楷体" panose="02010600040101010101" pitchFamily="2" charset="-122"/>
                <a:ea typeface="华文楷体" panose="02010600040101010101" pitchFamily="2" charset="-122"/>
              </a:rPr>
              <a:t>用例图、类图（包含包图）、对象图、组件图和配置图这</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五个图</a:t>
            </a:r>
            <a:r>
              <a:rPr lang="zh-CN" altLang="en-US" sz="2000" dirty="0">
                <a:solidFill>
                  <a:schemeClr val="tx1"/>
                </a:solidFill>
                <a:latin typeface="华文楷体" panose="02010600040101010101" pitchFamily="2" charset="-122"/>
                <a:ea typeface="华文楷体" panose="02010600040101010101" pitchFamily="2" charset="-122"/>
              </a:rPr>
              <a:t>，是标准建模语言</a:t>
            </a:r>
            <a:r>
              <a:rPr lang="en-US" altLang="zh-CN" sz="2000" dirty="0">
                <a:solidFill>
                  <a:schemeClr val="tx1"/>
                </a:solidFill>
                <a:latin typeface="华文楷体" panose="02010600040101010101" pitchFamily="2" charset="-122"/>
                <a:ea typeface="华文楷体" panose="02010600040101010101" pitchFamily="2" charset="-122"/>
              </a:rPr>
              <a:t>UML</a:t>
            </a:r>
            <a:r>
              <a:rPr lang="zh-CN" altLang="en-US" sz="2000" dirty="0">
                <a:solidFill>
                  <a:schemeClr val="tx1"/>
                </a:solidFill>
                <a:latin typeface="华文楷体" panose="02010600040101010101" pitchFamily="2" charset="-122"/>
                <a:ea typeface="华文楷体" panose="02010600040101010101" pitchFamily="2" charset="-122"/>
              </a:rPr>
              <a:t>的静态建模机制。</a:t>
            </a:r>
            <a:endParaRPr lang="en-US" altLang="zh-CN" sz="2000" dirty="0">
              <a:solidFill>
                <a:schemeClr val="tx1"/>
              </a:solidFill>
              <a:latin typeface="华文楷体" panose="02010600040101010101" pitchFamily="2" charset="-122"/>
              <a:ea typeface="华文楷体" panose="02010600040101010101" pitchFamily="2" charset="-122"/>
            </a:endParaRPr>
          </a:p>
          <a:p>
            <a:pPr lvl="1">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动态图</a:t>
            </a:r>
            <a:r>
              <a:rPr lang="zh-CN" altLang="en-US" dirty="0">
                <a:solidFill>
                  <a:schemeClr val="tx1"/>
                </a:solidFill>
                <a:latin typeface="华文中宋" panose="02010600040101010101" pitchFamily="2" charset="-122"/>
                <a:ea typeface="华文中宋" panose="02010600040101010101" pitchFamily="2" charset="-122"/>
              </a:rPr>
              <a:t>（第三步中所建立的模型：执行时的时序状态或交互关系）</a:t>
            </a:r>
            <a:endParaRPr lang="en-US" altLang="zh-CN" dirty="0">
              <a:solidFill>
                <a:schemeClr val="tx1"/>
              </a:solidFill>
              <a:latin typeface="华文中宋" panose="02010600040101010101" pitchFamily="2" charset="-122"/>
              <a:ea typeface="华文中宋" panose="02010600040101010101" pitchFamily="2" charset="-122"/>
            </a:endParaRPr>
          </a:p>
          <a:p>
            <a:pPr lvl="2"/>
            <a:r>
              <a:rPr lang="zh-CN" altLang="en-US" sz="2000" dirty="0">
                <a:solidFill>
                  <a:schemeClr val="tx1"/>
                </a:solidFill>
                <a:latin typeface="华文楷体" panose="02010600040101010101" pitchFamily="2" charset="-122"/>
                <a:ea typeface="华文楷体" panose="02010600040101010101" pitchFamily="2" charset="-122"/>
              </a:rPr>
              <a:t>状态图、活动图、顺序图和合作图这</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四个图</a:t>
            </a:r>
            <a:r>
              <a:rPr lang="zh-CN" altLang="en-US" sz="2000" dirty="0">
                <a:solidFill>
                  <a:schemeClr val="tx1"/>
                </a:solidFill>
                <a:latin typeface="华文楷体" panose="02010600040101010101" pitchFamily="2" charset="-122"/>
                <a:ea typeface="华文楷体" panose="02010600040101010101" pitchFamily="2" charset="-122"/>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75A5645-A295-4C1B-856C-D41877D45C78}"/>
              </a:ext>
            </a:extLst>
          </p:cNvPr>
          <p:cNvPicPr>
            <a:picLocks noChangeAspect="1"/>
          </p:cNvPicPr>
          <p:nvPr/>
        </p:nvPicPr>
        <p:blipFill>
          <a:blip r:embed="rId2"/>
          <a:stretch>
            <a:fillRect/>
          </a:stretch>
        </p:blipFill>
        <p:spPr>
          <a:xfrm>
            <a:off x="191345" y="1376669"/>
            <a:ext cx="5439932" cy="4752528"/>
          </a:xfrm>
          <a:prstGeom prst="rect">
            <a:avLst/>
          </a:prstGeom>
          <a:effectLst>
            <a:glow rad="101600">
              <a:schemeClr val="accent1">
                <a:satMod val="175000"/>
                <a:alpha val="40000"/>
              </a:schemeClr>
            </a:glow>
            <a:outerShdw blurRad="50800" dist="38100" dir="5400000" algn="t" rotWithShape="0">
              <a:prstClr val="black">
                <a:alpha val="40000"/>
              </a:prstClr>
            </a:outerShdw>
          </a:effectLst>
        </p:spPr>
      </p:pic>
      <p:pic>
        <p:nvPicPr>
          <p:cNvPr id="7" name="图片 6">
            <a:extLst>
              <a:ext uri="{FF2B5EF4-FFF2-40B4-BE49-F238E27FC236}">
                <a16:creationId xmlns:a16="http://schemas.microsoft.com/office/drawing/2014/main" id="{ED898223-1879-4647-BD5C-62FA1A51046A}"/>
              </a:ext>
            </a:extLst>
          </p:cNvPr>
          <p:cNvPicPr>
            <a:picLocks noChangeAspect="1"/>
          </p:cNvPicPr>
          <p:nvPr/>
        </p:nvPicPr>
        <p:blipFill>
          <a:blip r:embed="rId3"/>
          <a:stretch>
            <a:fillRect/>
          </a:stretch>
        </p:blipFill>
        <p:spPr>
          <a:xfrm>
            <a:off x="5774799" y="1340767"/>
            <a:ext cx="6019487" cy="4788431"/>
          </a:xfrm>
          <a:prstGeom prst="rect">
            <a:avLst/>
          </a:prstGeom>
        </p:spPr>
      </p:pic>
      <p:sp>
        <p:nvSpPr>
          <p:cNvPr id="8" name="标题 1">
            <a:extLst>
              <a:ext uri="{FF2B5EF4-FFF2-40B4-BE49-F238E27FC236}">
                <a16:creationId xmlns:a16="http://schemas.microsoft.com/office/drawing/2014/main" id="{8ECD8140-2448-4CC4-8DE0-200595D318EB}"/>
              </a:ext>
            </a:extLst>
          </p:cNvPr>
          <p:cNvSpPr>
            <a:spLocks noGrp="1" noChangeArrowheads="1"/>
          </p:cNvSpPr>
          <p:nvPr>
            <p:ph type="title"/>
          </p:nvPr>
        </p:nvSpPr>
        <p:spPr>
          <a:xfrm>
            <a:off x="11052" y="3204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13029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E7163779-785F-43AE-8BB7-EB18719AE61E}"/>
              </a:ext>
            </a:extLst>
          </p:cNvPr>
          <p:cNvSpPr>
            <a:spLocks noGrp="1" noChangeArrowheads="1"/>
          </p:cNvSpPr>
          <p:nvPr>
            <p:ph type="title"/>
          </p:nvPr>
        </p:nvSpPr>
        <p:spPr/>
        <p:txBody>
          <a:bodyPr/>
          <a:lstStyle/>
          <a:p>
            <a:r>
              <a:rPr lang="en-US" altLang="zh-CN" sz="400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a:ea typeface="华文中宋"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6343C41-B859-4D9B-B05B-BAE41AA046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1268760"/>
            <a:ext cx="4968552" cy="230505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1C42AF-2F0C-4227-B2D6-803938EAFF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4072" y="1203872"/>
            <a:ext cx="4414837" cy="230505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1A2FC444-8453-464F-81E5-8B909FC187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4071" y="3817501"/>
            <a:ext cx="4414837" cy="2563827"/>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4024477E-1322-4290-86C7-7986937369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3883928"/>
            <a:ext cx="4968552" cy="249740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7824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id="{3B80B9A5-1C5F-4A7A-8543-7607BCA511E8}"/>
              </a:ext>
            </a:extLst>
          </p:cNvPr>
          <p:cNvSpPr>
            <a:spLocks noGrp="1" noChangeArrowheads="1"/>
          </p:cNvSpPr>
          <p:nvPr>
            <p:ph type="body" sz="half" idx="1"/>
          </p:nvPr>
        </p:nvSpPr>
        <p:spPr>
          <a:xfrm>
            <a:off x="551384" y="764704"/>
            <a:ext cx="10945216" cy="5976664"/>
          </a:xfrm>
        </p:spPr>
        <p:txBody>
          <a:bodyPr/>
          <a:lstStyle/>
          <a:p>
            <a:pPr eaLnBrk="1" hangingPunct="1">
              <a:lnSpc>
                <a:spcPct val="150000"/>
              </a:lnSpc>
              <a:spcBef>
                <a:spcPts val="0"/>
              </a:spcBef>
            </a:pPr>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lnSpc>
                <a:spcPct val="150000"/>
              </a:lnSpc>
              <a:spcBef>
                <a:spcPts val="0"/>
              </a:spcBef>
              <a:buFont typeface="Wingdings" panose="05000000000000000000" pitchFamily="2" charset="2"/>
              <a:buChar char="n"/>
            </a:pPr>
            <a:r>
              <a:rPr lang="zh-CN" altLang="en-US" sz="2800" dirty="0">
                <a:solidFill>
                  <a:srgbClr val="324A7A"/>
                </a:solidFill>
                <a:latin typeface="华文中宋" panose="02010600040101010101" pitchFamily="2" charset="-122"/>
                <a:ea typeface="华文中宋" panose="02010600040101010101" pitchFamily="2" charset="-122"/>
              </a:rPr>
              <a:t>类图</a:t>
            </a: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类和层次的关系</a:t>
            </a:r>
          </a:p>
          <a:p>
            <a:pPr lvl="3" eaLnBrk="1" hangingPunct="1">
              <a:lnSpc>
                <a:spcPct val="150000"/>
              </a:lnSpc>
              <a:spcBef>
                <a:spcPts val="0"/>
              </a:spcBef>
            </a:pP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类名称、字段名称、方法名称、</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abstract</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类、</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abstract</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方法、</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static</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字段、</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static</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方法、类的继承关系、</a:t>
            </a:r>
            <a:r>
              <a:rPr lang="zh-CN" altLang="en-US" sz="2400" b="1" dirty="0">
                <a:solidFill>
                  <a:srgbClr val="C00000"/>
                </a:solidFill>
                <a:latin typeface="Arial Black" panose="020B0A04020102020204" pitchFamily="34" charset="0"/>
                <a:ea typeface="华文楷体" panose="02010600040101010101" pitchFamily="2" charset="-122"/>
              </a:rPr>
              <a:t>箭头方向的问题</a:t>
            </a:r>
            <a:endParaRPr lang="en-US" altLang="zh-CN" sz="2400" b="1" dirty="0">
              <a:solidFill>
                <a:srgbClr val="C00000"/>
              </a:solidFill>
              <a:latin typeface="Arial Black" panose="020B0A04020102020204" pitchFamily="34" charset="0"/>
              <a:ea typeface="华文楷体" panose="02010600040101010101" pitchFamily="2" charset="-122"/>
            </a:endParaRP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接口与实现</a:t>
            </a: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接口的名称为斜体、虚线表示实现关系</a:t>
            </a:r>
            <a:endParaRPr lang="en-US" altLang="zh-CN" sz="2400" b="1" dirty="0">
              <a:latin typeface="华文楷体" panose="02010600040101010101" pitchFamily="2" charset="-122"/>
              <a:ea typeface="华文楷体" panose="02010600040101010101" pitchFamily="2" charset="-122"/>
              <a:cs typeface="Times New Roman" panose="02020603050405020304" pitchFamily="18" charset="0"/>
            </a:endParaRP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聚合</a:t>
            </a:r>
            <a:r>
              <a:rPr lang="en-US" altLang="zh-CN" dirty="0">
                <a:solidFill>
                  <a:schemeClr val="tx1"/>
                </a:solidFill>
                <a:latin typeface="华文中宋" panose="02010600040101010101" pitchFamily="2" charset="-122"/>
                <a:ea typeface="华文中宋" panose="02010600040101010101" pitchFamily="2" charset="-122"/>
              </a:rPr>
              <a:t>aggregation</a:t>
            </a: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白色菱形的直线代表聚合关系</a:t>
            </a:r>
            <a:endParaRPr lang="en-US" altLang="zh-CN" sz="1100" b="1" dirty="0">
              <a:latin typeface="华文楷体" panose="02010600040101010101" pitchFamily="2" charset="-122"/>
              <a:ea typeface="华文楷体" panose="02010600040101010101" pitchFamily="2" charset="-122"/>
              <a:cs typeface="Times New Roman" panose="02020603050405020304" pitchFamily="18" charset="0"/>
            </a:endParaRP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把东西放在菱形容器里</a:t>
            </a:r>
          </a:p>
          <a:p>
            <a:pPr lvl="3" eaLnBrk="1" hangingPunct="1"/>
            <a:endParaRPr lang="zh-CN" altLang="en-US" sz="1100" b="1" dirty="0">
              <a:latin typeface="华文楷体" panose="02010600040101010101" pitchFamily="2" charset="-122"/>
              <a:ea typeface="华文楷体" panose="02010600040101010101" pitchFamily="2" charset="-122"/>
              <a:cs typeface="Times New Roman" panose="02020603050405020304" pitchFamily="18" charset="0"/>
            </a:endParaRPr>
          </a:p>
          <a:p>
            <a:pPr lvl="3" eaLnBrk="1" hangingPunct="1">
              <a:lnSpc>
                <a:spcPct val="150000"/>
              </a:lnSpc>
              <a:spcBef>
                <a:spcPts val="0"/>
              </a:spcBef>
            </a:pPr>
            <a:endParaRPr lang="zh-CN" altLang="en-US" sz="2400" dirty="0">
              <a:solidFill>
                <a:srgbClr val="C00000"/>
              </a:solidFill>
              <a:latin typeface="Arial Black" panose="020B0A04020102020204" pitchFamily="34" charset="0"/>
              <a:ea typeface="华文楷体" panose="02010600040101010101" pitchFamily="2" charset="-122"/>
            </a:endParaRPr>
          </a:p>
        </p:txBody>
      </p:sp>
      <p:sp>
        <p:nvSpPr>
          <p:cNvPr id="7" name="标题 1">
            <a:extLst>
              <a:ext uri="{FF2B5EF4-FFF2-40B4-BE49-F238E27FC236}">
                <a16:creationId xmlns:a16="http://schemas.microsoft.com/office/drawing/2014/main" id="{B15F4920-BF29-4CEB-9747-F2DEE20B8132}"/>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8" name="Picture 4">
            <a:extLst>
              <a:ext uri="{FF2B5EF4-FFF2-40B4-BE49-F238E27FC236}">
                <a16:creationId xmlns:a16="http://schemas.microsoft.com/office/drawing/2014/main" id="{941462FF-60E8-422F-8231-D5249EBAF3F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663952" y="116634"/>
            <a:ext cx="3287688" cy="2736303"/>
          </a:xfrm>
          <a:noFill/>
        </p:spPr>
      </p:pic>
      <p:pic>
        <p:nvPicPr>
          <p:cNvPr id="5" name="Picture 4">
            <a:extLst>
              <a:ext uri="{FF2B5EF4-FFF2-40B4-BE49-F238E27FC236}">
                <a16:creationId xmlns:a16="http://schemas.microsoft.com/office/drawing/2014/main" id="{6D63BD2B-13EF-437B-847B-05A89E9E4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2575" y="105885"/>
            <a:ext cx="3528392" cy="273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2688A24D-B0C5-41FD-8C9B-39C8DEC74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178" y="3874491"/>
            <a:ext cx="4511823" cy="265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a:extLst>
              <a:ext uri="{FF2B5EF4-FFF2-40B4-BE49-F238E27FC236}">
                <a16:creationId xmlns:a16="http://schemas.microsoft.com/office/drawing/2014/main" id="{ECA424A5-1B86-4BDD-A20B-69CF86C96B79}"/>
              </a:ext>
            </a:extLst>
          </p:cNvPr>
          <p:cNvSpPr>
            <a:spLocks noGrp="1" noChangeArrowheads="1"/>
          </p:cNvSpPr>
          <p:nvPr>
            <p:ph type="body" sz="half" idx="1"/>
          </p:nvPr>
        </p:nvSpPr>
        <p:spPr>
          <a:xfrm>
            <a:off x="479377" y="836712"/>
            <a:ext cx="6851515" cy="5760640"/>
          </a:xfrm>
        </p:spPr>
        <p:txBody>
          <a:bodyPr/>
          <a:lstStyle/>
          <a:p>
            <a:pPr eaLnBrk="1" hangingPunct="1"/>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buFont typeface="Wingdings" panose="05000000000000000000" pitchFamily="2" charset="2"/>
              <a:buChar char="n"/>
            </a:pPr>
            <a:r>
              <a:rPr lang="zh-CN" altLang="en-US" sz="2800" dirty="0">
                <a:solidFill>
                  <a:srgbClr val="324A7A"/>
                </a:solidFill>
                <a:latin typeface="华文中宋" panose="02010600040101010101" pitchFamily="2" charset="-122"/>
                <a:ea typeface="华文中宋" panose="02010600040101010101" pitchFamily="2" charset="-122"/>
              </a:rPr>
              <a:t>类图</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类和层次的关系</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接口与实现</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聚合</a:t>
            </a:r>
            <a:r>
              <a:rPr lang="en-US" altLang="zh-CN" dirty="0">
                <a:solidFill>
                  <a:srgbClr val="324A7A"/>
                </a:solidFill>
                <a:latin typeface="华文中宋" panose="02010600040101010101" pitchFamily="2" charset="-122"/>
                <a:ea typeface="华文中宋" panose="02010600040101010101" pitchFamily="2" charset="-122"/>
              </a:rPr>
              <a:t>aggregation</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存取控制</a:t>
            </a:r>
          </a:p>
          <a:p>
            <a:pPr lvl="3" eaLnBrk="1" hangingPunct="1"/>
            <a:r>
              <a:rPr lang="en-US" altLang="zh-CN" sz="2400" dirty="0">
                <a:latin typeface="华文中宋" panose="02010600040101010101" pitchFamily="2" charset="-122"/>
                <a:ea typeface="华文中宋" panose="02010600040101010101" pitchFamily="2" charset="-122"/>
              </a:rPr>
              <a:t>UML</a:t>
            </a:r>
            <a:r>
              <a:rPr lang="zh-CN" altLang="en-US" sz="2400" dirty="0">
                <a:latin typeface="华文中宋" panose="02010600040101010101" pitchFamily="2" charset="-122"/>
                <a:ea typeface="华文中宋" panose="02010600040101010101" pitchFamily="2" charset="-122"/>
              </a:rPr>
              <a:t>只要在方法或字段的名称前面加上符号，就可以表示存取控制</a:t>
            </a:r>
          </a:p>
          <a:p>
            <a:pPr lvl="4" eaLnBrk="1" hangingPunct="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rPr>
              <a:t> ＋表示是</a:t>
            </a:r>
            <a:r>
              <a:rPr lang="en-US" altLang="zh-CN" sz="2400" dirty="0">
                <a:latin typeface="华文楷体" panose="02010600040101010101" pitchFamily="2" charset="-122"/>
                <a:ea typeface="华文楷体" panose="02010600040101010101" pitchFamily="2" charset="-122"/>
              </a:rPr>
              <a:t>public</a:t>
            </a:r>
            <a:r>
              <a:rPr lang="zh-CN" altLang="en-US" sz="2400" dirty="0">
                <a:latin typeface="华文楷体" panose="02010600040101010101" pitchFamily="2" charset="-122"/>
                <a:ea typeface="华文楷体" panose="02010600040101010101" pitchFamily="2" charset="-122"/>
              </a:rPr>
              <a:t>方法或字段</a:t>
            </a:r>
          </a:p>
          <a:p>
            <a:pPr lvl="4" eaLnBrk="1" hangingPunct="1">
              <a:buFont typeface="Arial" panose="020B0604020202020204" pitchFamily="34" charset="0"/>
              <a:buChar char="•"/>
            </a:pPr>
            <a:r>
              <a:rPr lang="en-US" altLang="zh-CN" sz="2400" dirty="0">
                <a:latin typeface="华文楷体" panose="02010600040101010101" pitchFamily="2" charset="-122"/>
                <a:ea typeface="华文楷体" panose="02010600040101010101" pitchFamily="2" charset="-122"/>
              </a:rPr>
              <a:t> - </a:t>
            </a:r>
            <a:r>
              <a:rPr lang="zh-CN" altLang="en-US" sz="2400" dirty="0">
                <a:latin typeface="华文楷体" panose="02010600040101010101" pitchFamily="2" charset="-122"/>
                <a:ea typeface="华文楷体" panose="02010600040101010101" pitchFamily="2" charset="-122"/>
              </a:rPr>
              <a:t>表示是</a:t>
            </a:r>
            <a:r>
              <a:rPr lang="en-US" altLang="zh-CN" sz="2400" dirty="0">
                <a:latin typeface="华文楷体" panose="02010600040101010101" pitchFamily="2" charset="-122"/>
                <a:ea typeface="华文楷体" panose="02010600040101010101" pitchFamily="2" charset="-122"/>
              </a:rPr>
              <a:t>private</a:t>
            </a:r>
            <a:r>
              <a:rPr lang="zh-CN" altLang="en-US" sz="2400" dirty="0">
                <a:latin typeface="华文楷体" panose="02010600040101010101" pitchFamily="2" charset="-122"/>
                <a:ea typeface="华文楷体" panose="02010600040101010101" pitchFamily="2" charset="-122"/>
              </a:rPr>
              <a:t>方法或者字段</a:t>
            </a:r>
          </a:p>
          <a:p>
            <a:pPr lvl="4" eaLnBrk="1" hangingPunct="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rPr>
              <a:t> ＃表示是</a:t>
            </a:r>
            <a:r>
              <a:rPr lang="en-US" altLang="zh-CN" sz="2400" dirty="0">
                <a:latin typeface="华文楷体" panose="02010600040101010101" pitchFamily="2" charset="-122"/>
                <a:ea typeface="华文楷体" panose="02010600040101010101" pitchFamily="2" charset="-122"/>
              </a:rPr>
              <a:t>protected</a:t>
            </a:r>
            <a:r>
              <a:rPr lang="zh-CN" altLang="en-US" sz="2400" dirty="0">
                <a:latin typeface="华文楷体" panose="02010600040101010101" pitchFamily="2" charset="-122"/>
                <a:ea typeface="华文楷体" panose="02010600040101010101" pitchFamily="2" charset="-122"/>
              </a:rPr>
              <a:t>方法或字段</a:t>
            </a:r>
          </a:p>
        </p:txBody>
      </p:sp>
      <p:sp>
        <p:nvSpPr>
          <p:cNvPr id="7" name="标题 1">
            <a:extLst>
              <a:ext uri="{FF2B5EF4-FFF2-40B4-BE49-F238E27FC236}">
                <a16:creationId xmlns:a16="http://schemas.microsoft.com/office/drawing/2014/main" id="{E418D609-0217-4F55-881E-E621F22BC89E}"/>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2F80A219-E801-434E-A33E-2C318CAD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2" y="3501008"/>
            <a:ext cx="481806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D5050894-AB07-4206-B2D0-4FF6F1D8EEB9}"/>
              </a:ext>
            </a:extLst>
          </p:cNvPr>
          <p:cNvSpPr>
            <a:spLocks noGrp="1" noChangeArrowheads="1"/>
          </p:cNvSpPr>
          <p:nvPr>
            <p:ph type="body" sz="half" idx="1"/>
          </p:nvPr>
        </p:nvSpPr>
        <p:spPr>
          <a:xfrm>
            <a:off x="479377" y="923131"/>
            <a:ext cx="11088737" cy="5603083"/>
          </a:xfrm>
        </p:spPr>
        <p:txBody>
          <a:bodyPr/>
          <a:lstStyle/>
          <a:p>
            <a:pPr eaLnBrk="1" hangingPunct="1">
              <a:lnSpc>
                <a:spcPct val="90000"/>
              </a:lnSpc>
              <a:defRPr/>
            </a:pPr>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类图</a:t>
            </a: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类间的关联性</a:t>
            </a:r>
          </a:p>
          <a:p>
            <a:pPr lvl="1" eaLnBrk="1" hangingPunct="1">
              <a:lnSpc>
                <a:spcPct val="90000"/>
              </a:lnSpc>
              <a:defRPr/>
            </a:pPr>
            <a:endParaRPr lang="zh-CN" altLang="en-US" dirty="0">
              <a:latin typeface="华文中宋" panose="02010600040101010101" pitchFamily="2" charset="-122"/>
              <a:ea typeface="华文中宋" panose="02010600040101010101" pitchFamily="2" charset="-122"/>
            </a:endParaRPr>
          </a:p>
          <a:p>
            <a:pPr lvl="1" eaLnBrk="1" hangingPunct="1">
              <a:lnSpc>
                <a:spcPct val="90000"/>
              </a:lnSpc>
              <a:defRPr/>
            </a:pPr>
            <a:endParaRPr lang="zh-CN" altLang="en-US" dirty="0">
              <a:latin typeface="华文中宋" panose="02010600040101010101" pitchFamily="2" charset="-122"/>
              <a:ea typeface="华文中宋" panose="02010600040101010101" pitchFamily="2" charset="-122"/>
            </a:endParaRPr>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marL="457189" lvl="1" indent="0" eaLnBrk="1" hangingPunct="1">
              <a:lnSpc>
                <a:spcPct val="90000"/>
              </a:lnSpc>
              <a:buNone/>
              <a:defRPr/>
            </a:pPr>
            <a:endParaRPr lang="zh-CN" altLang="en-US" sz="2400" dirty="0">
              <a:solidFill>
                <a:srgbClr val="324A7A"/>
              </a:solidFill>
            </a:endParaRP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处理流程和对象间的协调</a:t>
            </a: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顺序图</a:t>
            </a:r>
            <a:endParaRPr lang="en-US" altLang="zh-CN" sz="2000" dirty="0">
              <a:latin typeface="华文楷体" panose="02010600040101010101" pitchFamily="2" charset="-122"/>
              <a:ea typeface="华文楷体" panose="02010600040101010101" pitchFamily="2" charset="-122"/>
            </a:endParaRP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活动图</a:t>
            </a:r>
            <a:endParaRPr lang="en-US" altLang="zh-CN" sz="2000" dirty="0">
              <a:latin typeface="华文楷体" panose="02010600040101010101" pitchFamily="2" charset="-122"/>
              <a:ea typeface="华文楷体" panose="02010600040101010101" pitchFamily="2" charset="-122"/>
            </a:endParaRP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状态图</a:t>
            </a:r>
          </a:p>
        </p:txBody>
      </p:sp>
      <p:sp>
        <p:nvSpPr>
          <p:cNvPr id="8" name="标题 1">
            <a:extLst>
              <a:ext uri="{FF2B5EF4-FFF2-40B4-BE49-F238E27FC236}">
                <a16:creationId xmlns:a16="http://schemas.microsoft.com/office/drawing/2014/main" id="{40ADE628-274A-4980-851D-91A3B0189FB0}"/>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5" name="Picture 6">
            <a:extLst>
              <a:ext uri="{FF2B5EF4-FFF2-40B4-BE49-F238E27FC236}">
                <a16:creationId xmlns:a16="http://schemas.microsoft.com/office/drawing/2014/main" id="{6CCDF356-0BB5-4238-888C-47DD36FCC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2348880"/>
            <a:ext cx="6723733"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767408" y="836712"/>
            <a:ext cx="108012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体系结构的设计模式是构成负责软件的基础和常用单元，解决的是软件的底层或接近底层的结构问题。</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自从</a:t>
            </a:r>
            <a:r>
              <a:rPr lang="en-US" altLang="zh-CN" b="0" dirty="0">
                <a:solidFill>
                  <a:schemeClr val="tx1"/>
                </a:solidFill>
                <a:latin typeface="华文中宋" panose="02010600040101010101" pitchFamily="2" charset="-122"/>
                <a:ea typeface="华文中宋" panose="02010600040101010101" pitchFamily="2" charset="-122"/>
              </a:rPr>
              <a:t>1991</a:t>
            </a:r>
            <a:r>
              <a:rPr lang="zh-CN" altLang="en-US" b="0" dirty="0">
                <a:solidFill>
                  <a:schemeClr val="tx1"/>
                </a:solidFill>
                <a:latin typeface="华文中宋" panose="02010600040101010101" pitchFamily="2" charset="-122"/>
                <a:ea typeface="华文中宋" panose="02010600040101010101" pitchFamily="2" charset="-122"/>
              </a:rPr>
              <a:t>年以来，模式的观念和理论逐渐成为面向对象领域中的热门的话题之一。</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设计面向对象的软件比较困难</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找对象、归类、定义接口与层次、建立对象间的关系：目的是当前行，对今后具有通用性</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但一下子要做到好的设计，好的可复用的面向对象不是说不可能，至少更加的困难。</a:t>
            </a:r>
            <a:endParaRPr lang="en-US" altLang="zh-CN" dirty="0">
              <a:solidFill>
                <a:schemeClr val="tx1"/>
              </a:solidFill>
              <a:latin typeface="华文楷体" panose="02010600040101010101" pitchFamily="2" charset="-122"/>
              <a:ea typeface="华文楷体" panose="02010600040101010101" pitchFamily="2" charset="-122"/>
            </a:endParaRPr>
          </a:p>
          <a:p>
            <a:pPr eaLnBrk="1" hangingPunct="1"/>
            <a:r>
              <a:rPr lang="zh-CN" altLang="en-US" b="0" dirty="0">
                <a:solidFill>
                  <a:schemeClr val="tx1"/>
                </a:solidFill>
                <a:latin typeface="华文中宋" panose="02010600040101010101" pitchFamily="2" charset="-122"/>
                <a:ea typeface="华文中宋" panose="02010600040101010101" pitchFamily="2" charset="-122"/>
              </a:rPr>
              <a:t>经验，重复</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有经验的人能做出更好的设计</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设计模式使人们可以更加简单方便地复用成功的设计和体系结构，帮助设计者更好更快地完成系统设计。</a:t>
            </a:r>
            <a:endParaRPr lang="en-US" altLang="zh-CN"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4177441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文本占位符 2">
            <a:extLst>
              <a:ext uri="{FF2B5EF4-FFF2-40B4-BE49-F238E27FC236}">
                <a16:creationId xmlns:a16="http://schemas.microsoft.com/office/drawing/2014/main" id="{A4F0AA24-52FE-462C-B94C-1A9CBDBA89FB}"/>
              </a:ext>
            </a:extLst>
          </p:cNvPr>
          <p:cNvSpPr>
            <a:spLocks noGrp="1" noChangeArrowheads="1"/>
          </p:cNvSpPr>
          <p:nvPr>
            <p:ph type="body" sz="half" idx="1"/>
          </p:nvPr>
        </p:nvSpPr>
        <p:spPr>
          <a:xfrm>
            <a:off x="623392" y="870248"/>
            <a:ext cx="11343450" cy="5727104"/>
          </a:xfrm>
        </p:spPr>
        <p:txBody>
          <a:bodyPr/>
          <a:lstStyle/>
          <a:p>
            <a:r>
              <a:rPr lang="en-US" altLang="zh-CN" sz="4000" dirty="0">
                <a:solidFill>
                  <a:srgbClr val="324A7A"/>
                </a:solidFill>
                <a:ea typeface="GungsuhChe" panose="02030609000101010101" pitchFamily="49" charset="-127"/>
              </a:rPr>
              <a:t>Types Of Software Patterns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Analysis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Design</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Organizational</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Process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Project Planning</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Configuration Management</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UI</a:t>
            </a:r>
            <a:r>
              <a:rPr lang="zh-CN" altLang="en-US" sz="3600" dirty="0">
                <a:solidFill>
                  <a:srgbClr val="324A7A"/>
                </a:solidFill>
                <a:ea typeface="GungsuhChe" panose="02030609000101010101" pitchFamily="49" charset="-127"/>
              </a:rPr>
              <a:t>、</a:t>
            </a:r>
            <a:r>
              <a:rPr lang="en-US" altLang="zh-CN" sz="3600" dirty="0" err="1">
                <a:solidFill>
                  <a:srgbClr val="324A7A"/>
                </a:solidFill>
                <a:ea typeface="GungsuhChe" panose="02030609000101010101" pitchFamily="49" charset="-127"/>
              </a:rPr>
              <a:t>Colour</a:t>
            </a:r>
            <a:r>
              <a:rPr lang="zh-CN" altLang="en-US" sz="3600" dirty="0">
                <a:solidFill>
                  <a:srgbClr val="324A7A"/>
                </a:solidFill>
                <a:ea typeface="GungsuhChe" panose="02030609000101010101" pitchFamily="49" charset="-127"/>
              </a:rPr>
              <a:t>、</a:t>
            </a:r>
            <a:r>
              <a:rPr lang="en-US" altLang="zh-CN" sz="3600" dirty="0">
                <a:solidFill>
                  <a:srgbClr val="324A7A"/>
                </a:solidFill>
                <a:ea typeface="GungsuhChe" panose="02030609000101010101" pitchFamily="49" charset="-127"/>
              </a:rPr>
              <a:t>Code……</a:t>
            </a:r>
            <a:endParaRPr lang="zh-CN" altLang="en-US" sz="3600" dirty="0">
              <a:solidFill>
                <a:srgbClr val="324A7A"/>
              </a:solidFill>
              <a:ea typeface="GungsuhChe" panose="02030609000101010101" pitchFamily="49" charset="-127"/>
            </a:endParaRPr>
          </a:p>
        </p:txBody>
      </p:sp>
      <p:sp>
        <p:nvSpPr>
          <p:cNvPr id="7" name="标题 1">
            <a:extLst>
              <a:ext uri="{FF2B5EF4-FFF2-40B4-BE49-F238E27FC236}">
                <a16:creationId xmlns:a16="http://schemas.microsoft.com/office/drawing/2014/main" id="{783B2B32-40DF-46AE-B7E5-FFA5193063AE}"/>
              </a:ext>
            </a:extLst>
          </p:cNvPr>
          <p:cNvSpPr>
            <a:spLocks noGrp="1" noChangeArrowheads="1"/>
          </p:cNvSpPr>
          <p:nvPr>
            <p:ph type="title"/>
          </p:nvPr>
        </p:nvSpPr>
        <p:spPr>
          <a:xfrm>
            <a:off x="11052" y="3204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2">
            <a:extLst>
              <a:ext uri="{FF2B5EF4-FFF2-40B4-BE49-F238E27FC236}">
                <a16:creationId xmlns:a16="http://schemas.microsoft.com/office/drawing/2014/main" id="{F2919652-92E3-4D0E-BB59-4DE281A3AF4A}"/>
              </a:ext>
            </a:extLst>
          </p:cNvPr>
          <p:cNvSpPr>
            <a:spLocks noGrp="1" noChangeArrowheads="1"/>
          </p:cNvSpPr>
          <p:nvPr>
            <p:ph type="body" sz="half" idx="1"/>
          </p:nvPr>
        </p:nvSpPr>
        <p:spPr>
          <a:xfrm>
            <a:off x="695400" y="1066800"/>
            <a:ext cx="10801200" cy="4724400"/>
          </a:xfrm>
        </p:spPr>
        <p:txBody>
          <a:bodyPr/>
          <a:lstStyle/>
          <a:p>
            <a:r>
              <a:rPr lang="en-US" altLang="zh-CN" sz="4000" dirty="0" err="1">
                <a:solidFill>
                  <a:srgbClr val="324A7A"/>
                </a:solidFill>
              </a:rPr>
              <a:t>GoF</a:t>
            </a:r>
            <a:r>
              <a:rPr lang="en-US" altLang="zh-CN" sz="4000" dirty="0">
                <a:solidFill>
                  <a:srgbClr val="324A7A"/>
                </a:solidFill>
              </a:rPr>
              <a:t> Classification of Design Patterns</a:t>
            </a:r>
          </a:p>
          <a:p>
            <a:pPr lvl="1">
              <a:buFont typeface="Wingdings" panose="05000000000000000000" pitchFamily="2" charset="2"/>
              <a:buChar char="n"/>
            </a:pPr>
            <a:r>
              <a:rPr lang="en-US" altLang="zh-CN" sz="3600" dirty="0">
                <a:solidFill>
                  <a:srgbClr val="324A7A"/>
                </a:solidFill>
              </a:rPr>
              <a:t>Purpose - what a pattern does</a:t>
            </a:r>
          </a:p>
          <a:p>
            <a:pPr lvl="2"/>
            <a:r>
              <a:rPr lang="en-US" altLang="zh-CN" sz="3200" dirty="0">
                <a:solidFill>
                  <a:srgbClr val="324A7A"/>
                </a:solidFill>
              </a:rPr>
              <a:t>Creational Patterns</a:t>
            </a:r>
          </a:p>
          <a:p>
            <a:pPr lvl="3"/>
            <a:r>
              <a:rPr lang="en-US" altLang="zh-CN" sz="2400" dirty="0">
                <a:highlight>
                  <a:srgbClr val="FFFF00"/>
                </a:highlight>
                <a:latin typeface="Times New Roman" panose="02020603050405020304" pitchFamily="18" charset="0"/>
                <a:cs typeface="Times New Roman" panose="02020603050405020304" pitchFamily="18" charset="0"/>
              </a:rPr>
              <a:t>Concern</a:t>
            </a:r>
            <a:r>
              <a:rPr lang="en-US" altLang="zh-CN" sz="2400" dirty="0">
                <a:latin typeface="Times New Roman" panose="02020603050405020304" pitchFamily="18" charset="0"/>
                <a:cs typeface="Times New Roman" panose="02020603050405020304" pitchFamily="18" charset="0"/>
              </a:rPr>
              <a:t> the process of object creation</a:t>
            </a:r>
          </a:p>
          <a:p>
            <a:pPr lvl="2"/>
            <a:r>
              <a:rPr lang="en-US" altLang="zh-CN" sz="3200" dirty="0">
                <a:solidFill>
                  <a:srgbClr val="324A7A"/>
                </a:solidFill>
              </a:rPr>
              <a:t>Structural Patterns</a:t>
            </a:r>
          </a:p>
          <a:p>
            <a:pPr lvl="3"/>
            <a:r>
              <a:rPr lang="en-US" altLang="zh-CN" sz="2400" dirty="0">
                <a:highlight>
                  <a:srgbClr val="00FFFF"/>
                </a:highlight>
                <a:latin typeface="Times New Roman" panose="02020603050405020304" pitchFamily="18" charset="0"/>
                <a:cs typeface="Times New Roman" panose="02020603050405020304" pitchFamily="18" charset="0"/>
              </a:rPr>
              <a:t>Deal with </a:t>
            </a:r>
            <a:r>
              <a:rPr lang="en-US" altLang="zh-CN" sz="2400" dirty="0">
                <a:latin typeface="Times New Roman" panose="02020603050405020304" pitchFamily="18" charset="0"/>
                <a:cs typeface="Times New Roman" panose="02020603050405020304" pitchFamily="18" charset="0"/>
              </a:rPr>
              <a:t>the composition of classes and objects</a:t>
            </a:r>
          </a:p>
          <a:p>
            <a:pPr lvl="2"/>
            <a:r>
              <a:rPr lang="en-US" altLang="zh-CN" sz="3200" dirty="0">
                <a:solidFill>
                  <a:srgbClr val="324A7A"/>
                </a:solidFill>
              </a:rPr>
              <a:t>Behavioral Patterns</a:t>
            </a:r>
          </a:p>
          <a:p>
            <a:pPr lvl="3"/>
            <a:r>
              <a:rPr lang="en-US" altLang="zh-CN" sz="2400" dirty="0">
                <a:highlight>
                  <a:srgbClr val="00FFFF"/>
                </a:highlight>
                <a:latin typeface="Times New Roman" panose="02020603050405020304" pitchFamily="18" charset="0"/>
                <a:cs typeface="Times New Roman" panose="02020603050405020304" pitchFamily="18" charset="0"/>
              </a:rPr>
              <a:t>Deal with </a:t>
            </a:r>
            <a:r>
              <a:rPr lang="en-US" altLang="zh-CN" sz="2400" dirty="0">
                <a:latin typeface="Times New Roman" panose="02020603050405020304" pitchFamily="18" charset="0"/>
                <a:cs typeface="Times New Roman" panose="02020603050405020304" pitchFamily="18" charset="0"/>
              </a:rPr>
              <a:t>the interaction of classes and objects</a:t>
            </a:r>
          </a:p>
        </p:txBody>
      </p:sp>
      <p:sp>
        <p:nvSpPr>
          <p:cNvPr id="6" name="标题 1">
            <a:extLst>
              <a:ext uri="{FF2B5EF4-FFF2-40B4-BE49-F238E27FC236}">
                <a16:creationId xmlns:a16="http://schemas.microsoft.com/office/drawing/2014/main" id="{300B2291-6B60-44E7-A265-CA3A83D095AF}"/>
              </a:ext>
            </a:extLst>
          </p:cNvPr>
          <p:cNvSpPr>
            <a:spLocks noGrp="1" noChangeArrowheads="1"/>
          </p:cNvSpPr>
          <p:nvPr>
            <p:ph type="title"/>
          </p:nvPr>
        </p:nvSpPr>
        <p:spPr>
          <a:xfrm>
            <a:off x="192320" y="188640"/>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文本占位符 2">
            <a:extLst>
              <a:ext uri="{FF2B5EF4-FFF2-40B4-BE49-F238E27FC236}">
                <a16:creationId xmlns:a16="http://schemas.microsoft.com/office/drawing/2014/main" id="{DBE18CA8-3BCE-4625-A11B-B7B7AEF1A841}"/>
              </a:ext>
            </a:extLst>
          </p:cNvPr>
          <p:cNvSpPr>
            <a:spLocks noGrp="1" noChangeArrowheads="1"/>
          </p:cNvSpPr>
          <p:nvPr>
            <p:ph type="body" sz="half" idx="1"/>
          </p:nvPr>
        </p:nvSpPr>
        <p:spPr>
          <a:xfrm>
            <a:off x="551384" y="1066800"/>
            <a:ext cx="11089232" cy="5314528"/>
          </a:xfrm>
        </p:spPr>
        <p:txBody>
          <a:bodyPr/>
          <a:lstStyle/>
          <a:p>
            <a:r>
              <a:rPr lang="en-US" altLang="zh-CN" sz="4000" dirty="0">
                <a:solidFill>
                  <a:srgbClr val="324A7A"/>
                </a:solidFill>
              </a:rPr>
              <a:t>Scope - what the pattern applies to</a:t>
            </a:r>
          </a:p>
          <a:p>
            <a:pPr lvl="1">
              <a:buFont typeface="Wingdings" panose="05000000000000000000" pitchFamily="2" charset="2"/>
              <a:buChar char="n"/>
            </a:pPr>
            <a:r>
              <a:rPr lang="en-US" altLang="zh-CN" sz="3600" dirty="0">
                <a:solidFill>
                  <a:srgbClr val="324A7A"/>
                </a:solidFill>
              </a:rPr>
              <a:t>Class Patterns</a:t>
            </a:r>
          </a:p>
          <a:p>
            <a:pPr lvl="2"/>
            <a:r>
              <a:rPr lang="en-US" altLang="zh-CN" sz="3200" dirty="0">
                <a:solidFill>
                  <a:schemeClr val="tx1"/>
                </a:solidFill>
              </a:rPr>
              <a:t>Focus on the relationships between </a:t>
            </a:r>
            <a:r>
              <a:rPr lang="en-US" altLang="zh-CN" sz="3200" dirty="0">
                <a:solidFill>
                  <a:schemeClr val="tx1"/>
                </a:solidFill>
                <a:highlight>
                  <a:srgbClr val="00FFFF"/>
                </a:highlight>
              </a:rPr>
              <a:t>classes and their subclasses</a:t>
            </a:r>
          </a:p>
          <a:p>
            <a:pPr lvl="2"/>
            <a:r>
              <a:rPr lang="en-US" altLang="zh-CN" sz="3200" dirty="0">
                <a:solidFill>
                  <a:schemeClr val="tx1"/>
                </a:solidFill>
              </a:rPr>
              <a:t>Involve inheritance reuse</a:t>
            </a:r>
          </a:p>
          <a:p>
            <a:pPr lvl="1">
              <a:buFont typeface="Wingdings" panose="05000000000000000000" pitchFamily="2" charset="2"/>
              <a:buChar char="n"/>
            </a:pPr>
            <a:r>
              <a:rPr lang="en-US" altLang="zh-CN" sz="3600" dirty="0">
                <a:solidFill>
                  <a:srgbClr val="324A7A"/>
                </a:solidFill>
              </a:rPr>
              <a:t>Object Patterns</a:t>
            </a:r>
          </a:p>
          <a:p>
            <a:pPr lvl="2"/>
            <a:r>
              <a:rPr lang="en-US" altLang="zh-CN" sz="3200" dirty="0">
                <a:solidFill>
                  <a:schemeClr val="tx1"/>
                </a:solidFill>
              </a:rPr>
              <a:t>Focus on the relationships between </a:t>
            </a:r>
            <a:r>
              <a:rPr lang="en-US" altLang="zh-CN" sz="3200" dirty="0">
                <a:solidFill>
                  <a:schemeClr val="tx1"/>
                </a:solidFill>
                <a:highlight>
                  <a:srgbClr val="00FFFF"/>
                </a:highlight>
              </a:rPr>
              <a:t>objects</a:t>
            </a:r>
          </a:p>
          <a:p>
            <a:pPr lvl="2"/>
            <a:r>
              <a:rPr lang="en-US" altLang="zh-CN" sz="3200" dirty="0">
                <a:solidFill>
                  <a:schemeClr val="tx1"/>
                </a:solidFill>
              </a:rPr>
              <a:t>Involve composition reuse</a:t>
            </a:r>
            <a:endParaRPr lang="zh-CN" altLang="en-US" sz="3200" dirty="0">
              <a:solidFill>
                <a:schemeClr val="tx1"/>
              </a:solidFill>
            </a:endParaRPr>
          </a:p>
          <a:p>
            <a:endParaRPr lang="zh-CN" altLang="en-US" dirty="0"/>
          </a:p>
        </p:txBody>
      </p:sp>
      <p:sp>
        <p:nvSpPr>
          <p:cNvPr id="6" name="标题 1">
            <a:extLst>
              <a:ext uri="{FF2B5EF4-FFF2-40B4-BE49-F238E27FC236}">
                <a16:creationId xmlns:a16="http://schemas.microsoft.com/office/drawing/2014/main" id="{B2900119-4D40-4F9E-A850-32B7DB559012}"/>
              </a:ext>
            </a:extLst>
          </p:cNvPr>
          <p:cNvSpPr>
            <a:spLocks noGrp="1" noChangeArrowheads="1"/>
          </p:cNvSpPr>
          <p:nvPr>
            <p:ph type="title"/>
          </p:nvPr>
        </p:nvSpPr>
        <p:spPr>
          <a:xfrm>
            <a:off x="7714" y="14252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BF17E87-F685-48C6-9E57-A05E2A7133B2}"/>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endParaRPr lang="en-US" altLang="zh-CN" dirty="0">
              <a:latin typeface="华文中宋" panose="02010600040101010101" pitchFamily="2" charset="-122"/>
              <a:ea typeface="华文中宋" panose="02010600040101010101" pitchFamily="2" charset="-122"/>
            </a:endParaRPr>
          </a:p>
        </p:txBody>
      </p:sp>
      <p:sp>
        <p:nvSpPr>
          <p:cNvPr id="66563" name="Rectangle 3">
            <a:extLst>
              <a:ext uri="{FF2B5EF4-FFF2-40B4-BE49-F238E27FC236}">
                <a16:creationId xmlns:a16="http://schemas.microsoft.com/office/drawing/2014/main" id="{9BFA432A-F5F9-4BDC-8760-14077350F876}"/>
              </a:ext>
            </a:extLst>
          </p:cNvPr>
          <p:cNvSpPr>
            <a:spLocks noGrp="1" noChangeArrowheads="1"/>
          </p:cNvSpPr>
          <p:nvPr>
            <p:ph type="body" idx="1"/>
          </p:nvPr>
        </p:nvSpPr>
        <p:spPr>
          <a:xfrm>
            <a:off x="479377" y="1124745"/>
            <a:ext cx="11088737" cy="5472607"/>
          </a:xfrm>
        </p:spPr>
        <p:txBody>
          <a:bodyPr/>
          <a:lstStyle/>
          <a:p>
            <a:pPr eaLnBrk="1" hangingPunct="1">
              <a:lnSpc>
                <a:spcPct val="90000"/>
              </a:lnSpc>
            </a:pPr>
            <a:r>
              <a:rPr lang="en-US" altLang="zh-CN" sz="3200" dirty="0">
                <a:solidFill>
                  <a:srgbClr val="324A7A"/>
                </a:solidFill>
                <a:latin typeface="Arial Black" panose="020B0A04020102020204" pitchFamily="34" charset="0"/>
                <a:ea typeface="华文中宋" panose="02010600040101010101" pitchFamily="2" charset="-122"/>
              </a:rPr>
              <a:t>Singleton</a:t>
            </a:r>
          </a:p>
          <a:p>
            <a:pPr lvl="1" eaLnBrk="1" hangingPunct="1">
              <a:lnSpc>
                <a:spcPct val="90000"/>
              </a:lnSpc>
            </a:pPr>
            <a:r>
              <a:rPr lang="en-US" altLang="zh-CN" sz="2800" dirty="0">
                <a:solidFill>
                  <a:srgbClr val="324A7A"/>
                </a:solidFill>
                <a:latin typeface="Arial Black" panose="020B0A04020102020204" pitchFamily="34" charset="0"/>
                <a:ea typeface="华文中宋" panose="02010600040101010101" pitchFamily="2" charset="-122"/>
              </a:rPr>
              <a:t>Name</a:t>
            </a:r>
            <a:r>
              <a:rPr lang="en-US" altLang="zh-CN" dirty="0">
                <a:solidFill>
                  <a:srgbClr val="324A7A"/>
                </a:solidFill>
                <a:latin typeface="Arial Black" panose="020B0A04020102020204" pitchFamily="34" charset="0"/>
                <a:ea typeface="华文中宋" panose="02010600040101010101" pitchFamily="2" charset="-122"/>
              </a:rPr>
              <a:t> </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The Singleton Pattern: your ticket to creating one-of-a kind objects, for which there is only one instance.</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Singleton</a:t>
            </a:r>
            <a:r>
              <a:rPr lang="zh-CN" altLang="en-US" sz="2000" b="0" dirty="0">
                <a:solidFill>
                  <a:schemeClr val="tx1"/>
                </a:solidFill>
                <a:latin typeface="Arial Black" panose="020B0A04020102020204" pitchFamily="34" charset="0"/>
                <a:ea typeface="华文中宋" panose="02010600040101010101" pitchFamily="2" charset="-122"/>
              </a:rPr>
              <a:t>、单件、唯一的对象实例、孤子模式、单态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属于创建模式，对象的创建模式</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独一无二</a:t>
            </a:r>
          </a:p>
          <a:p>
            <a:pPr lvl="1" eaLnBrk="1" hangingPunct="1">
              <a:lnSpc>
                <a:spcPct val="90000"/>
              </a:lnSpc>
            </a:pPr>
            <a:r>
              <a:rPr lang="zh-CN" altLang="en-US" sz="2400" dirty="0">
                <a:solidFill>
                  <a:srgbClr val="324A7A"/>
                </a:solidFill>
                <a:latin typeface="Arial Black" panose="020B0A04020102020204" pitchFamily="34" charset="0"/>
                <a:ea typeface="华文中宋" panose="02010600040101010101" pitchFamily="2" charset="-122"/>
              </a:rPr>
              <a:t>意图</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Singleton</a:t>
            </a:r>
            <a:r>
              <a:rPr lang="zh-CN" altLang="en-US" sz="2000" b="0" dirty="0">
                <a:solidFill>
                  <a:schemeClr val="tx1"/>
                </a:solidFill>
                <a:latin typeface="Arial Black" panose="020B0A04020102020204" pitchFamily="34" charset="0"/>
                <a:ea typeface="华文中宋" panose="02010600040101010101" pitchFamily="2" charset="-122"/>
              </a:rPr>
              <a:t>模式的用途是“</a:t>
            </a:r>
            <a:r>
              <a:rPr lang="en-US" altLang="zh-CN" sz="2000" b="0" dirty="0">
                <a:solidFill>
                  <a:schemeClr val="tx1"/>
                </a:solidFill>
                <a:latin typeface="Arial Black" panose="020B0A04020102020204" pitchFamily="34" charset="0"/>
                <a:ea typeface="华文中宋" panose="02010600040101010101" pitchFamily="2" charset="-122"/>
              </a:rPr>
              <a:t>ensure a class has only one instance</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and provide a global point of access to it</a:t>
            </a:r>
            <a:r>
              <a:rPr lang="zh-CN" altLang="en-US" sz="2000" b="0" dirty="0">
                <a:solidFill>
                  <a:schemeClr val="tx1"/>
                </a:solidFill>
                <a:latin typeface="Arial Black" panose="020B0A04020102020204" pitchFamily="34" charset="0"/>
                <a:ea typeface="华文中宋" panose="02010600040101010101" pitchFamily="2" charset="-122"/>
              </a:rPr>
              <a:t>（确保每个类只有一个实例，并提供它的全局访问点）”。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应该由类本身来负责只使用一个类实例，而不是由类用户来负责。应该始终不要让类用户来监视和控制运行的类实例的数量，让类对自己负责。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能确保只有一个类的实例的时候的</a:t>
            </a:r>
            <a:r>
              <a:rPr lang="en-US" altLang="zh-CN" sz="2000" b="0" dirty="0">
                <a:solidFill>
                  <a:schemeClr val="tx1"/>
                </a:solidFill>
                <a:latin typeface="Arial Black" panose="020B0A04020102020204" pitchFamily="34" charset="0"/>
                <a:ea typeface="华文中宋" panose="02010600040101010101" pitchFamily="2" charset="-122"/>
              </a:rPr>
              <a:t>Pattern</a:t>
            </a:r>
            <a:r>
              <a:rPr lang="zh-CN" altLang="en-US" sz="2000" b="0" dirty="0">
                <a:solidFill>
                  <a:schemeClr val="tx1"/>
                </a:solidFill>
                <a:latin typeface="Arial Black" panose="020B0A04020102020204" pitchFamily="34" charset="0"/>
                <a:ea typeface="华文中宋" panose="02010600040101010101" pitchFamily="2" charset="-122"/>
              </a:rPr>
              <a:t>就称为：</a:t>
            </a:r>
            <a:r>
              <a:rPr lang="en-US" altLang="zh-CN" sz="2000" b="0" dirty="0">
                <a:solidFill>
                  <a:schemeClr val="tx1"/>
                </a:solidFill>
                <a:latin typeface="Arial Black" panose="020B0A04020102020204" pitchFamily="34" charset="0"/>
                <a:ea typeface="华文中宋" panose="02010600040101010101" pitchFamily="2" charset="-122"/>
              </a:rPr>
              <a:t>Singleton Pattern</a:t>
            </a:r>
            <a:r>
              <a:rPr lang="zh-CN" altLang="en-US" sz="2000" b="0" dirty="0">
                <a:solidFill>
                  <a:schemeClr val="tx1"/>
                </a:solidFill>
                <a:latin typeface="Arial Black" panose="020B0A04020102020204" pitchFamily="34" charset="0"/>
                <a:ea typeface="华文中宋" panose="02010600040101010101" pitchFamily="2" charset="-122"/>
              </a:rPr>
              <a:t>。</a:t>
            </a:r>
            <a:endParaRPr lang="en-US" altLang="zh-CN" sz="2000"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677A5070-E76A-42F4-B7A7-2B88B96B0239}"/>
              </a:ext>
            </a:extLst>
          </p:cNvPr>
          <p:cNvSpPr>
            <a:spLocks noGrp="1" noChangeArrowheads="1"/>
          </p:cNvSpPr>
          <p:nvPr>
            <p:ph type="title"/>
          </p:nvPr>
        </p:nvSpPr>
        <p:spPr/>
        <p:txBody>
          <a:bodyPr/>
          <a:lstStyle/>
          <a:p>
            <a:r>
              <a:rPr lang="en-US" altLang="zh-CN" dirty="0">
                <a:latin typeface="Bauhaus 93" pitchFamily="82" charset="0"/>
              </a:rPr>
              <a:t>Singleton</a:t>
            </a:r>
            <a:endParaRPr lang="zh-CN" altLang="en-US" dirty="0">
              <a:latin typeface="Bauhaus 93" pitchFamily="82" charset="0"/>
            </a:endParaRPr>
          </a:p>
        </p:txBody>
      </p:sp>
      <p:sp>
        <p:nvSpPr>
          <p:cNvPr id="67587" name="Rectangle 3">
            <a:extLst>
              <a:ext uri="{FF2B5EF4-FFF2-40B4-BE49-F238E27FC236}">
                <a16:creationId xmlns:a16="http://schemas.microsoft.com/office/drawing/2014/main" id="{5BE9AA02-5656-4ECB-BA80-6926370745EA}"/>
              </a:ext>
            </a:extLst>
          </p:cNvPr>
          <p:cNvSpPr>
            <a:spLocks noGrp="1" noChangeArrowheads="1"/>
          </p:cNvSpPr>
          <p:nvPr>
            <p:ph type="body" idx="1"/>
          </p:nvPr>
        </p:nvSpPr>
        <p:spPr>
          <a:xfrm>
            <a:off x="407368" y="692695"/>
            <a:ext cx="11233248" cy="5904655"/>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适用性</a:t>
            </a:r>
          </a:p>
          <a:p>
            <a:pPr lvl="1" eaLnBrk="1" hangingPunct="1">
              <a:lnSpc>
                <a:spcPct val="150000"/>
              </a:lnSpc>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当类只能有一个实例而且客户可以从一个</a:t>
            </a:r>
            <a:r>
              <a:rPr lang="zh-CN" altLang="en-US" sz="2400" dirty="0">
                <a:solidFill>
                  <a:srgbClr val="C00000"/>
                </a:solidFill>
                <a:highlight>
                  <a:srgbClr val="FFFF00"/>
                </a:highlight>
                <a:latin typeface="Arial Black" panose="020B0A04020102020204" pitchFamily="34" charset="0"/>
                <a:ea typeface="华文中宋" panose="02010600040101010101" pitchFamily="2" charset="-122"/>
              </a:rPr>
              <a:t>众所周知</a:t>
            </a:r>
            <a:r>
              <a:rPr lang="zh-CN" altLang="en-US" sz="2400" dirty="0">
                <a:solidFill>
                  <a:srgbClr val="324A7A"/>
                </a:solidFill>
                <a:latin typeface="Arial Black" panose="020B0A04020102020204" pitchFamily="34" charset="0"/>
                <a:ea typeface="华文中宋" panose="02010600040101010101" pitchFamily="2" charset="-122"/>
              </a:rPr>
              <a:t>的访问点访问它时。</a:t>
            </a:r>
          </a:p>
          <a:p>
            <a:pPr lvl="1" eaLnBrk="1" hangingPunct="1">
              <a:lnSpc>
                <a:spcPct val="150000"/>
              </a:lnSpc>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For example:</a:t>
            </a: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Your system might have only one window manager or print spooler or one point of access to a  DB engine</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or your computer might have several serial port</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but there can only be one instance of COM1.</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一个系统只能有一个计时器或序号生成器</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身份证</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注册表</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一个独一无二的你</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etc.</a:t>
            </a:r>
          </a:p>
          <a:p>
            <a:endParaRPr lang="zh-CN" alt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6EF222B-890C-4FCB-ADBC-DACEA19916FE}"/>
              </a:ext>
            </a:extLst>
          </p:cNvPr>
          <p:cNvSpPr>
            <a:spLocks noGrp="1" noChangeArrowheads="1"/>
          </p:cNvSpPr>
          <p:nvPr>
            <p:ph type="title"/>
          </p:nvPr>
        </p:nvSpPr>
        <p:spPr/>
        <p:txBody>
          <a:bodyPr/>
          <a:lstStyle/>
          <a:p>
            <a:pPr eaLnBrk="1" hangingPunct="1"/>
            <a:r>
              <a:rPr lang="en-US" altLang="zh-CN">
                <a:latin typeface="Bauhaus 93" pitchFamily="82" charset="0"/>
              </a:rPr>
              <a:t>Singleton</a:t>
            </a:r>
            <a:endParaRPr lang="zh-CN" altLang="en-US">
              <a:latin typeface="Bauhaus 93" pitchFamily="82" charset="0"/>
            </a:endParaRPr>
          </a:p>
        </p:txBody>
      </p:sp>
      <p:sp>
        <p:nvSpPr>
          <p:cNvPr id="68611" name="Rectangle 3">
            <a:extLst>
              <a:ext uri="{FF2B5EF4-FFF2-40B4-BE49-F238E27FC236}">
                <a16:creationId xmlns:a16="http://schemas.microsoft.com/office/drawing/2014/main" id="{90C56BE6-725A-42C9-AE5C-41537475DEB9}"/>
              </a:ext>
            </a:extLst>
          </p:cNvPr>
          <p:cNvSpPr>
            <a:spLocks noGrp="1" noChangeArrowheads="1"/>
          </p:cNvSpPr>
          <p:nvPr>
            <p:ph type="body" idx="1"/>
          </p:nvPr>
        </p:nvSpPr>
        <p:spPr>
          <a:xfrm>
            <a:off x="623392" y="764706"/>
            <a:ext cx="10766400" cy="5647727"/>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参与者</a:t>
            </a:r>
          </a:p>
          <a:p>
            <a:pPr lvl="1" eaLnBrk="1" hangingPunct="1">
              <a:lnSpc>
                <a:spcPct val="150000"/>
              </a:lnSpc>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Singleton</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定义一个</a:t>
            </a:r>
            <a:r>
              <a:rPr lang="en-US" altLang="zh-CN" sz="2000" b="0" dirty="0">
                <a:solidFill>
                  <a:schemeClr val="tx1"/>
                </a:solidFill>
                <a:latin typeface="Arial Black" panose="020B0A04020102020204" pitchFamily="34" charset="0"/>
                <a:ea typeface="华文中宋" panose="02010600040101010101" pitchFamily="2" charset="-122"/>
              </a:rPr>
              <a:t>Instance</a:t>
            </a:r>
            <a:r>
              <a:rPr lang="zh-CN" altLang="en-US" sz="2000" b="0" dirty="0">
                <a:solidFill>
                  <a:schemeClr val="tx1"/>
                </a:solidFill>
                <a:latin typeface="Arial Black" panose="020B0A04020102020204" pitchFamily="34" charset="0"/>
                <a:ea typeface="华文中宋" panose="02010600040101010101" pitchFamily="2" charset="-122"/>
              </a:rPr>
              <a:t>操作，允许客户访问它的唯一实例。</a:t>
            </a: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Instance</a:t>
            </a:r>
            <a:r>
              <a:rPr lang="zh-CN" altLang="en-US" sz="2000" b="0" dirty="0">
                <a:solidFill>
                  <a:schemeClr val="tx1"/>
                </a:solidFill>
                <a:latin typeface="Arial Black" panose="020B0A04020102020204" pitchFamily="34" charset="0"/>
                <a:ea typeface="华文中宋" panose="02010600040101010101" pitchFamily="2" charset="-122"/>
              </a:rPr>
              <a:t>是一个类操作。</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负责创建它自己的唯一实例。</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对唯一实例的受控访问</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允许可变数目的实例</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结构、实现、类图</a:t>
            </a:r>
          </a:p>
          <a:p>
            <a:pPr lvl="1" eaLnBrk="1" hangingPunct="1">
              <a:lnSpc>
                <a:spcPct val="150000"/>
              </a:lnSpc>
              <a:buFont typeface="Wingdings" panose="05000000000000000000" pitchFamily="2" charset="2"/>
              <a:buChar char="n"/>
            </a:pPr>
            <a:r>
              <a:rPr lang="en-US" altLang="zh-CN" b="0" dirty="0">
                <a:solidFill>
                  <a:schemeClr val="tx1"/>
                </a:solidFill>
                <a:latin typeface="Arial Black" panose="020B0A04020102020204" pitchFamily="34" charset="0"/>
                <a:ea typeface="华文中宋" panose="02010600040101010101" pitchFamily="2" charset="-122"/>
              </a:rPr>
              <a:t>See Example</a:t>
            </a:r>
          </a:p>
        </p:txBody>
      </p:sp>
      <p:pic>
        <p:nvPicPr>
          <p:cNvPr id="4" name="Picture 7">
            <a:extLst>
              <a:ext uri="{FF2B5EF4-FFF2-40B4-BE49-F238E27FC236}">
                <a16:creationId xmlns:a16="http://schemas.microsoft.com/office/drawing/2014/main" id="{02B846F8-8E72-4113-8C6E-D772249B9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2643979"/>
            <a:ext cx="6615112" cy="386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BBFA6EF-C9A6-47D3-8B03-9173A01D64C3}"/>
              </a:ext>
            </a:extLst>
          </p:cNvPr>
          <p:cNvSpPr>
            <a:spLocks noGrp="1" noChangeArrowheads="1"/>
          </p:cNvSpPr>
          <p:nvPr>
            <p:ph type="title"/>
          </p:nvPr>
        </p:nvSpPr>
        <p:spPr/>
        <p:txBody>
          <a:bodyPr/>
          <a:lstStyle/>
          <a:p>
            <a:pPr eaLnBrk="1" hangingPunct="1"/>
            <a:r>
              <a:rPr lang="en-US" altLang="zh-CN" dirty="0">
                <a:latin typeface="Bauhaus 93" pitchFamily="82" charset="0"/>
              </a:rPr>
              <a:t>Singleton</a:t>
            </a:r>
            <a:endParaRPr lang="zh-CN" altLang="en-US" dirty="0">
              <a:latin typeface="Bauhaus 93" pitchFamily="82" charset="0"/>
            </a:endParaRPr>
          </a:p>
        </p:txBody>
      </p:sp>
      <p:sp>
        <p:nvSpPr>
          <p:cNvPr id="69635" name="Rectangle 3">
            <a:extLst>
              <a:ext uri="{FF2B5EF4-FFF2-40B4-BE49-F238E27FC236}">
                <a16:creationId xmlns:a16="http://schemas.microsoft.com/office/drawing/2014/main" id="{E4C8A644-698A-4B6A-8155-25D2EE155245}"/>
              </a:ext>
            </a:extLst>
          </p:cNvPr>
          <p:cNvSpPr>
            <a:spLocks noGrp="1" noChangeArrowheads="1"/>
          </p:cNvSpPr>
          <p:nvPr>
            <p:ph type="body" sz="half" idx="1"/>
          </p:nvPr>
        </p:nvSpPr>
        <p:spPr>
          <a:xfrm>
            <a:off x="479376" y="1052736"/>
            <a:ext cx="11161240" cy="5401785"/>
          </a:xfrm>
        </p:spPr>
        <p:txBody>
          <a:bodyPr/>
          <a:lstStyle/>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代码</a:t>
            </a:r>
          </a:p>
          <a:p>
            <a:pPr lvl="1" eaLnBrk="1" hangingPunct="1">
              <a:lnSpc>
                <a:spcPct val="80000"/>
              </a:lnSpc>
              <a:buFont typeface="Wingdings" panose="05000000000000000000" pitchFamily="2" charset="2"/>
              <a:buChar char="n"/>
            </a:pPr>
            <a:r>
              <a:rPr lang="en-US" altLang="zh-CN" sz="2400" dirty="0">
                <a:latin typeface="Arial Black" panose="020B0A04020102020204" pitchFamily="34" charset="0"/>
                <a:ea typeface="华文中宋" panose="02010600040101010101" pitchFamily="2" charset="-122"/>
                <a:hlinkClick r:id="rId3" action="ppaction://hlinkfile"/>
              </a:rPr>
              <a:t>Main .java</a:t>
            </a:r>
            <a:endParaRPr lang="en-US" altLang="zh-CN" sz="2400" dirty="0">
              <a:latin typeface="Arial Black" panose="020B0A04020102020204" pitchFamily="34" charset="0"/>
              <a:ea typeface="华文中宋" panose="02010600040101010101" pitchFamily="2" charset="-122"/>
            </a:endParaRPr>
          </a:p>
          <a:p>
            <a:pPr lvl="1" eaLnBrk="1" hangingPunct="1">
              <a:lnSpc>
                <a:spcPct val="80000"/>
              </a:lnSpc>
              <a:buFont typeface="Wingdings" panose="05000000000000000000" pitchFamily="2" charset="2"/>
              <a:buChar char="n"/>
            </a:pPr>
            <a:r>
              <a:rPr lang="en-US" altLang="zh-CN" sz="2400" dirty="0">
                <a:latin typeface="Arial Black" panose="020B0A04020102020204" pitchFamily="34" charset="0"/>
                <a:ea typeface="华文中宋" panose="02010600040101010101" pitchFamily="2" charset="-122"/>
                <a:hlinkClick r:id="rId4" action="ppaction://hlinkfile"/>
              </a:rPr>
              <a:t>Singleton .java</a:t>
            </a:r>
            <a:endParaRPr lang="en-US" altLang="zh-CN" sz="2400" dirty="0">
              <a:latin typeface="Arial Black" panose="020B0A04020102020204" pitchFamily="34" charset="0"/>
              <a:ea typeface="华文中宋" panose="02010600040101010101" pitchFamily="2" charset="-122"/>
            </a:endParaRPr>
          </a:p>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设限的理由</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如果有一个以上的对象存在，对象之间彼此影响，可能会出现</a:t>
            </a:r>
            <a:r>
              <a:rPr lang="en-US" altLang="zh-CN" b="0" dirty="0">
                <a:solidFill>
                  <a:schemeClr val="tx1"/>
                </a:solidFill>
                <a:latin typeface="华文楷体" panose="02010600040101010101" pitchFamily="2" charset="-122"/>
                <a:ea typeface="华文楷体" panose="02010600040101010101" pitchFamily="2" charset="-122"/>
              </a:rPr>
              <a:t>Bug</a:t>
            </a:r>
            <a:r>
              <a:rPr lang="zh-CN" altLang="en-US" b="0" dirty="0">
                <a:solidFill>
                  <a:schemeClr val="tx1"/>
                </a:solidFill>
                <a:latin typeface="华文楷体" panose="02010600040101010101" pitchFamily="2" charset="-122"/>
                <a:ea typeface="华文楷体" panose="02010600040101010101" pitchFamily="2" charset="-122"/>
              </a:rPr>
              <a:t>。</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保证只有一个实例的存在，程序员就可以在这个前提下放心的编写程序。</a:t>
            </a:r>
          </a:p>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回顾</a:t>
            </a:r>
          </a:p>
          <a:p>
            <a:pPr lvl="1" eaLnBrk="1" hangingPunct="1">
              <a:lnSpc>
                <a:spcPct val="80000"/>
              </a:lnSpc>
              <a:buFont typeface="Wingdings" panose="05000000000000000000" pitchFamily="2" charset="2"/>
              <a:buChar char="n"/>
            </a:pPr>
            <a:r>
              <a:rPr lang="en-US" altLang="zh-CN" b="0" dirty="0">
                <a:solidFill>
                  <a:schemeClr val="tx1"/>
                </a:solidFill>
                <a:latin typeface="华文楷体" panose="02010600040101010101" pitchFamily="2" charset="-122"/>
                <a:ea typeface="华文楷体" panose="02010600040101010101" pitchFamily="2" charset="-122"/>
              </a:rPr>
              <a:t>Singleton Pattern</a:t>
            </a:r>
            <a:r>
              <a:rPr lang="zh-CN" altLang="en-US" b="0" dirty="0">
                <a:solidFill>
                  <a:schemeClr val="tx1"/>
                </a:solidFill>
                <a:latin typeface="华文楷体" panose="02010600040101010101" pitchFamily="2" charset="-122"/>
                <a:ea typeface="华文楷体" panose="02010600040101010101" pitchFamily="2" charset="-122"/>
              </a:rPr>
              <a:t>保证了只有一个对象存在。</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编写</a:t>
            </a:r>
            <a:r>
              <a:rPr lang="en-US" altLang="zh-CN" b="0" dirty="0">
                <a:solidFill>
                  <a:schemeClr val="tx1"/>
                </a:solidFill>
                <a:latin typeface="华文楷体" panose="02010600040101010101" pitchFamily="2" charset="-122"/>
                <a:ea typeface="华文楷体" panose="02010600040101010101" pitchFamily="2" charset="-122"/>
              </a:rPr>
              <a:t>static </a:t>
            </a:r>
            <a:r>
              <a:rPr lang="zh-CN" altLang="en-US" b="0" dirty="0">
                <a:solidFill>
                  <a:schemeClr val="tx1"/>
                </a:solidFill>
                <a:latin typeface="华文楷体" panose="02010600040101010101" pitchFamily="2" charset="-122"/>
                <a:ea typeface="华文楷体" panose="02010600040101010101" pitchFamily="2" charset="-122"/>
              </a:rPr>
              <a:t>方法以取得对象的实例。</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构造函数设置成</a:t>
            </a:r>
            <a:r>
              <a:rPr lang="en-US" altLang="zh-CN" b="0" dirty="0">
                <a:solidFill>
                  <a:schemeClr val="tx1"/>
                </a:solidFill>
                <a:latin typeface="华文楷体" panose="02010600040101010101" pitchFamily="2" charset="-122"/>
                <a:ea typeface="华文楷体" panose="02010600040101010101" pitchFamily="2" charset="-122"/>
              </a:rPr>
              <a:t>private </a:t>
            </a:r>
            <a:r>
              <a:rPr lang="zh-CN" altLang="en-US" b="0" dirty="0">
                <a:solidFill>
                  <a:schemeClr val="tx1"/>
                </a:solidFill>
                <a:latin typeface="华文楷体" panose="02010600040101010101" pitchFamily="2" charset="-122"/>
                <a:ea typeface="华文楷体" panose="02010600040101010101" pitchFamily="2" charset="-122"/>
              </a:rPr>
              <a:t>保证了构造函数不会被从</a:t>
            </a:r>
            <a:r>
              <a:rPr lang="en-US" altLang="zh-CN" b="0" dirty="0">
                <a:solidFill>
                  <a:schemeClr val="tx1"/>
                </a:solidFill>
                <a:latin typeface="华文楷体" panose="02010600040101010101" pitchFamily="2" charset="-122"/>
                <a:ea typeface="华文楷体" panose="02010600040101010101" pitchFamily="2" charset="-122"/>
              </a:rPr>
              <a:t>Singleton</a:t>
            </a:r>
            <a:r>
              <a:rPr lang="zh-CN" altLang="en-US" b="0" dirty="0">
                <a:solidFill>
                  <a:schemeClr val="tx1"/>
                </a:solidFill>
                <a:latin typeface="华文楷体" panose="02010600040101010101" pitchFamily="2" charset="-122"/>
                <a:ea typeface="华文楷体" panose="02010600040101010101" pitchFamily="2" charset="-122"/>
              </a:rPr>
              <a:t>类外调用构造函数。</a:t>
            </a:r>
          </a:p>
          <a:p>
            <a:pPr lvl="1" eaLnBrk="1" hangingPunct="1">
              <a:lnSpc>
                <a:spcPct val="80000"/>
              </a:lnSpc>
              <a:buFont typeface="Wingdings" panose="05000000000000000000" pitchFamily="2" charset="2"/>
              <a:buChar char="n"/>
            </a:pPr>
            <a:r>
              <a:rPr lang="en-US" altLang="zh-CN" dirty="0">
                <a:ea typeface="华文中宋" panose="02010600040101010101" pitchFamily="2" charset="-122"/>
              </a:rPr>
              <a:t>In JFC ,</a:t>
            </a:r>
            <a:r>
              <a:rPr lang="en-US" altLang="zh-CN" dirty="0" err="1">
                <a:ea typeface="华文中宋" panose="02010600040101010101" pitchFamily="2" charset="-122"/>
              </a:rPr>
              <a:t>javax.comm</a:t>
            </a:r>
            <a:r>
              <a:rPr lang="en-US" altLang="zh-CN" dirty="0">
                <a:ea typeface="华文中宋" panose="02010600040101010101" pitchFamily="2" charset="-122"/>
              </a:rPr>
              <a:t> as a Singleton</a:t>
            </a:r>
          </a:p>
          <a:p>
            <a:pPr lvl="2" eaLnBrk="1" hangingPunct="1">
              <a:lnSpc>
                <a:spcPct val="80000"/>
              </a:lnSpc>
            </a:pPr>
            <a:r>
              <a:rPr lang="en-US" altLang="zh-CN" sz="2000" b="0" dirty="0">
                <a:solidFill>
                  <a:schemeClr val="tx1"/>
                </a:solidFill>
                <a:ea typeface="华文楷体" panose="02010600040101010101" pitchFamily="2" charset="-122"/>
              </a:rPr>
              <a:t>The Java Communications API (also known as </a:t>
            </a:r>
            <a:r>
              <a:rPr lang="en-US" altLang="zh-CN" sz="2000" b="0" dirty="0" err="1">
                <a:solidFill>
                  <a:schemeClr val="tx1"/>
                </a:solidFill>
                <a:ea typeface="华文楷体" panose="02010600040101010101" pitchFamily="2" charset="-122"/>
              </a:rPr>
              <a:t>javax.comm</a:t>
            </a:r>
            <a:r>
              <a:rPr lang="en-US" altLang="zh-CN" sz="2000" b="0" dirty="0">
                <a:solidFill>
                  <a:schemeClr val="tx1"/>
                </a:solidFill>
                <a:ea typeface="华文楷体" panose="02010600040101010101" pitchFamily="2" charset="-122"/>
              </a:rPr>
              <a:t>) provides applications access to RS-232 hardware (serial ports) and limited access to IEEE-1284 (parallel ports), SPP</a:t>
            </a:r>
            <a:r>
              <a:rPr lang="zh-CN" altLang="en-US" sz="2000" b="0" dirty="0">
                <a:solidFill>
                  <a:schemeClr val="tx1"/>
                </a:solidFill>
                <a:ea typeface="华文楷体" panose="02010600040101010101" pitchFamily="2" charset="-122"/>
              </a:rPr>
              <a:t>（</a:t>
            </a:r>
            <a:r>
              <a:rPr lang="en-US" altLang="zh-CN" b="0" dirty="0"/>
              <a:t> Standard Parallel Port </a:t>
            </a:r>
            <a:r>
              <a:rPr lang="zh-CN" altLang="en-US" sz="2000" b="0" dirty="0">
                <a:solidFill>
                  <a:schemeClr val="tx1"/>
                </a:solidFill>
                <a:ea typeface="华文楷体" panose="02010600040101010101" pitchFamily="2" charset="-122"/>
              </a:rPr>
              <a:t>）</a:t>
            </a:r>
            <a:r>
              <a:rPr lang="en-US" altLang="zh-CN" sz="2000" b="0" dirty="0">
                <a:solidFill>
                  <a:schemeClr val="tx1"/>
                </a:solidFill>
                <a:ea typeface="华文楷体" panose="02010600040101010101" pitchFamily="2" charset="-122"/>
              </a:rPr>
              <a:t> mode.</a:t>
            </a:r>
          </a:p>
          <a:p>
            <a:pPr eaLnBrk="1" hangingPunct="1">
              <a:lnSpc>
                <a:spcPct val="80000"/>
              </a:lnSpc>
            </a:pPr>
            <a:r>
              <a:rPr lang="en-US" altLang="zh-CN" dirty="0">
                <a:solidFill>
                  <a:srgbClr val="324A7A"/>
                </a:solidFill>
                <a:latin typeface="Arial Black" panose="020B0A04020102020204" pitchFamily="34" charset="0"/>
                <a:ea typeface="华文中宋" panose="02010600040101010101" pitchFamily="2" charset="-122"/>
              </a:rPr>
              <a:t>An  example  again:</a:t>
            </a:r>
          </a:p>
        </p:txBody>
      </p:sp>
      <p:pic>
        <p:nvPicPr>
          <p:cNvPr id="2" name="图片 1">
            <a:extLst>
              <a:ext uri="{FF2B5EF4-FFF2-40B4-BE49-F238E27FC236}">
                <a16:creationId xmlns:a16="http://schemas.microsoft.com/office/drawing/2014/main" id="{2E9899D3-5AB5-47C7-8401-6AD4D0B6C897}"/>
              </a:ext>
            </a:extLst>
          </p:cNvPr>
          <p:cNvPicPr>
            <a:picLocks noChangeAspect="1"/>
          </p:cNvPicPr>
          <p:nvPr/>
        </p:nvPicPr>
        <p:blipFill>
          <a:blip r:embed="rId5"/>
          <a:stretch>
            <a:fillRect/>
          </a:stretch>
        </p:blipFill>
        <p:spPr>
          <a:xfrm>
            <a:off x="4007769" y="188642"/>
            <a:ext cx="3997756" cy="2153447"/>
          </a:xfrm>
          <a:prstGeom prst="rect">
            <a:avLst/>
          </a:prstGeom>
        </p:spPr>
      </p:pic>
      <p:pic>
        <p:nvPicPr>
          <p:cNvPr id="3" name="图片 2">
            <a:extLst>
              <a:ext uri="{FF2B5EF4-FFF2-40B4-BE49-F238E27FC236}">
                <a16:creationId xmlns:a16="http://schemas.microsoft.com/office/drawing/2014/main" id="{B700E2F9-D675-45EB-8C93-A98A111E945F}"/>
              </a:ext>
            </a:extLst>
          </p:cNvPr>
          <p:cNvPicPr>
            <a:picLocks noChangeAspect="1"/>
          </p:cNvPicPr>
          <p:nvPr/>
        </p:nvPicPr>
        <p:blipFill>
          <a:blip r:embed="rId6"/>
          <a:stretch>
            <a:fillRect/>
          </a:stretch>
        </p:blipFill>
        <p:spPr>
          <a:xfrm>
            <a:off x="7828437" y="140216"/>
            <a:ext cx="4316779" cy="2208664"/>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F04EF-2B37-42EA-A812-0A5D74952C40}"/>
              </a:ext>
            </a:extLst>
          </p:cNvPr>
          <p:cNvSpPr>
            <a:spLocks noGrp="1"/>
          </p:cNvSpPr>
          <p:nvPr>
            <p:ph type="title"/>
          </p:nvPr>
        </p:nvSpPr>
        <p:spPr/>
        <p:txBody>
          <a:bodyPr/>
          <a:lstStyle/>
          <a:p>
            <a:r>
              <a:rPr lang="en-US" altLang="zh-CN" dirty="0"/>
              <a:t>Singleton</a:t>
            </a:r>
            <a:endParaRPr lang="zh-CN" altLang="en-US" dirty="0"/>
          </a:p>
        </p:txBody>
      </p:sp>
      <p:sp>
        <p:nvSpPr>
          <p:cNvPr id="3" name="文本占位符 2">
            <a:extLst>
              <a:ext uri="{FF2B5EF4-FFF2-40B4-BE49-F238E27FC236}">
                <a16:creationId xmlns:a16="http://schemas.microsoft.com/office/drawing/2014/main" id="{833850CE-5556-4847-B6A5-106B2EE42123}"/>
              </a:ext>
            </a:extLst>
          </p:cNvPr>
          <p:cNvSpPr>
            <a:spLocks noGrp="1"/>
          </p:cNvSpPr>
          <p:nvPr>
            <p:ph type="body" sz="half"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身份证号码</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在现实生活中，居民身份证号码具有唯一性，同一个人不允许有多个身份证号码，第一次申请身份证时将给居民分配一个身份证号码，如果之后因为遗失等原因补办时，还是使用原来的身份证号码，不会产生新的号码。现使用单例模式模拟该场景。 </a:t>
            </a:r>
          </a:p>
          <a:p>
            <a:endParaRPr lang="zh-CN" altLang="en-US" dirty="0"/>
          </a:p>
        </p:txBody>
      </p:sp>
      <p:sp>
        <p:nvSpPr>
          <p:cNvPr id="4" name="内容占位符 3">
            <a:extLst>
              <a:ext uri="{FF2B5EF4-FFF2-40B4-BE49-F238E27FC236}">
                <a16:creationId xmlns:a16="http://schemas.microsoft.com/office/drawing/2014/main" id="{32A92E5D-61DA-437E-98B4-AD138AA15AC1}"/>
              </a:ext>
            </a:extLst>
          </p:cNvPr>
          <p:cNvSpPr>
            <a:spLocks noGrp="1"/>
          </p:cNvSpPr>
          <p:nvPr>
            <p:ph sz="half" idx="2"/>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打印池</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在操作系统中，打印池</a:t>
            </a:r>
            <a:r>
              <a:rPr lang="en-US" altLang="zh-CN" dirty="0">
                <a:solidFill>
                  <a:schemeClr val="tx1"/>
                </a:solidFill>
                <a:latin typeface="华文楷体" panose="02010600040101010101" pitchFamily="2" charset="-122"/>
                <a:ea typeface="华文楷体" panose="02010600040101010101" pitchFamily="2" charset="-122"/>
              </a:rPr>
              <a:t>(Print Spooler)</a:t>
            </a:r>
            <a:r>
              <a:rPr lang="zh-CN" altLang="en-US" dirty="0">
                <a:solidFill>
                  <a:schemeClr val="tx1"/>
                </a:solidFill>
                <a:latin typeface="华文楷体" panose="02010600040101010101" pitchFamily="2" charset="-122"/>
                <a:ea typeface="华文楷体" panose="02010600040101010101" pitchFamily="2" charset="-122"/>
              </a:rPr>
              <a:t>是一个用于管理打印任务的应用程序，通过打印池用户可以删除、中止或者改变打印任务的优先级，在一个系统中只允许运行一个打印池对象，如果重复创建打印池则抛出异常。现使用单例模式来模拟实现打印池的设计。</a:t>
            </a:r>
          </a:p>
          <a:p>
            <a:endParaRPr lang="zh-CN" altLang="en-US" dirty="0"/>
          </a:p>
        </p:txBody>
      </p:sp>
      <p:pic>
        <p:nvPicPr>
          <p:cNvPr id="5" name="Picture 4">
            <a:extLst>
              <a:ext uri="{FF2B5EF4-FFF2-40B4-BE49-F238E27FC236}">
                <a16:creationId xmlns:a16="http://schemas.microsoft.com/office/drawing/2014/main" id="{66B287CD-405B-4E7B-9AE1-70854D78F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5" y="4149081"/>
            <a:ext cx="5789991" cy="251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0E1123ED-1F99-4575-8568-7DF02CA82CE9}"/>
              </a:ext>
            </a:extLst>
          </p:cNvPr>
          <p:cNvCxnSpPr>
            <a:cxnSpLocks/>
          </p:cNvCxnSpPr>
          <p:nvPr/>
        </p:nvCxnSpPr>
        <p:spPr bwMode="auto">
          <a:xfrm>
            <a:off x="6096000" y="764704"/>
            <a:ext cx="0" cy="6093296"/>
          </a:xfrm>
          <a:prstGeom prst="line">
            <a:avLst/>
          </a:prstGeom>
          <a:solidFill>
            <a:srgbClr val="EAEAEA"/>
          </a:solidFill>
          <a:ln w="25400" cap="flat" cmpd="sng" algn="ctr">
            <a:solidFill>
              <a:srgbClr val="133984"/>
            </a:solidFill>
            <a:prstDash val="sysDot"/>
            <a:round/>
            <a:headEnd type="none" w="med" len="med"/>
            <a:tailEnd type="none" w="med" len="med"/>
          </a:ln>
          <a:effectLst>
            <a:outerShdw dist="35921" dir="2700000" algn="ctr" rotWithShape="0">
              <a:schemeClr val="bg1"/>
            </a:outerShdw>
          </a:effectLst>
        </p:spPr>
      </p:cxnSp>
      <p:pic>
        <p:nvPicPr>
          <p:cNvPr id="8" name="Picture 4">
            <a:extLst>
              <a:ext uri="{FF2B5EF4-FFF2-40B4-BE49-F238E27FC236}">
                <a16:creationId xmlns:a16="http://schemas.microsoft.com/office/drawing/2014/main" id="{FBCAAFBD-B6E5-4190-AE6D-F440B9612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547" y="4149079"/>
            <a:ext cx="5585107" cy="270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03856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0E4D-FE7E-40F9-BEDD-967D3E026A52}"/>
              </a:ext>
            </a:extLst>
          </p:cNvPr>
          <p:cNvSpPr>
            <a:spLocks noGrp="1"/>
          </p:cNvSpPr>
          <p:nvPr>
            <p:ph type="title"/>
          </p:nvPr>
        </p:nvSpPr>
        <p:spPr/>
        <p:txBody>
          <a:bodyPr/>
          <a:lstStyle/>
          <a:p>
            <a:r>
              <a:rPr lang="en-US" altLang="zh-CN" dirty="0"/>
              <a:t>Singleton</a:t>
            </a:r>
            <a:endParaRPr lang="zh-CN" altLang="en-US" dirty="0"/>
          </a:p>
        </p:txBody>
      </p:sp>
      <p:sp>
        <p:nvSpPr>
          <p:cNvPr id="3" name="文本占位符 2">
            <a:extLst>
              <a:ext uri="{FF2B5EF4-FFF2-40B4-BE49-F238E27FC236}">
                <a16:creationId xmlns:a16="http://schemas.microsoft.com/office/drawing/2014/main" id="{10D805D5-487C-48C1-B366-1247F5624CD4}"/>
              </a:ext>
            </a:extLst>
          </p:cNvPr>
          <p:cNvSpPr>
            <a:spLocks noGrp="1"/>
          </p:cNvSpPr>
          <p:nvPr>
            <p:ph type="body" sz="half" idx="1"/>
          </p:nvPr>
        </p:nvSpPr>
        <p:spPr>
          <a:xfrm>
            <a:off x="624418" y="1125539"/>
            <a:ext cx="11160215" cy="5065712"/>
          </a:xfrm>
        </p:spPr>
        <p:txBody>
          <a:bodyPr/>
          <a:lstStyle/>
          <a:p>
            <a:r>
              <a:rPr lang="en-US" altLang="en-US" sz="2800" dirty="0" err="1">
                <a:solidFill>
                  <a:srgbClr val="324A7A"/>
                </a:solidFill>
              </a:rPr>
              <a:t>java.lang.Runtime类</a:t>
            </a:r>
            <a:endParaRPr lang="en-US" altLang="en-US" sz="2800" dirty="0">
              <a:solidFill>
                <a:srgbClr val="324A7A"/>
              </a:solidFill>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sz="2800" dirty="0">
              <a:solidFill>
                <a:srgbClr val="324A7A"/>
              </a:solidFill>
            </a:endParaRPr>
          </a:p>
          <a:p>
            <a:r>
              <a:rPr lang="en-US" altLang="zh-CN" sz="2800" dirty="0">
                <a:solidFill>
                  <a:srgbClr val="324A7A"/>
                </a:solidFill>
              </a:rPr>
              <a:t>Key In DB </a:t>
            </a:r>
          </a:p>
          <a:p>
            <a:pPr lvl="1"/>
            <a:r>
              <a:rPr lang="zh-CN" altLang="en-US" dirty="0">
                <a:solidFill>
                  <a:schemeClr val="tx1"/>
                </a:solidFill>
                <a:latin typeface="华文楷体" panose="02010600040101010101" pitchFamily="2" charset="-122"/>
                <a:ea typeface="华文楷体" panose="02010600040101010101" pitchFamily="2" charset="-122"/>
              </a:rPr>
              <a:t>一个具有自动编号主键的表可以有多个用户同时使用，但</a:t>
            </a:r>
            <a:r>
              <a:rPr lang="zh-CN" altLang="en-US" dirty="0">
                <a:solidFill>
                  <a:srgbClr val="C00000"/>
                </a:solidFill>
                <a:latin typeface="华文楷体" panose="02010600040101010101" pitchFamily="2" charset="-122"/>
                <a:ea typeface="华文楷体" panose="02010600040101010101" pitchFamily="2" charset="-122"/>
              </a:rPr>
              <a:t>数据库中只能有一个地方分配下一个主键编号</a:t>
            </a:r>
            <a:r>
              <a:rPr lang="zh-CN" altLang="en-US" dirty="0">
                <a:solidFill>
                  <a:schemeClr val="tx1"/>
                </a:solidFill>
                <a:latin typeface="华文楷体" panose="02010600040101010101" pitchFamily="2" charset="-122"/>
                <a:ea typeface="华文楷体" panose="02010600040101010101" pitchFamily="2" charset="-122"/>
              </a:rPr>
              <a:t>，否则会出现主键重复，因此该主键编号生成器必须具备唯一性，可以通过单例模式来实现。</a:t>
            </a:r>
            <a:r>
              <a:rPr lang="en-US" altLang="en-US" dirty="0">
                <a:solidFill>
                  <a:schemeClr val="tx1"/>
                </a:solidFill>
                <a:latin typeface="华文楷体" panose="02010600040101010101" pitchFamily="2" charset="-122"/>
                <a:ea typeface="华文楷体" panose="02010600040101010101" pitchFamily="2" charset="-122"/>
              </a:rPr>
              <a:t> </a:t>
            </a:r>
          </a:p>
          <a:p>
            <a:endParaRPr lang="zh-CN" altLang="en-US" dirty="0"/>
          </a:p>
        </p:txBody>
      </p:sp>
      <p:sp>
        <p:nvSpPr>
          <p:cNvPr id="5" name="Text Box 4">
            <a:extLst>
              <a:ext uri="{FF2B5EF4-FFF2-40B4-BE49-F238E27FC236}">
                <a16:creationId xmlns:a16="http://schemas.microsoft.com/office/drawing/2014/main" id="{AE905AC2-DB61-444A-B90A-7AFCE19CD6AC}"/>
              </a:ext>
            </a:extLst>
          </p:cNvPr>
          <p:cNvSpPr txBox="1">
            <a:spLocks noChangeArrowheads="1"/>
          </p:cNvSpPr>
          <p:nvPr/>
        </p:nvSpPr>
        <p:spPr bwMode="auto">
          <a:xfrm>
            <a:off x="1127448" y="1844824"/>
            <a:ext cx="6408712" cy="2554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public class Runtime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private static Runtime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currentRuntime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new Runtime();</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public static Runtime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getRuntime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return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currentRuntime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private Runtime()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6" name="文本框 5">
            <a:extLst>
              <a:ext uri="{FF2B5EF4-FFF2-40B4-BE49-F238E27FC236}">
                <a16:creationId xmlns:a16="http://schemas.microsoft.com/office/drawing/2014/main" id="{E3FB4111-1B56-4DC2-B124-30E4EFC621CE}"/>
              </a:ext>
            </a:extLst>
          </p:cNvPr>
          <p:cNvSpPr txBox="1"/>
          <p:nvPr/>
        </p:nvSpPr>
        <p:spPr>
          <a:xfrm>
            <a:off x="7767795" y="1136937"/>
            <a:ext cx="3816424" cy="3970318"/>
          </a:xfrm>
          <a:prstGeom prst="rect">
            <a:avLst/>
          </a:prstGeom>
          <a:solidFill>
            <a:schemeClr val="accent3">
              <a:lumMod val="5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类封装了运行时的环境。</a:t>
            </a:r>
            <a:endPar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endParaRP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每个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Java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应用程序都有一个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类实例，使应用程序能够</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与其运行的环境相连接。一般不能实例化一个</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对象，应用程序也不能创建自己的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实例，但可以通过 </a:t>
            </a:r>
            <a:r>
              <a:rPr lang="en-US" altLang="zh-CN" sz="1800" b="1" dirty="0" err="1">
                <a:solidFill>
                  <a:schemeClr val="bg2">
                    <a:lumMod val="20000"/>
                    <a:lumOff val="80000"/>
                  </a:schemeClr>
                </a:solidFill>
                <a:latin typeface="华文中宋" panose="02010600040101010101" pitchFamily="2" charset="-122"/>
                <a:ea typeface="华文中宋" panose="02010600040101010101" pitchFamily="2" charset="-122"/>
              </a:rPr>
              <a:t>getRuntime</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方法获取当前</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运行时对象的引用。 一旦得到了一个当前的</a:t>
            </a:r>
          </a:p>
          <a:p>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对象的引用，就可以调用</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对象的方法去控制</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Java</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虚拟机的状态和行为。</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构造器私有化， 使用了单例模式之懒汉模式</a:t>
            </a:r>
            <a:r>
              <a:rPr lang="zh-CN" altLang="en-US" sz="1800" dirty="0">
                <a:solidFill>
                  <a:schemeClr val="bg2">
                    <a:lumMod val="20000"/>
                    <a:lumOff val="80000"/>
                  </a:schemeClr>
                </a:solidFill>
                <a:latin typeface="华文中宋" panose="02010600040101010101" pitchFamily="2" charset="-122"/>
                <a:ea typeface="华文中宋" panose="02010600040101010101" pitchFamily="2" charset="-122"/>
              </a:rPr>
              <a:t>。</a:t>
            </a:r>
            <a:endPar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6183355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3B8D0-D1FC-4EF2-A3F5-77BD4712E214}"/>
              </a:ext>
            </a:extLst>
          </p:cNvPr>
          <p:cNvSpPr>
            <a:spLocks noGrp="1"/>
          </p:cNvSpPr>
          <p:nvPr>
            <p:ph type="title"/>
          </p:nvPr>
        </p:nvSpPr>
        <p:spPr/>
        <p:txBody>
          <a:bodyPr/>
          <a:lstStyle/>
          <a:p>
            <a:r>
              <a:rPr lang="en-US" altLang="zh-CN" dirty="0"/>
              <a:t>Singleton </a:t>
            </a:r>
            <a:endParaRPr lang="zh-CN" altLang="en-US" dirty="0"/>
          </a:p>
        </p:txBody>
      </p:sp>
      <p:sp>
        <p:nvSpPr>
          <p:cNvPr id="3" name="文本占位符 2">
            <a:extLst>
              <a:ext uri="{FF2B5EF4-FFF2-40B4-BE49-F238E27FC236}">
                <a16:creationId xmlns:a16="http://schemas.microsoft.com/office/drawing/2014/main" id="{7B321133-AE4B-469B-B298-0F0D3C8D9270}"/>
              </a:ext>
            </a:extLst>
          </p:cNvPr>
          <p:cNvSpPr>
            <a:spLocks noGrp="1"/>
          </p:cNvSpPr>
          <p:nvPr>
            <p:ph type="body" sz="half" idx="1"/>
          </p:nvPr>
        </p:nvSpPr>
        <p:spPr>
          <a:xfrm>
            <a:off x="624417" y="1125538"/>
            <a:ext cx="5328595" cy="5327799"/>
          </a:xfrm>
        </p:spPr>
        <p:txBody>
          <a:bodyPr/>
          <a:lstStyle/>
          <a:p>
            <a:r>
              <a:rPr lang="zh-CN" altLang="en-US" dirty="0">
                <a:solidFill>
                  <a:srgbClr val="324A7A"/>
                </a:solidFill>
                <a:latin typeface="华文中宋" panose="02010600040101010101" pitchFamily="2" charset="-122"/>
                <a:ea typeface="华文中宋" panose="02010600040101010101" pitchFamily="2" charset="-122"/>
              </a:rPr>
              <a:t>饿汉式单例类</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饿汉式孤子类</a:t>
            </a:r>
            <a:r>
              <a:rPr lang="zh-CN" altLang="en-US" sz="1800" b="0" dirty="0">
                <a:solidFill>
                  <a:srgbClr val="324A7A"/>
                </a:solidFill>
                <a:latin typeface="华文中宋" panose="02010600040101010101" pitchFamily="2" charset="-122"/>
                <a:ea typeface="华文中宋" panose="02010600040101010101" pitchFamily="2" charset="-122"/>
              </a:rPr>
              <a:t>在自己被加载时就将自己实例化。从</a:t>
            </a:r>
            <a:r>
              <a:rPr lang="zh-CN" altLang="en-US" sz="1800" b="0" dirty="0">
                <a:solidFill>
                  <a:srgbClr val="C00000"/>
                </a:solidFill>
                <a:latin typeface="华文中宋" panose="02010600040101010101" pitchFamily="2" charset="-122"/>
                <a:ea typeface="华文中宋" panose="02010600040101010101" pitchFamily="2" charset="-122"/>
              </a:rPr>
              <a:t>从资源利用效率角度来讲，这个比懒汉式单例类稍差些</a:t>
            </a:r>
            <a:r>
              <a:rPr lang="zh-CN" altLang="en-US" sz="1800" b="0" dirty="0">
                <a:solidFill>
                  <a:srgbClr val="324A7A"/>
                </a:solidFill>
                <a:latin typeface="华文中宋" panose="02010600040101010101" pitchFamily="2" charset="-122"/>
                <a:ea typeface="华文中宋" panose="02010600040101010101" pitchFamily="2" charset="-122"/>
              </a:rPr>
              <a:t>。从</a:t>
            </a:r>
            <a:r>
              <a:rPr lang="zh-CN" altLang="en-US" sz="1800" b="0" dirty="0">
                <a:solidFill>
                  <a:srgbClr val="C00000"/>
                </a:solidFill>
                <a:latin typeface="华文中宋" panose="02010600040101010101" pitchFamily="2" charset="-122"/>
                <a:ea typeface="华文中宋" panose="02010600040101010101" pitchFamily="2" charset="-122"/>
              </a:rPr>
              <a:t>速度和反应时间角度来讲，则比懒汉式单例类稍好些</a:t>
            </a:r>
            <a:r>
              <a:rPr lang="zh-CN" altLang="en-US" sz="1800" b="0" dirty="0">
                <a:latin typeface="华文中宋" panose="02010600040101010101" pitchFamily="2" charset="-122"/>
                <a:ea typeface="华文中宋" panose="02010600040101010101" pitchFamily="2" charset="-122"/>
              </a:rPr>
              <a:t>。</a:t>
            </a:r>
          </a:p>
          <a:p>
            <a:endParaRPr lang="zh-CN" altLang="en-US" dirty="0"/>
          </a:p>
        </p:txBody>
      </p:sp>
      <p:pic>
        <p:nvPicPr>
          <p:cNvPr id="7" name="Picture 5">
            <a:extLst>
              <a:ext uri="{FF2B5EF4-FFF2-40B4-BE49-F238E27FC236}">
                <a16:creationId xmlns:a16="http://schemas.microsoft.com/office/drawing/2014/main" id="{6E6CA3EE-F301-499D-BBD3-F144EC5C0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1772817"/>
            <a:ext cx="5688632" cy="228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06B9A3C4-2B63-4F0D-BEF1-F1AB2D24A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991" y="4052849"/>
            <a:ext cx="5688632" cy="27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占位符 2">
            <a:extLst>
              <a:ext uri="{FF2B5EF4-FFF2-40B4-BE49-F238E27FC236}">
                <a16:creationId xmlns:a16="http://schemas.microsoft.com/office/drawing/2014/main" id="{8A3DE892-BB54-474F-B355-37CF96983D55}"/>
              </a:ext>
            </a:extLst>
          </p:cNvPr>
          <p:cNvSpPr txBox="1">
            <a:spLocks/>
          </p:cNvSpPr>
          <p:nvPr/>
        </p:nvSpPr>
        <p:spPr bwMode="auto">
          <a:xfrm>
            <a:off x="6647379" y="1135115"/>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a:r>
              <a:rPr lang="zh-CN" altLang="en-US" dirty="0">
                <a:solidFill>
                  <a:srgbClr val="324A7A"/>
                </a:solidFill>
                <a:latin typeface="华文中宋" panose="02010600040101010101" pitchFamily="2" charset="-122"/>
                <a:ea typeface="华文中宋" panose="02010600040101010101" pitchFamily="2" charset="-122"/>
              </a:rPr>
              <a:t>懒汉式单例类</a:t>
            </a:r>
            <a:endParaRPr lang="en-US" altLang="en-US"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懒汉式孤子类</a:t>
            </a:r>
            <a:r>
              <a:rPr lang="zh-CN" altLang="en-US" sz="1800" b="0" dirty="0">
                <a:solidFill>
                  <a:srgbClr val="324A7A"/>
                </a:solidFill>
                <a:latin typeface="华文中宋" panose="02010600040101010101" pitchFamily="2" charset="-122"/>
                <a:ea typeface="华文中宋" panose="02010600040101010101" pitchFamily="2" charset="-122"/>
              </a:rPr>
              <a:t>在实例化时，</a:t>
            </a:r>
            <a:r>
              <a:rPr lang="zh-CN" altLang="en-US" sz="1800" b="0" dirty="0">
                <a:solidFill>
                  <a:srgbClr val="C00000"/>
                </a:solidFill>
                <a:latin typeface="华文中宋" panose="02010600040101010101" pitchFamily="2" charset="-122"/>
                <a:ea typeface="华文中宋" panose="02010600040101010101" pitchFamily="2" charset="-122"/>
              </a:rPr>
              <a:t>必须处理好在多个线程同时首次引用此类时的访问限制问题</a:t>
            </a:r>
            <a:r>
              <a:rPr lang="zh-CN" altLang="en-US" sz="1800" b="0" dirty="0">
                <a:solidFill>
                  <a:srgbClr val="324A7A"/>
                </a:solidFill>
                <a:latin typeface="华文中宋" panose="02010600040101010101" pitchFamily="2" charset="-122"/>
                <a:ea typeface="华文中宋" panose="02010600040101010101" pitchFamily="2" charset="-122"/>
              </a:rPr>
              <a:t>，特别是当孤子类作为资源控制器，在实例化时必然涉及资源初始化，而资源初始化很有可能耗费大量时间，这意味着出现多线程同时首次引用此类的机率变得较大，需要通过同步化机制进行控制。</a:t>
            </a:r>
            <a:endParaRPr lang="en-US" altLang="en-US" sz="1800" b="0" dirty="0">
              <a:solidFill>
                <a:srgbClr val="324A7A"/>
              </a:solidFill>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zh-CN" altLang="en-US" kern="0" dirty="0"/>
          </a:p>
        </p:txBody>
      </p:sp>
      <p:sp>
        <p:nvSpPr>
          <p:cNvPr id="10" name="任意多边形: 形状 9">
            <a:extLst>
              <a:ext uri="{FF2B5EF4-FFF2-40B4-BE49-F238E27FC236}">
                <a16:creationId xmlns:a16="http://schemas.microsoft.com/office/drawing/2014/main" id="{5DAD2D41-28AB-4AD0-BF16-695F1F600546}"/>
              </a:ext>
            </a:extLst>
          </p:cNvPr>
          <p:cNvSpPr/>
          <p:nvPr/>
        </p:nvSpPr>
        <p:spPr bwMode="auto">
          <a:xfrm>
            <a:off x="5953012" y="1135627"/>
            <a:ext cx="965625" cy="5739684"/>
          </a:xfrm>
          <a:custGeom>
            <a:avLst/>
            <a:gdLst>
              <a:gd name="connsiteX0" fmla="*/ 850871 w 1250719"/>
              <a:gd name="connsiteY0" fmla="*/ 0 h 5739684"/>
              <a:gd name="connsiteX1" fmla="*/ 732884 w 1250719"/>
              <a:gd name="connsiteY1" fmla="*/ 1002890 h 5739684"/>
              <a:gd name="connsiteX2" fmla="*/ 1234329 w 1250719"/>
              <a:gd name="connsiteY2" fmla="*/ 2315497 h 5739684"/>
              <a:gd name="connsiteX3" fmla="*/ 24961 w 1250719"/>
              <a:gd name="connsiteY3" fmla="*/ 4188542 h 5739684"/>
              <a:gd name="connsiteX4" fmla="*/ 408419 w 1250719"/>
              <a:gd name="connsiteY4" fmla="*/ 5692877 h 5739684"/>
              <a:gd name="connsiteX5" fmla="*/ 305181 w 1250719"/>
              <a:gd name="connsiteY5" fmla="*/ 5368413 h 57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0719" h="5739684">
                <a:moveTo>
                  <a:pt x="850871" y="0"/>
                </a:moveTo>
                <a:cubicBezTo>
                  <a:pt x="759922" y="308487"/>
                  <a:pt x="668974" y="616974"/>
                  <a:pt x="732884" y="1002890"/>
                </a:cubicBezTo>
                <a:cubicBezTo>
                  <a:pt x="796794" y="1388806"/>
                  <a:pt x="1352316" y="1784555"/>
                  <a:pt x="1234329" y="2315497"/>
                </a:cubicBezTo>
                <a:cubicBezTo>
                  <a:pt x="1116342" y="2846439"/>
                  <a:pt x="162613" y="3625645"/>
                  <a:pt x="24961" y="4188542"/>
                </a:cubicBezTo>
                <a:cubicBezTo>
                  <a:pt x="-112691" y="4751439"/>
                  <a:pt x="361716" y="5496232"/>
                  <a:pt x="408419" y="5692877"/>
                </a:cubicBezTo>
                <a:cubicBezTo>
                  <a:pt x="455122" y="5889522"/>
                  <a:pt x="322387" y="5405284"/>
                  <a:pt x="305181" y="5368413"/>
                </a:cubicBezTo>
              </a:path>
            </a:pathLst>
          </a:cu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dirty="0">
              <a:solidFill>
                <a:srgbClr val="C00000"/>
              </a:solidFill>
              <a:latin typeface="Arial" charset="0"/>
              <a:ea typeface="黑体" pitchFamily="2" charset="-122"/>
            </a:endParaRPr>
          </a:p>
        </p:txBody>
      </p:sp>
    </p:spTree>
    <p:extLst>
      <p:ext uri="{BB962C8B-B14F-4D97-AF65-F5344CB8AC3E}">
        <p14:creationId xmlns:p14="http://schemas.microsoft.com/office/powerpoint/2010/main" val="27479781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F8217B35-5BF8-4516-9618-415EF48E188F}"/>
              </a:ext>
            </a:extLst>
          </p:cNvPr>
          <p:cNvSpPr>
            <a:spLocks noGrp="1" noChangeArrowheads="1"/>
          </p:cNvSpPr>
          <p:nvPr>
            <p:ph type="body" idx="1"/>
          </p:nvPr>
        </p:nvSpPr>
        <p:spPr>
          <a:xfrm>
            <a:off x="859885" y="1268762"/>
            <a:ext cx="10852739" cy="4967287"/>
          </a:xfrm>
          <a:noFill/>
        </p:spPr>
        <p:txBody>
          <a:bodyPr vert="horz" wrap="square" lIns="92075" tIns="46039" rIns="92075" bIns="46039" numCol="1" anchor="t" anchorCtr="0" compatLnSpc="1">
            <a:prstTxWarp prst="textNoShape">
              <a:avLst/>
            </a:prstTxWarp>
          </a:bodyPr>
          <a:lstStyle/>
          <a:p>
            <a:pPr eaLnBrk="1" hangingPunct="1">
              <a:lnSpc>
                <a:spcPct val="100000"/>
              </a:lnSpc>
            </a:pPr>
            <a:r>
              <a:rPr lang="en-US" altLang="zh-CN" sz="2800" dirty="0">
                <a:solidFill>
                  <a:srgbClr val="324A7A"/>
                </a:solidFill>
              </a:rPr>
              <a:t>Becoming a Chess Master</a:t>
            </a:r>
          </a:p>
          <a:p>
            <a:pPr lvl="1" eaLnBrk="1" hangingPunct="1">
              <a:lnSpc>
                <a:spcPct val="100000"/>
              </a:lnSpc>
              <a:buFont typeface="Wingdings" panose="05000000000000000000" pitchFamily="2" charset="2"/>
              <a:buChar char="n"/>
            </a:pPr>
            <a:r>
              <a:rPr lang="en-US" altLang="zh-CN" sz="2400" dirty="0">
                <a:solidFill>
                  <a:srgbClr val="324A7A"/>
                </a:solidFill>
              </a:rPr>
              <a:t>First learn rules and physical requirements</a:t>
            </a:r>
          </a:p>
          <a:p>
            <a:pPr lvl="2" eaLnBrk="1" hangingPunct="1">
              <a:buFont typeface="Wingdings" panose="05000000000000000000" pitchFamily="2" charset="2"/>
              <a:buChar char="l"/>
            </a:pPr>
            <a:r>
              <a:rPr lang="en-US" altLang="zh-CN" sz="2000" dirty="0">
                <a:solidFill>
                  <a:srgbClr val="324A7A"/>
                </a:solidFill>
              </a:rPr>
              <a:t>e.g., names of pieces, legal movements, chess board geometry and orientation, etc.</a:t>
            </a:r>
          </a:p>
          <a:p>
            <a:pPr lvl="1" eaLnBrk="1" hangingPunct="1">
              <a:lnSpc>
                <a:spcPct val="100000"/>
              </a:lnSpc>
              <a:buFont typeface="Wingdings" panose="05000000000000000000" pitchFamily="2" charset="2"/>
              <a:buChar char="n"/>
            </a:pPr>
            <a:r>
              <a:rPr lang="en-US" altLang="zh-CN" sz="2400" dirty="0">
                <a:solidFill>
                  <a:srgbClr val="324A7A"/>
                </a:solidFill>
              </a:rPr>
              <a:t> Then learn principles</a:t>
            </a:r>
          </a:p>
          <a:p>
            <a:pPr lvl="2" eaLnBrk="1" hangingPunct="1">
              <a:buFont typeface="Wingdings" panose="05000000000000000000" pitchFamily="2" charset="2"/>
              <a:buChar char="l"/>
            </a:pPr>
            <a:r>
              <a:rPr lang="en-US" altLang="zh-CN" sz="2000" dirty="0">
                <a:solidFill>
                  <a:srgbClr val="324A7A"/>
                </a:solidFill>
              </a:rPr>
              <a:t>e.g., relative value of certain pieces, strategic value of center squares, power of a threat, etc.</a:t>
            </a:r>
          </a:p>
          <a:p>
            <a:pPr lvl="1" eaLnBrk="1" hangingPunct="1">
              <a:lnSpc>
                <a:spcPct val="100000"/>
              </a:lnSpc>
              <a:buFont typeface="Wingdings" panose="05000000000000000000" pitchFamily="2" charset="2"/>
              <a:buChar char="n"/>
            </a:pPr>
            <a:r>
              <a:rPr lang="en-US" altLang="zh-CN" sz="2400" dirty="0">
                <a:solidFill>
                  <a:srgbClr val="324A7A"/>
                </a:solidFill>
              </a:rPr>
              <a:t> However, to become a master of chess, one must study the games of other masters</a:t>
            </a:r>
          </a:p>
          <a:p>
            <a:pPr lvl="2" eaLnBrk="1" hangingPunct="1">
              <a:buFont typeface="Wingdings" panose="05000000000000000000" pitchFamily="2" charset="2"/>
              <a:buChar char="l"/>
            </a:pPr>
            <a:r>
              <a:rPr lang="en-US" altLang="zh-CN" sz="2000" dirty="0">
                <a:solidFill>
                  <a:srgbClr val="324A7A"/>
                </a:solidFill>
              </a:rPr>
              <a:t>These games contain patterns that must be understood, memorized, and applied repeatedly</a:t>
            </a:r>
          </a:p>
          <a:p>
            <a:pPr lvl="1" eaLnBrk="1" hangingPunct="1">
              <a:lnSpc>
                <a:spcPct val="100000"/>
              </a:lnSpc>
              <a:buFont typeface="Wingdings" panose="05000000000000000000" pitchFamily="2" charset="2"/>
              <a:buChar char="n"/>
            </a:pPr>
            <a:r>
              <a:rPr lang="en-US" altLang="zh-CN" sz="2400" dirty="0">
                <a:solidFill>
                  <a:srgbClr val="324A7A"/>
                </a:solidFill>
              </a:rPr>
              <a:t> There are hundreds of these patterns</a:t>
            </a:r>
            <a:endParaRPr lang="zh-CN" altLang="en-US" sz="2400" dirty="0">
              <a:solidFill>
                <a:srgbClr val="324A7A"/>
              </a:solidFill>
            </a:endParaRPr>
          </a:p>
        </p:txBody>
      </p:sp>
      <p:sp>
        <p:nvSpPr>
          <p:cNvPr id="7171" name="Text Box 5">
            <a:extLst>
              <a:ext uri="{FF2B5EF4-FFF2-40B4-BE49-F238E27FC236}">
                <a16:creationId xmlns:a16="http://schemas.microsoft.com/office/drawing/2014/main" id="{45E31B95-7D5E-4280-9E38-781C076C32B1}"/>
              </a:ext>
            </a:extLst>
          </p:cNvPr>
          <p:cNvSpPr txBox="1">
            <a:spLocks noChangeArrowheads="1"/>
          </p:cNvSpPr>
          <p:nvPr/>
        </p:nvSpPr>
        <p:spPr bwMode="auto">
          <a:xfrm>
            <a:off x="3792539" y="333377"/>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a:solidFill>
                  <a:schemeClr val="bg1"/>
                </a:solidFill>
                <a:latin typeface="Bauhaus 93" pitchFamily="82" charset="0"/>
                <a:ea typeface="华文中宋" panose="02010600040101010101" pitchFamily="2" charset="-122"/>
              </a:rPr>
              <a:t>Introduction</a:t>
            </a:r>
          </a:p>
        </p:txBody>
      </p:sp>
      <p:sp>
        <p:nvSpPr>
          <p:cNvPr id="4" name="Text Box 5">
            <a:extLst>
              <a:ext uri="{FF2B5EF4-FFF2-40B4-BE49-F238E27FC236}">
                <a16:creationId xmlns:a16="http://schemas.microsoft.com/office/drawing/2014/main" id="{7342B28C-9ECE-4E46-937B-CB486AC3F17D}"/>
              </a:ext>
            </a:extLst>
          </p:cNvPr>
          <p:cNvSpPr txBox="1">
            <a:spLocks noChangeArrowheads="1"/>
          </p:cNvSpPr>
          <p:nvPr/>
        </p:nvSpPr>
        <p:spPr bwMode="auto">
          <a:xfrm>
            <a:off x="859885" y="301279"/>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dirty="0">
                <a:solidFill>
                  <a:srgbClr val="C00000"/>
                </a:solidFill>
                <a:latin typeface="Bauhaus 93" pitchFamily="82" charset="0"/>
                <a:ea typeface="华文中宋" panose="02010600040101010101" pitchFamily="2" charset="-122"/>
              </a:rPr>
              <a:t>Introduction</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04E7D-7B24-4254-9205-53ADE9FB917A}"/>
              </a:ext>
            </a:extLst>
          </p:cNvPr>
          <p:cNvSpPr>
            <a:spLocks noGrp="1"/>
          </p:cNvSpPr>
          <p:nvPr>
            <p:ph type="title"/>
          </p:nvPr>
        </p:nvSpPr>
        <p:spPr/>
        <p:txBody>
          <a:bodyPr/>
          <a:lstStyle/>
          <a:p>
            <a:r>
              <a:rPr lang="en-US" altLang="zh-CN" dirty="0">
                <a:latin typeface="Bauhaus 93" pitchFamily="82" charset="0"/>
              </a:rPr>
              <a:t>Singleton in Java</a:t>
            </a:r>
            <a:endParaRPr lang="zh-CN" altLang="en-US" dirty="0"/>
          </a:p>
        </p:txBody>
      </p:sp>
      <p:graphicFrame>
        <p:nvGraphicFramePr>
          <p:cNvPr id="5" name="Group 17">
            <a:extLst>
              <a:ext uri="{FF2B5EF4-FFF2-40B4-BE49-F238E27FC236}">
                <a16:creationId xmlns:a16="http://schemas.microsoft.com/office/drawing/2014/main" id="{7B29B38E-6CF7-4910-B11A-D9F635F2BEE9}"/>
              </a:ext>
            </a:extLst>
          </p:cNvPr>
          <p:cNvGraphicFramePr>
            <a:graphicFrameLocks noGrp="1"/>
          </p:cNvGraphicFramePr>
          <p:nvPr>
            <p:ph sz="half" idx="2"/>
            <p:extLst>
              <p:ext uri="{D42A27DB-BD31-4B8C-83A1-F6EECF244321}">
                <p14:modId xmlns:p14="http://schemas.microsoft.com/office/powerpoint/2010/main" val="3361658267"/>
              </p:ext>
            </p:extLst>
          </p:nvPr>
        </p:nvGraphicFramePr>
        <p:xfrm>
          <a:off x="407369" y="692696"/>
          <a:ext cx="11160745" cy="5943600"/>
        </p:xfrm>
        <a:graphic>
          <a:graphicData uri="http://schemas.openxmlformats.org/drawingml/2006/table">
            <a:tbl>
              <a:tblPr/>
              <a:tblGrid>
                <a:gridCol w="11160745">
                  <a:extLst>
                    <a:ext uri="{9D8B030D-6E8A-4147-A177-3AD203B41FA5}">
                      <a16:colId xmlns:a16="http://schemas.microsoft.com/office/drawing/2014/main" val="2174537182"/>
                    </a:ext>
                  </a:extLst>
                </a:gridCol>
              </a:tblGrid>
              <a:tr h="5943600">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public class Singleton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private static Singleton instance=null;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静态私有成员变量</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私有构造函数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private Singleton()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静态公有工厂方法，返回唯一实例</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public static Singleton </a:t>
                      </a:r>
                      <a:r>
                        <a:rPr kumimoji="0" lang="en-US" altLang="zh-CN" sz="2400" b="1" i="0" u="none" strike="noStrike" cap="none" normalizeH="0" baseline="0" dirty="0" err="1">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getInstance</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if(instance==null)</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instance=new Singleton();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return instance;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9490510"/>
                  </a:ext>
                </a:extLst>
              </a:tr>
            </a:tbl>
          </a:graphicData>
        </a:graphic>
      </p:graphicFrame>
    </p:spTree>
    <p:extLst>
      <p:ext uri="{BB962C8B-B14F-4D97-AF65-F5344CB8AC3E}">
        <p14:creationId xmlns:p14="http://schemas.microsoft.com/office/powerpoint/2010/main" val="29193983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03917-A184-4568-BE96-21D2BB249B27}"/>
              </a:ext>
            </a:extLst>
          </p:cNvPr>
          <p:cNvSpPr>
            <a:spLocks noGrp="1"/>
          </p:cNvSpPr>
          <p:nvPr>
            <p:ph type="title"/>
          </p:nvPr>
        </p:nvSpPr>
        <p:spPr/>
        <p:txBody>
          <a:bodyPr/>
          <a:lstStyle/>
          <a:p>
            <a:r>
              <a:rPr lang="en-US" altLang="zh-CN" dirty="0"/>
              <a:t>Singleton IN C#</a:t>
            </a:r>
            <a:endParaRPr lang="zh-CN" altLang="en-US" dirty="0"/>
          </a:p>
        </p:txBody>
      </p:sp>
      <p:sp>
        <p:nvSpPr>
          <p:cNvPr id="3" name="文本占位符 2">
            <a:extLst>
              <a:ext uri="{FF2B5EF4-FFF2-40B4-BE49-F238E27FC236}">
                <a16:creationId xmlns:a16="http://schemas.microsoft.com/office/drawing/2014/main" id="{22DC3377-CF21-4675-A10E-C58E5CD0D835}"/>
              </a:ext>
            </a:extLst>
          </p:cNvPr>
          <p:cNvSpPr>
            <a:spLocks noGrp="1"/>
          </p:cNvSpPr>
          <p:nvPr>
            <p:ph type="body" sz="half" idx="1"/>
          </p:nvPr>
        </p:nvSpPr>
        <p:spPr>
          <a:xfrm>
            <a:off x="407369" y="868364"/>
            <a:ext cx="5601849" cy="5728989"/>
          </a:xfrm>
        </p:spPr>
        <p:txBody>
          <a:bodyPr/>
          <a:lstStyle/>
          <a:p>
            <a:pPr marL="0" indent="0">
              <a:buNone/>
            </a:pPr>
            <a:r>
              <a:rPr lang="en-US" altLang="zh-CN" dirty="0"/>
              <a:t> </a:t>
            </a:r>
            <a:r>
              <a:rPr lang="en-US" altLang="zh-CN" dirty="0">
                <a:solidFill>
                  <a:schemeClr val="tx1"/>
                </a:solidFill>
              </a:rPr>
              <a:t>class Singleton</a:t>
            </a:r>
          </a:p>
          <a:p>
            <a:pPr marL="0" indent="0">
              <a:buNone/>
            </a:pPr>
            <a:r>
              <a:rPr lang="en-US" altLang="zh-CN" dirty="0">
                <a:solidFill>
                  <a:schemeClr val="tx1"/>
                </a:solidFill>
              </a:rPr>
              <a:t>    {</a:t>
            </a:r>
          </a:p>
          <a:p>
            <a:pPr marL="0" indent="0">
              <a:buNone/>
            </a:pPr>
            <a:r>
              <a:rPr lang="en-US" altLang="zh-CN" dirty="0">
                <a:solidFill>
                  <a:schemeClr val="tx1"/>
                </a:solidFill>
              </a:rPr>
              <a:t>        private static Singleton instance;</a:t>
            </a:r>
          </a:p>
          <a:p>
            <a:pPr marL="0" indent="0">
              <a:buNone/>
            </a:pPr>
            <a:r>
              <a:rPr lang="en-US" altLang="zh-CN" dirty="0">
                <a:solidFill>
                  <a:schemeClr val="tx1"/>
                </a:solidFill>
              </a:rPr>
              <a:t>        private static </a:t>
            </a:r>
            <a:r>
              <a:rPr lang="en-US" altLang="zh-CN" dirty="0" err="1">
                <a:solidFill>
                  <a:schemeClr val="tx1"/>
                </a:solidFill>
              </a:rPr>
              <a:t>readonly</a:t>
            </a:r>
            <a:r>
              <a:rPr lang="en-US" altLang="zh-CN" dirty="0">
                <a:solidFill>
                  <a:schemeClr val="tx1"/>
                </a:solidFill>
              </a:rPr>
              <a:t> object </a:t>
            </a:r>
            <a:r>
              <a:rPr lang="en-US" altLang="zh-CN" dirty="0" err="1">
                <a:solidFill>
                  <a:schemeClr val="tx1"/>
                </a:solidFill>
              </a:rPr>
              <a:t>syncRoot</a:t>
            </a:r>
            <a:r>
              <a:rPr lang="en-US" altLang="zh-CN" dirty="0">
                <a:solidFill>
                  <a:schemeClr val="tx1"/>
                </a:solidFill>
              </a:rPr>
              <a:t> = new object();</a:t>
            </a:r>
          </a:p>
          <a:p>
            <a:pPr marL="0" indent="0">
              <a:buNone/>
            </a:pPr>
            <a:r>
              <a:rPr lang="en-US" altLang="zh-CN" dirty="0">
                <a:solidFill>
                  <a:schemeClr val="tx1"/>
                </a:solidFill>
              </a:rPr>
              <a:t>        private Singleton()</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endParaRPr lang="en-US" altLang="zh-CN" dirty="0">
              <a:solidFill>
                <a:schemeClr val="tx1"/>
              </a:solidFill>
            </a:endParaRPr>
          </a:p>
          <a:p>
            <a:pPr marL="0" indent="0">
              <a:buNone/>
            </a:pPr>
            <a:r>
              <a:rPr lang="en-US" altLang="zh-CN" dirty="0">
                <a:solidFill>
                  <a:schemeClr val="tx1"/>
                </a:solidFill>
              </a:rPr>
              <a:t>        public static </a:t>
            </a:r>
            <a:r>
              <a:rPr lang="en-US" altLang="zh-CN" dirty="0" err="1">
                <a:solidFill>
                  <a:schemeClr val="tx1"/>
                </a:solidFill>
              </a:rPr>
              <a:t>SingletonGetInstance</a:t>
            </a:r>
            <a:r>
              <a:rPr lang="en-US" altLang="zh-CN" dirty="0">
                <a:solidFill>
                  <a:schemeClr val="tx1"/>
                </a:solidFill>
              </a:rPr>
              <a:t>(){</a:t>
            </a:r>
          </a:p>
          <a:p>
            <a:pPr marL="0" indent="0">
              <a:buNone/>
            </a:pPr>
            <a:endParaRPr lang="zh-CN" altLang="en-US" dirty="0"/>
          </a:p>
        </p:txBody>
      </p:sp>
      <p:sp>
        <p:nvSpPr>
          <p:cNvPr id="4" name="内容占位符 3">
            <a:extLst>
              <a:ext uri="{FF2B5EF4-FFF2-40B4-BE49-F238E27FC236}">
                <a16:creationId xmlns:a16="http://schemas.microsoft.com/office/drawing/2014/main" id="{E71B80ED-DF53-48C8-B215-AD5E5FF5DC48}"/>
              </a:ext>
            </a:extLst>
          </p:cNvPr>
          <p:cNvSpPr>
            <a:spLocks noGrp="1"/>
          </p:cNvSpPr>
          <p:nvPr>
            <p:ph sz="half" idx="2"/>
          </p:nvPr>
        </p:nvSpPr>
        <p:spPr>
          <a:xfrm>
            <a:off x="6528049" y="692698"/>
            <a:ext cx="5577167" cy="6048671"/>
          </a:xfrm>
        </p:spPr>
        <p:txBody>
          <a:bodyPr/>
          <a:lstStyle/>
          <a:p>
            <a:pPr marL="0" indent="0">
              <a:buNone/>
            </a:pPr>
            <a:r>
              <a:rPr lang="en-US" altLang="zh-CN" dirty="0"/>
              <a:t> </a:t>
            </a:r>
            <a:r>
              <a:rPr lang="en-US" altLang="zh-CN" dirty="0">
                <a:solidFill>
                  <a:schemeClr val="tx1"/>
                </a:solidFill>
              </a:rPr>
              <a:t>if (instance == null)</a:t>
            </a:r>
          </a:p>
          <a:p>
            <a:pPr marL="0" indent="0">
              <a:buNone/>
            </a:pPr>
            <a:r>
              <a:rPr lang="en-US" altLang="zh-CN" dirty="0">
                <a:solidFill>
                  <a:schemeClr val="tx1"/>
                </a:solidFill>
              </a:rPr>
              <a:t>            {</a:t>
            </a:r>
          </a:p>
          <a:p>
            <a:pPr marL="0" indent="0">
              <a:buNone/>
            </a:pPr>
            <a:r>
              <a:rPr lang="en-US" altLang="zh-CN" dirty="0">
                <a:solidFill>
                  <a:schemeClr val="tx1"/>
                </a:solidFill>
              </a:rPr>
              <a:t>                lock (</a:t>
            </a:r>
            <a:r>
              <a:rPr lang="en-US" altLang="zh-CN" dirty="0" err="1">
                <a:solidFill>
                  <a:schemeClr val="tx1"/>
                </a:solidFill>
              </a:rPr>
              <a:t>syncRoot</a:t>
            </a:r>
            <a:r>
              <a:rPr lang="en-US" altLang="zh-CN" dirty="0">
                <a:solidFill>
                  <a:schemeClr val="tx1"/>
                </a:solidFill>
              </a:rPr>
              <a:t>)</a:t>
            </a:r>
          </a:p>
          <a:p>
            <a:pPr marL="0" indent="0">
              <a:buNone/>
            </a:pPr>
            <a:r>
              <a:rPr lang="en-US" altLang="zh-CN" dirty="0">
                <a:solidFill>
                  <a:schemeClr val="tx1"/>
                </a:solidFill>
              </a:rPr>
              <a:t>                {</a:t>
            </a:r>
          </a:p>
          <a:p>
            <a:pPr marL="0" indent="0">
              <a:buNone/>
            </a:pPr>
            <a:r>
              <a:rPr lang="en-US" altLang="zh-CN" dirty="0">
                <a:solidFill>
                  <a:schemeClr val="tx1"/>
                </a:solidFill>
              </a:rPr>
              <a:t>                    if (instance == null)</a:t>
            </a:r>
          </a:p>
          <a:p>
            <a:pPr marL="0" indent="0">
              <a:buNone/>
            </a:pPr>
            <a:r>
              <a:rPr lang="en-US" altLang="zh-CN" dirty="0">
                <a:solidFill>
                  <a:schemeClr val="tx1"/>
                </a:solidFill>
              </a:rPr>
              <a:t>                    {</a:t>
            </a:r>
          </a:p>
          <a:p>
            <a:pPr marL="0" indent="0">
              <a:buNone/>
            </a:pPr>
            <a:r>
              <a:rPr lang="en-US" altLang="zh-CN" dirty="0">
                <a:solidFill>
                  <a:schemeClr val="tx1"/>
                </a:solidFill>
              </a:rPr>
              <a:t>                        instance=new Singleton();</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r>
              <a:rPr lang="en-US" altLang="zh-CN" dirty="0">
                <a:solidFill>
                  <a:schemeClr val="tx1"/>
                </a:solidFill>
              </a:rPr>
              <a:t>            return instance;</a:t>
            </a:r>
          </a:p>
          <a:p>
            <a:pPr marL="0" indent="0">
              <a:buNone/>
            </a:pPr>
            <a:r>
              <a:rPr lang="en-US" altLang="zh-CN" dirty="0">
                <a:solidFill>
                  <a:schemeClr val="tx1"/>
                </a:solidFill>
              </a:rPr>
              <a:t>        }</a:t>
            </a:r>
          </a:p>
          <a:p>
            <a:pPr marL="0" indent="0">
              <a:buNone/>
            </a:pPr>
            <a:r>
              <a:rPr lang="en-US" altLang="zh-CN" dirty="0">
                <a:solidFill>
                  <a:schemeClr val="tx1"/>
                </a:solidFill>
              </a:rPr>
              <a:t>}</a:t>
            </a:r>
            <a:endParaRPr lang="zh-CN" altLang="en-US" dirty="0">
              <a:solidFill>
                <a:schemeClr val="tx1"/>
              </a:solidFill>
            </a:endParaRPr>
          </a:p>
        </p:txBody>
      </p:sp>
      <p:cxnSp>
        <p:nvCxnSpPr>
          <p:cNvPr id="6" name="直接连接符 5">
            <a:extLst>
              <a:ext uri="{FF2B5EF4-FFF2-40B4-BE49-F238E27FC236}">
                <a16:creationId xmlns:a16="http://schemas.microsoft.com/office/drawing/2014/main" id="{63A0A30D-15B0-4FB5-8626-D0BD19A4FB57}"/>
              </a:ext>
            </a:extLst>
          </p:cNvPr>
          <p:cNvCxnSpPr>
            <a:cxnSpLocks/>
            <a:stCxn id="2" idx="2"/>
          </p:cNvCxnSpPr>
          <p:nvPr/>
        </p:nvCxnSpPr>
        <p:spPr bwMode="auto">
          <a:xfrm>
            <a:off x="6096001" y="868364"/>
            <a:ext cx="86785" cy="5989637"/>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7" name="文本框 6">
            <a:extLst>
              <a:ext uri="{FF2B5EF4-FFF2-40B4-BE49-F238E27FC236}">
                <a16:creationId xmlns:a16="http://schemas.microsoft.com/office/drawing/2014/main" id="{E0CAB80D-BB3C-4B61-94EA-2FCC24FE398E}"/>
              </a:ext>
            </a:extLst>
          </p:cNvPr>
          <p:cNvSpPr txBox="1"/>
          <p:nvPr/>
        </p:nvSpPr>
        <p:spPr>
          <a:xfrm>
            <a:off x="3287688" y="260648"/>
            <a:ext cx="3024339" cy="369332"/>
          </a:xfrm>
          <a:prstGeom prst="rect">
            <a:avLst/>
          </a:prstGeom>
          <a:pattFill prst="pct5">
            <a:fgClr>
              <a:schemeClr val="accent1"/>
            </a:fgClr>
            <a:bgClr>
              <a:schemeClr val="tx1"/>
            </a:bgClr>
          </a:pattFill>
          <a:effectLst>
            <a:outerShdw blurRad="50800" dist="38100" dir="2700000" algn="tl" rotWithShape="0">
              <a:prstClr val="black">
                <a:alpha val="40000"/>
              </a:prstClr>
            </a:outerShdw>
          </a:effectLst>
        </p:spPr>
        <p:txBody>
          <a:bodyPr wrap="squar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双重检查加锁</a:t>
            </a:r>
          </a:p>
        </p:txBody>
      </p:sp>
      <p:sp>
        <p:nvSpPr>
          <p:cNvPr id="8" name="文本框 7">
            <a:extLst>
              <a:ext uri="{FF2B5EF4-FFF2-40B4-BE49-F238E27FC236}">
                <a16:creationId xmlns:a16="http://schemas.microsoft.com/office/drawing/2014/main" id="{645D604F-F01D-4B25-8703-3587CE18877E}"/>
              </a:ext>
            </a:extLst>
          </p:cNvPr>
          <p:cNvSpPr txBox="1"/>
          <p:nvPr/>
        </p:nvSpPr>
        <p:spPr>
          <a:xfrm>
            <a:off x="4432196" y="2716550"/>
            <a:ext cx="3154043" cy="2346283"/>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思考：</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用</a:t>
            </a:r>
            <a:r>
              <a:rPr lang="en-US" altLang="zh-CN" sz="2000" b="1" dirty="0">
                <a:solidFill>
                  <a:schemeClr val="bg1"/>
                </a:solidFill>
                <a:latin typeface="微软雅黑" panose="020B0503020204020204" pitchFamily="34" charset="-122"/>
                <a:ea typeface="微软雅黑" panose="020B0503020204020204" pitchFamily="34" charset="-122"/>
              </a:rPr>
              <a:t>Java</a:t>
            </a:r>
            <a:r>
              <a:rPr lang="zh-CN" altLang="en-US" sz="2000" b="1" dirty="0">
                <a:solidFill>
                  <a:schemeClr val="bg1"/>
                </a:solidFill>
                <a:latin typeface="微软雅黑" panose="020B0503020204020204" pitchFamily="34" charset="-122"/>
                <a:ea typeface="微软雅黑" panose="020B0503020204020204" pitchFamily="34" charset="-122"/>
              </a:rPr>
              <a:t>书写此功能的</a:t>
            </a:r>
            <a:r>
              <a:rPr lang="en-US" altLang="zh-CN" sz="2000" b="1" dirty="0">
                <a:solidFill>
                  <a:schemeClr val="bg1"/>
                </a:solidFill>
                <a:latin typeface="微软雅黑" panose="020B0503020204020204" pitchFamily="34" charset="-122"/>
                <a:ea typeface="微软雅黑" panose="020B0503020204020204" pitchFamily="34" charset="-122"/>
              </a:rPr>
              <a:t>Class</a:t>
            </a:r>
          </a:p>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//volatile</a:t>
            </a:r>
          </a:p>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//synchronized</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651048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2423A-20CD-4FA2-87BB-D61B272DEC73}"/>
              </a:ext>
            </a:extLst>
          </p:cNvPr>
          <p:cNvSpPr>
            <a:spLocks noGrp="1"/>
          </p:cNvSpPr>
          <p:nvPr>
            <p:ph type="title"/>
          </p:nvPr>
        </p:nvSpPr>
        <p:spPr/>
        <p:txBody>
          <a:bodyPr/>
          <a:lstStyle/>
          <a:p>
            <a:r>
              <a:rPr lang="en-US" altLang="zh-CN" dirty="0">
                <a:latin typeface="Bauhaus 93" pitchFamily="82" charset="0"/>
              </a:rPr>
              <a:t>Singleton</a:t>
            </a:r>
            <a:endParaRPr lang="zh-CN" altLang="en-US" dirty="0"/>
          </a:p>
        </p:txBody>
      </p:sp>
      <p:sp>
        <p:nvSpPr>
          <p:cNvPr id="3" name="文本占位符 2">
            <a:extLst>
              <a:ext uri="{FF2B5EF4-FFF2-40B4-BE49-F238E27FC236}">
                <a16:creationId xmlns:a16="http://schemas.microsoft.com/office/drawing/2014/main" id="{28D2748C-50AB-4901-B80E-FDA46F7238F5}"/>
              </a:ext>
            </a:extLst>
          </p:cNvPr>
          <p:cNvSpPr>
            <a:spLocks noGrp="1"/>
          </p:cNvSpPr>
          <p:nvPr>
            <p:ph type="body" sz="half" idx="1"/>
          </p:nvPr>
        </p:nvSpPr>
        <p:spPr>
          <a:xfrm>
            <a:off x="624418" y="1125539"/>
            <a:ext cx="11088207"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孤子模式</a:t>
            </a:r>
            <a:r>
              <a:rPr lang="en-US" altLang="zh-CN" dirty="0">
                <a:solidFill>
                  <a:srgbClr val="324A7A"/>
                </a:solidFill>
                <a:latin typeface="华文中宋" panose="02010600040101010101" pitchFamily="2" charset="-122"/>
                <a:ea typeface="华文中宋" panose="02010600040101010101" pitchFamily="2" charset="-122"/>
              </a:rPr>
              <a:t>(Singleton Pattern)</a:t>
            </a:r>
            <a:r>
              <a:rPr lang="zh-CN" altLang="en-US" dirty="0">
                <a:solidFill>
                  <a:srgbClr val="324A7A"/>
                </a:solidFill>
                <a:latin typeface="华文中宋" panose="02010600040101010101" pitchFamily="2" charset="-122"/>
                <a:ea typeface="华文中宋" panose="02010600040101010101" pitchFamily="2" charset="-122"/>
              </a:rPr>
              <a:t>：</a:t>
            </a:r>
            <a:r>
              <a:rPr lang="zh-CN" altLang="en-US" dirty="0">
                <a:solidFill>
                  <a:srgbClr val="C00000"/>
                </a:solidFill>
                <a:latin typeface="华文中宋" panose="02010600040101010101" pitchFamily="2" charset="-122"/>
                <a:ea typeface="华文中宋" panose="02010600040101010101" pitchFamily="2" charset="-122"/>
              </a:rPr>
              <a:t>确保某一个类只有一个实例，而且自行实例化并向整个系统提供这个实例</a:t>
            </a:r>
            <a:r>
              <a:rPr lang="zh-CN" altLang="en-US" dirty="0">
                <a:solidFill>
                  <a:srgbClr val="324A7A"/>
                </a:solidFill>
                <a:latin typeface="华文中宋" panose="02010600040101010101" pitchFamily="2" charset="-122"/>
                <a:ea typeface="华文中宋" panose="02010600040101010101" pitchFamily="2" charset="-122"/>
              </a:rPr>
              <a:t>，这个类称为单例类，它提供全局访问的方法。</a:t>
            </a:r>
          </a:p>
          <a:p>
            <a:pPr eaLnBrk="1" hangingPunct="1"/>
            <a:r>
              <a:rPr lang="zh-CN" altLang="en-US" dirty="0">
                <a:solidFill>
                  <a:srgbClr val="324A7A"/>
                </a:solidFill>
                <a:latin typeface="华文中宋" panose="02010600040101010101" pitchFamily="2" charset="-122"/>
                <a:ea typeface="华文中宋" panose="02010600040101010101" pitchFamily="2" charset="-122"/>
              </a:rPr>
              <a:t>孤子模式的要点有三个：</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一是</a:t>
            </a:r>
            <a:r>
              <a:rPr lang="zh-CN" altLang="en-US" dirty="0">
                <a:solidFill>
                  <a:srgbClr val="C00000"/>
                </a:solidFill>
                <a:latin typeface="华文中宋" panose="02010600040101010101" pitchFamily="2" charset="-122"/>
                <a:ea typeface="华文中宋" panose="02010600040101010101" pitchFamily="2" charset="-122"/>
              </a:rPr>
              <a:t>某个类只能有一个实例；</a:t>
            </a:r>
            <a:endParaRPr lang="en-US" altLang="zh-CN" dirty="0">
              <a:solidFill>
                <a:srgbClr val="C00000"/>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二是</a:t>
            </a:r>
            <a:r>
              <a:rPr lang="zh-CN" altLang="en-US" dirty="0">
                <a:solidFill>
                  <a:srgbClr val="C00000"/>
                </a:solidFill>
                <a:latin typeface="华文中宋" panose="02010600040101010101" pitchFamily="2" charset="-122"/>
                <a:ea typeface="华文中宋" panose="02010600040101010101" pitchFamily="2" charset="-122"/>
              </a:rPr>
              <a:t>它必须自行创建这个实例；</a:t>
            </a:r>
            <a:endParaRPr lang="en-US" altLang="zh-CN" dirty="0">
              <a:solidFill>
                <a:srgbClr val="C00000"/>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三是</a:t>
            </a:r>
            <a:r>
              <a:rPr lang="zh-CN" altLang="en-US" dirty="0">
                <a:solidFill>
                  <a:srgbClr val="C00000"/>
                </a:solidFill>
                <a:latin typeface="华文中宋" panose="02010600040101010101" pitchFamily="2" charset="-122"/>
                <a:ea typeface="华文中宋" panose="02010600040101010101" pitchFamily="2" charset="-122"/>
              </a:rPr>
              <a:t>它必须自行向整个系统提供这个实例。</a:t>
            </a:r>
            <a:endParaRPr lang="en-US" altLang="zh-CN" dirty="0">
              <a:solidFill>
                <a:srgbClr val="C00000"/>
              </a:solidFill>
              <a:latin typeface="华文中宋" panose="02010600040101010101" pitchFamily="2" charset="-122"/>
              <a:ea typeface="华文中宋" panose="02010600040101010101" pitchFamily="2" charset="-122"/>
            </a:endParaRPr>
          </a:p>
          <a:p>
            <a:pPr eaLnBrk="1" hangingPunct="1"/>
            <a:r>
              <a:rPr lang="zh-CN" altLang="en-US" dirty="0">
                <a:latin typeface="华文中宋" panose="02010600040101010101" pitchFamily="2" charset="-122"/>
                <a:ea typeface="华文中宋" panose="02010600040101010101" pitchFamily="2" charset="-122"/>
              </a:rPr>
              <a:t>在单例模式的实现过程中，需要注意如下三点：</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单例类的构造函数为私有；</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提供一个自身的静态私有成员变量；</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提供一个公有的静态工厂方法</a:t>
            </a:r>
            <a:r>
              <a:rPr lang="zh-CN" altLang="en-US" dirty="0">
                <a:solidFill>
                  <a:schemeClr val="tx1"/>
                </a:solidFill>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84125758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F47AB-68D5-49E3-9505-35EC3FF15619}"/>
              </a:ext>
            </a:extLst>
          </p:cNvPr>
          <p:cNvSpPr>
            <a:spLocks noGrp="1"/>
          </p:cNvSpPr>
          <p:nvPr>
            <p:ph type="title"/>
          </p:nvPr>
        </p:nvSpPr>
        <p:spPr/>
        <p:txBody>
          <a:bodyPr/>
          <a:lstStyle/>
          <a:p>
            <a:r>
              <a:rPr lang="en-US" altLang="zh-CN" dirty="0">
                <a:latin typeface="Bauhaus 93" pitchFamily="82" charset="0"/>
              </a:rPr>
              <a:t>Singleton</a:t>
            </a:r>
            <a:endParaRPr lang="zh-CN" altLang="en-US" dirty="0"/>
          </a:p>
        </p:txBody>
      </p:sp>
      <p:sp>
        <p:nvSpPr>
          <p:cNvPr id="3" name="文本占位符 2">
            <a:extLst>
              <a:ext uri="{FF2B5EF4-FFF2-40B4-BE49-F238E27FC236}">
                <a16:creationId xmlns:a16="http://schemas.microsoft.com/office/drawing/2014/main" id="{98429EF4-033B-42DC-813E-2E96FC2C0BC7}"/>
              </a:ext>
            </a:extLst>
          </p:cNvPr>
          <p:cNvSpPr>
            <a:spLocks noGrp="1"/>
          </p:cNvSpPr>
          <p:nvPr>
            <p:ph type="body" sz="half" idx="1"/>
          </p:nvPr>
        </p:nvSpPr>
        <p:spPr>
          <a:xfrm>
            <a:off x="119336" y="1125539"/>
            <a:ext cx="5384800"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dirty="0">
                <a:solidFill>
                  <a:srgbClr val="C00000"/>
                </a:solidFill>
                <a:latin typeface="华文楷体" panose="02010600040101010101" pitchFamily="2" charset="-122"/>
                <a:ea typeface="华文楷体" panose="02010600040101010101" pitchFamily="2" charset="-122"/>
              </a:rPr>
              <a:t>提供了对唯一实例的受控访问</a:t>
            </a:r>
            <a:r>
              <a:rPr lang="zh-CN" altLang="en-US" b="0" dirty="0">
                <a:solidFill>
                  <a:schemeClr val="tx1"/>
                </a:solidFill>
                <a:latin typeface="华文楷体" panose="02010600040101010101" pitchFamily="2" charset="-122"/>
                <a:ea typeface="华文楷体" panose="02010600040101010101" pitchFamily="2" charset="-122"/>
              </a:rPr>
              <a:t>。因为单例类封装了它的唯一实例，所以它可以严格控制客户怎样以及何时访问它，并为设计及开发团队提供了共享的概念</a:t>
            </a:r>
            <a:r>
              <a:rPr lang="zh-CN" altLang="en-US" dirty="0">
                <a:solidFill>
                  <a:srgbClr val="C00000"/>
                </a:solidFill>
                <a:highlight>
                  <a:srgbClr val="FFFF00"/>
                </a:highlight>
                <a:latin typeface="华文楷体" panose="02010600040101010101" pitchFamily="2" charset="-122"/>
                <a:ea typeface="华文楷体" panose="02010600040101010101" pitchFamily="2" charset="-122"/>
              </a:rPr>
              <a:t>（要这个实例，尽管拿去）</a:t>
            </a:r>
            <a:r>
              <a:rPr lang="zh-CN" altLang="en-US" b="0" dirty="0">
                <a:solidFill>
                  <a:schemeClr val="tx1"/>
                </a:solidFill>
                <a:latin typeface="华文楷体" panose="02010600040101010101" pitchFamily="2" charset="-122"/>
                <a:ea typeface="华文楷体" panose="02010600040101010101" pitchFamily="2" charset="-122"/>
              </a:rPr>
              <a:t>。</a:t>
            </a:r>
          </a:p>
          <a:p>
            <a:pPr lvl="1" eaLnBrk="1" hangingPunct="1">
              <a:buFont typeface="Arial" panose="020B0604020202020204" pitchFamily="34" charset="0"/>
              <a:buChar char="•"/>
            </a:pPr>
            <a:r>
              <a:rPr lang="zh-CN" altLang="en-US" b="0" dirty="0">
                <a:solidFill>
                  <a:schemeClr val="tx1"/>
                </a:solidFill>
                <a:latin typeface="华文楷体" panose="02010600040101010101" pitchFamily="2" charset="-122"/>
                <a:ea typeface="华文楷体" panose="02010600040101010101" pitchFamily="2" charset="-122"/>
              </a:rPr>
              <a:t>由于在系统内存中只存在一个对象，因此</a:t>
            </a:r>
            <a:r>
              <a:rPr lang="zh-CN" altLang="en-US" dirty="0">
                <a:solidFill>
                  <a:srgbClr val="C00000"/>
                </a:solidFill>
                <a:latin typeface="华文楷体" panose="02010600040101010101" pitchFamily="2" charset="-122"/>
                <a:ea typeface="华文楷体" panose="02010600040101010101" pitchFamily="2" charset="-122"/>
              </a:rPr>
              <a:t>可以节约系统资源</a:t>
            </a:r>
            <a:r>
              <a:rPr lang="zh-CN" altLang="en-US" b="0" dirty="0">
                <a:solidFill>
                  <a:schemeClr val="tx1"/>
                </a:solidFill>
                <a:latin typeface="华文楷体" panose="02010600040101010101" pitchFamily="2" charset="-122"/>
                <a:ea typeface="华文楷体" panose="02010600040101010101" pitchFamily="2" charset="-122"/>
              </a:rPr>
              <a:t>，对于一些需要频繁创建和销毁的对象，单例模式无疑可以提高系统的性能。</a:t>
            </a:r>
          </a:p>
          <a:p>
            <a:pPr lvl="1" eaLnBrk="1" hangingPunct="1">
              <a:buFont typeface="Arial" panose="020B0604020202020204" pitchFamily="34" charset="0"/>
              <a:buChar char="•"/>
            </a:pPr>
            <a:r>
              <a:rPr lang="zh-CN" altLang="en-US" dirty="0">
                <a:solidFill>
                  <a:srgbClr val="C00000"/>
                </a:solidFill>
                <a:latin typeface="华文楷体" panose="02010600040101010101" pitchFamily="2" charset="-122"/>
                <a:ea typeface="华文楷体" panose="02010600040101010101" pitchFamily="2" charset="-122"/>
              </a:rPr>
              <a:t>允许可变数目的实例</a:t>
            </a:r>
            <a:r>
              <a:rPr lang="zh-CN" altLang="en-US" b="0" dirty="0">
                <a:solidFill>
                  <a:schemeClr val="tx1"/>
                </a:solidFill>
                <a:latin typeface="华文楷体" panose="02010600040101010101" pitchFamily="2" charset="-122"/>
                <a:ea typeface="华文楷体" panose="02010600040101010101" pitchFamily="2" charset="-122"/>
              </a:rPr>
              <a:t>。我们可以基于单例模式进行扩展，使用与单例控制相似的方法来获得指定个数的对象实例</a:t>
            </a:r>
            <a:r>
              <a:rPr lang="zh-CN" altLang="en-US" dirty="0">
                <a:solidFill>
                  <a:srgbClr val="C00000"/>
                </a:solidFill>
                <a:latin typeface="华文楷体" panose="02010600040101010101" pitchFamily="2" charset="-122"/>
                <a:ea typeface="华文楷体" panose="02010600040101010101" pitchFamily="2" charset="-122"/>
              </a:rPr>
              <a:t>。</a:t>
            </a:r>
          </a:p>
          <a:p>
            <a:endParaRPr lang="zh-CN" altLang="en-US" dirty="0"/>
          </a:p>
        </p:txBody>
      </p:sp>
      <p:sp>
        <p:nvSpPr>
          <p:cNvPr id="4" name="内容占位符 3">
            <a:extLst>
              <a:ext uri="{FF2B5EF4-FFF2-40B4-BE49-F238E27FC236}">
                <a16:creationId xmlns:a16="http://schemas.microsoft.com/office/drawing/2014/main" id="{802E5B4B-CC94-4BFB-9155-8361E2F13EEB}"/>
              </a:ext>
            </a:extLst>
          </p:cNvPr>
          <p:cNvSpPr>
            <a:spLocks noGrp="1"/>
          </p:cNvSpPr>
          <p:nvPr>
            <p:ph sz="half" idx="2"/>
          </p:nvPr>
        </p:nvSpPr>
        <p:spPr>
          <a:xfrm>
            <a:off x="5504137" y="1125537"/>
            <a:ext cx="6568527" cy="5553075"/>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缺点</a:t>
            </a:r>
          </a:p>
          <a:p>
            <a:pPr marL="407978" lvl="2" indent="0" eaLnBrk="1" hangingPunct="1">
              <a:spcBef>
                <a:spcPts val="0"/>
              </a:spcBef>
              <a:buFont typeface="Arial" panose="020B0604020202020204" pitchFamily="34" charset="0"/>
              <a:buChar char="•"/>
            </a:pPr>
            <a:r>
              <a:rPr lang="zh-CN" altLang="en-US" sz="2000" b="0" dirty="0">
                <a:solidFill>
                  <a:schemeClr val="tx1"/>
                </a:solidFill>
                <a:latin typeface="华文楷体" panose="02010600040101010101" pitchFamily="2" charset="-122"/>
                <a:ea typeface="华文楷体" panose="02010600040101010101" pitchFamily="2" charset="-122"/>
              </a:rPr>
              <a:t>由于孤子模式中没有抽象层，因此</a:t>
            </a:r>
            <a:r>
              <a:rPr lang="zh-CN" altLang="en-US" sz="2000" dirty="0">
                <a:solidFill>
                  <a:srgbClr val="C00000"/>
                </a:solidFill>
                <a:latin typeface="华文楷体" panose="02010600040101010101" pitchFamily="2" charset="-122"/>
                <a:ea typeface="华文楷体" panose="02010600040101010101" pitchFamily="2" charset="-122"/>
              </a:rPr>
              <a:t>孤子类的扩展有很大的困难</a:t>
            </a:r>
            <a:r>
              <a:rPr lang="zh-CN" altLang="en-US" sz="2000" dirty="0">
                <a:solidFill>
                  <a:srgbClr val="C00000"/>
                </a:solidFill>
                <a:highlight>
                  <a:srgbClr val="FFFF00"/>
                </a:highlight>
                <a:latin typeface="华文楷体" panose="02010600040101010101" pitchFamily="2" charset="-122"/>
                <a:ea typeface="华文楷体" panose="02010600040101010101" pitchFamily="2" charset="-122"/>
              </a:rPr>
              <a:t>（构造函数是</a:t>
            </a:r>
            <a:r>
              <a:rPr lang="en-US" altLang="zh-CN" sz="2000" dirty="0">
                <a:solidFill>
                  <a:srgbClr val="C00000"/>
                </a:solidFill>
                <a:highlight>
                  <a:srgbClr val="FFFF00"/>
                </a:highlight>
                <a:latin typeface="华文楷体" panose="02010600040101010101" pitchFamily="2" charset="-122"/>
                <a:ea typeface="华文楷体" panose="02010600040101010101" pitchFamily="2" charset="-122"/>
              </a:rPr>
              <a:t>private</a:t>
            </a:r>
            <a:r>
              <a:rPr lang="zh-CN" altLang="en-US" sz="2000" dirty="0">
                <a:solidFill>
                  <a:srgbClr val="C00000"/>
                </a:solidFill>
                <a:highlight>
                  <a:srgbClr val="FFFF00"/>
                </a:highlight>
                <a:latin typeface="华文楷体" panose="02010600040101010101" pitchFamily="2" charset="-122"/>
                <a:ea typeface="华文楷体" panose="02010600040101010101" pitchFamily="2" charset="-122"/>
              </a:rPr>
              <a:t>，也不好扩展）</a:t>
            </a:r>
            <a:r>
              <a:rPr lang="zh-CN" altLang="en-US" sz="2000" dirty="0">
                <a:latin typeface="华文楷体" panose="02010600040101010101" pitchFamily="2" charset="-122"/>
                <a:ea typeface="华文楷体" panose="02010600040101010101" pitchFamily="2" charset="-122"/>
              </a:rPr>
              <a:t>。</a:t>
            </a:r>
          </a:p>
          <a:p>
            <a:pPr marL="407978" lvl="2" indent="0" eaLnBrk="1" hangingPunct="1">
              <a:spcBef>
                <a:spcPts val="0"/>
              </a:spcBef>
              <a:buFont typeface="Arial" panose="020B0604020202020204" pitchFamily="34" charset="0"/>
              <a:buChar char="•"/>
            </a:pPr>
            <a:r>
              <a:rPr lang="zh-CN" altLang="en-US" sz="2000" dirty="0">
                <a:solidFill>
                  <a:srgbClr val="C00000"/>
                </a:solidFill>
                <a:latin typeface="华文楷体" panose="02010600040101010101" pitchFamily="2" charset="-122"/>
                <a:ea typeface="华文楷体" panose="02010600040101010101" pitchFamily="2" charset="-122"/>
              </a:rPr>
              <a:t>孤子类的职责过重</a:t>
            </a:r>
            <a:r>
              <a:rPr lang="zh-CN" altLang="en-US" sz="2000" b="0" dirty="0">
                <a:solidFill>
                  <a:schemeClr val="tx1"/>
                </a:solidFill>
                <a:latin typeface="华文楷体" panose="02010600040101010101" pitchFamily="2" charset="-122"/>
                <a:ea typeface="华文楷体" panose="02010600040101010101" pitchFamily="2" charset="-122"/>
              </a:rPr>
              <a:t>，违背了“单一职责原则”。因为单例类既充当了工厂角色、提供了工厂方法，同时又充当了产品角色、包含一些业务方法，将产品的创建和产品的本身的功能融合到一起。</a:t>
            </a:r>
          </a:p>
          <a:p>
            <a:pPr marL="407978" lvl="2" indent="0" eaLnBrk="1" hangingPunct="1">
              <a:spcBef>
                <a:spcPts val="0"/>
              </a:spcBef>
              <a:buFont typeface="Arial" panose="020B0604020202020204" pitchFamily="34" charset="0"/>
              <a:buChar char="•"/>
            </a:pPr>
            <a:r>
              <a:rPr lang="zh-CN" altLang="en-US" sz="2000" dirty="0">
                <a:solidFill>
                  <a:srgbClr val="C00000"/>
                </a:solidFill>
                <a:latin typeface="华文楷体" panose="02010600040101010101" pitchFamily="2" charset="-122"/>
                <a:ea typeface="华文楷体" panose="02010600040101010101" pitchFamily="2" charset="-122"/>
              </a:rPr>
              <a:t>滥用单例将带来一些负面问题</a:t>
            </a:r>
            <a:r>
              <a:rPr lang="zh-CN" altLang="en-US" sz="2000" b="0" dirty="0">
                <a:solidFill>
                  <a:schemeClr val="tx1"/>
                </a:solidFill>
                <a:latin typeface="华文楷体" panose="02010600040101010101" pitchFamily="2" charset="-122"/>
                <a:ea typeface="华文楷体" panose="02010600040101010101" pitchFamily="2" charset="-122"/>
              </a:rPr>
              <a:t>，如为了节省资源将数据库连接池对象设计为单例类，可能会导致共享连接池对象的程序过多而出现连接池溢出；现在很多面向对象语言</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如</a:t>
            </a:r>
            <a:r>
              <a:rPr lang="en-US" altLang="zh-CN" sz="2000" b="0" dirty="0">
                <a:solidFill>
                  <a:schemeClr val="tx1"/>
                </a:solidFill>
                <a:latin typeface="华文楷体" panose="02010600040101010101" pitchFamily="2" charset="-122"/>
                <a:ea typeface="华文楷体" panose="02010600040101010101" pitchFamily="2" charset="-122"/>
              </a:rPr>
              <a:t>Java</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C#)</a:t>
            </a:r>
            <a:r>
              <a:rPr lang="zh-CN" altLang="en-US" sz="2000" b="0" dirty="0">
                <a:solidFill>
                  <a:schemeClr val="tx1"/>
                </a:solidFill>
                <a:latin typeface="华文楷体" panose="02010600040101010101" pitchFamily="2" charset="-122"/>
                <a:ea typeface="华文楷体" panose="02010600040101010101" pitchFamily="2" charset="-122"/>
              </a:rPr>
              <a:t>的运行环境都提供了自动垃圾回收的技术，因此，如果实例化的对象长时间不被利用，系统会认为它是垃圾，会自动销毁并回收资源，下次利用时又将重新实例化，这将导致对象状态的丢失</a:t>
            </a:r>
            <a:r>
              <a:rPr lang="zh-CN" altLang="en-US" sz="2000" b="0" dirty="0">
                <a:solidFill>
                  <a:srgbClr val="C00000"/>
                </a:solidFill>
                <a:latin typeface="华文楷体" panose="02010600040101010101" pitchFamily="2" charset="-122"/>
                <a:ea typeface="华文楷体" panose="02010600040101010101" pitchFamily="2" charset="-122"/>
              </a:rPr>
              <a:t>（</a:t>
            </a:r>
            <a:r>
              <a:rPr lang="en-US" altLang="zh-CN" sz="2000" dirty="0">
                <a:solidFill>
                  <a:srgbClr val="C00000"/>
                </a:solidFill>
                <a:latin typeface="华文楷体" panose="02010600040101010101" pitchFamily="2" charset="-122"/>
                <a:ea typeface="华文楷体" panose="02010600040101010101" pitchFamily="2" charset="-122"/>
              </a:rPr>
              <a:t>JAVA1.2</a:t>
            </a:r>
            <a:r>
              <a:rPr lang="zh-CN" altLang="en-US" sz="2000" dirty="0">
                <a:solidFill>
                  <a:srgbClr val="C00000"/>
                </a:solidFill>
                <a:latin typeface="华文楷体" panose="02010600040101010101" pitchFamily="2" charset="-122"/>
                <a:ea typeface="华文楷体" panose="02010600040101010101" pitchFamily="2" charset="-122"/>
              </a:rPr>
              <a:t>后没有这个问题了</a:t>
            </a:r>
            <a:r>
              <a:rPr lang="en-US" altLang="zh-CN" sz="2000" dirty="0">
                <a:solidFill>
                  <a:srgbClr val="C00000"/>
                </a:solidFill>
                <a:latin typeface="华文楷体" panose="02010600040101010101" pitchFamily="2" charset="-122"/>
                <a:ea typeface="华文楷体" panose="02010600040101010101" pitchFamily="2" charset="-122"/>
              </a:rPr>
              <a:t>)</a:t>
            </a:r>
            <a:r>
              <a:rPr lang="zh-CN" altLang="en-US" sz="2000" dirty="0">
                <a:solidFill>
                  <a:srgbClr val="C00000"/>
                </a:solidFill>
                <a:latin typeface="华文楷体" panose="02010600040101010101" pitchFamily="2" charset="-122"/>
                <a:ea typeface="华文楷体" panose="02010600040101010101" pitchFamily="2" charset="-122"/>
              </a:rPr>
              <a:t>。</a:t>
            </a:r>
            <a:endParaRPr lang="en-US" altLang="zh-CN" sz="2000" dirty="0">
              <a:solidFill>
                <a:srgbClr val="C00000"/>
              </a:solidFill>
              <a:latin typeface="华文楷体" panose="02010600040101010101" pitchFamily="2" charset="-122"/>
              <a:ea typeface="华文楷体" panose="02010600040101010101" pitchFamily="2" charset="-122"/>
            </a:endParaRPr>
          </a:p>
          <a:p>
            <a:pPr marL="407978" lvl="2" indent="0" eaLnBrk="1" hangingPunct="1">
              <a:spcBef>
                <a:spcPts val="0"/>
              </a:spcBef>
              <a:buFont typeface="Arial" panose="020B0604020202020204" pitchFamily="34" charset="0"/>
              <a:buChar char="•"/>
            </a:pPr>
            <a:r>
              <a:rPr lang="zh-CN" altLang="en-US" sz="2000" b="0" dirty="0">
                <a:solidFill>
                  <a:schemeClr val="tx1"/>
                </a:solidFill>
                <a:latin typeface="华文楷体" panose="02010600040101010101" pitchFamily="2" charset="-122"/>
                <a:ea typeface="华文楷体" panose="02010600040101010101" pitchFamily="2" charset="-122"/>
              </a:rPr>
              <a:t>若使用多个类加载器，可能导致孤子模式失效而产生多个实例。</a:t>
            </a:r>
          </a:p>
          <a:p>
            <a:endParaRPr lang="zh-CN" altLang="en-US" dirty="0"/>
          </a:p>
        </p:txBody>
      </p:sp>
      <p:cxnSp>
        <p:nvCxnSpPr>
          <p:cNvPr id="6" name="直接连接符 5">
            <a:extLst>
              <a:ext uri="{FF2B5EF4-FFF2-40B4-BE49-F238E27FC236}">
                <a16:creationId xmlns:a16="http://schemas.microsoft.com/office/drawing/2014/main" id="{7DB218D6-197F-4857-9290-DADBBEC18C9B}"/>
              </a:ext>
            </a:extLst>
          </p:cNvPr>
          <p:cNvCxnSpPr/>
          <p:nvPr/>
        </p:nvCxnSpPr>
        <p:spPr bwMode="auto">
          <a:xfrm>
            <a:off x="5519936" y="1125537"/>
            <a:ext cx="0" cy="5553075"/>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9233701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8130E-ECB4-4BA6-B957-5A3ECBB2B806}"/>
              </a:ext>
            </a:extLst>
          </p:cNvPr>
          <p:cNvSpPr>
            <a:spLocks noGrp="1"/>
          </p:cNvSpPr>
          <p:nvPr>
            <p:ph type="title"/>
          </p:nvPr>
        </p:nvSpPr>
        <p:spPr/>
        <p:txBody>
          <a:bodyPr/>
          <a:lstStyle/>
          <a:p>
            <a:r>
              <a:rPr lang="en-US" altLang="zh-CN" dirty="0"/>
              <a:t>Homework  6</a:t>
            </a:r>
            <a:r>
              <a:rPr lang="zh-CN" altLang="en-US" dirty="0"/>
              <a:t>：</a:t>
            </a:r>
            <a:br>
              <a:rPr lang="en-US" altLang="zh-CN" dirty="0">
                <a:solidFill>
                  <a:schemeClr val="bg1"/>
                </a:solidFill>
              </a:rPr>
            </a:br>
            <a:endParaRPr lang="zh-CN" altLang="en-US" dirty="0"/>
          </a:p>
        </p:txBody>
      </p:sp>
      <p:sp>
        <p:nvSpPr>
          <p:cNvPr id="5" name="文本占位符 4">
            <a:extLst>
              <a:ext uri="{FF2B5EF4-FFF2-40B4-BE49-F238E27FC236}">
                <a16:creationId xmlns:a16="http://schemas.microsoft.com/office/drawing/2014/main" id="{24DA16A0-83F9-4CB5-8AA5-DD306BEAD190}"/>
              </a:ext>
            </a:extLst>
          </p:cNvPr>
          <p:cNvSpPr txBox="1">
            <a:spLocks noGrp="1"/>
          </p:cNvSpPr>
          <p:nvPr>
            <p:ph type="body" sz="half" idx="1"/>
          </p:nvPr>
        </p:nvSpPr>
        <p:spPr>
          <a:xfrm>
            <a:off x="623889" y="1125539"/>
            <a:ext cx="10944225" cy="4673074"/>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marL="0" indent="0">
              <a:lnSpc>
                <a:spcPct val="150000"/>
              </a:lnSpc>
              <a:buNone/>
            </a:pPr>
            <a:endParaRPr lang="en-US" altLang="zh-CN" b="1"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b="1" dirty="0">
                <a:solidFill>
                  <a:schemeClr val="bg1">
                    <a:lumMod val="85000"/>
                  </a:schemeClr>
                </a:solidFill>
                <a:latin typeface="微软雅黑" panose="020B0503020204020204" pitchFamily="34" charset="-122"/>
                <a:ea typeface="微软雅黑" panose="020B0503020204020204" pitchFamily="34" charset="-122"/>
              </a:rPr>
              <a:t>1</a:t>
            </a:r>
            <a:r>
              <a:rPr lang="zh-CN" altLang="en-US" b="1" dirty="0">
                <a:solidFill>
                  <a:schemeClr val="bg1">
                    <a:lumMod val="85000"/>
                  </a:schemeClr>
                </a:solidFill>
                <a:latin typeface="微软雅黑" panose="020B0503020204020204" pitchFamily="34" charset="-122"/>
                <a:ea typeface="微软雅黑" panose="020B0503020204020204" pitchFamily="34" charset="-122"/>
              </a:rPr>
              <a:t>、用</a:t>
            </a:r>
            <a:r>
              <a:rPr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lang="zh-CN" altLang="en-US" b="1" dirty="0">
                <a:solidFill>
                  <a:schemeClr val="bg1">
                    <a:lumMod val="85000"/>
                  </a:schemeClr>
                </a:solidFill>
                <a:latin typeface="微软雅黑" panose="020B0503020204020204" pitchFamily="34" charset="-122"/>
                <a:ea typeface="微软雅黑" panose="020B0503020204020204" pitchFamily="34" charset="-122"/>
              </a:rPr>
              <a:t>书写具有双向加锁功能的孤子模式</a:t>
            </a:r>
            <a:r>
              <a:rPr lang="zh-CN" altLang="en-US" dirty="0">
                <a:solidFill>
                  <a:schemeClr val="bg1">
                    <a:lumMod val="85000"/>
                  </a:schemeClr>
                </a:solidFill>
                <a:latin typeface="微软雅黑" panose="020B0503020204020204" pitchFamily="34" charset="-122"/>
                <a:ea typeface="微软雅黑" panose="020B0503020204020204" pitchFamily="34" charset="-122"/>
              </a:rPr>
              <a:t>（</a:t>
            </a:r>
            <a:r>
              <a:rPr lang="en-US" altLang="zh-CN" b="1" dirty="0">
                <a:solidFill>
                  <a:schemeClr val="bg1">
                    <a:lumMod val="85000"/>
                  </a:schemeClr>
                </a:solidFill>
                <a:latin typeface="微软雅黑" panose="020B0503020204020204" pitchFamily="34" charset="-122"/>
                <a:ea typeface="微软雅黑" panose="020B0503020204020204" pitchFamily="34" charset="-122"/>
              </a:rPr>
              <a:t>volatile </a:t>
            </a:r>
            <a:r>
              <a:rPr lang="zh-CN" altLang="en-US" b="1" dirty="0">
                <a:solidFill>
                  <a:schemeClr val="bg1">
                    <a:lumMod val="85000"/>
                  </a:schemeClr>
                </a:solidFill>
                <a:latin typeface="微软雅黑" panose="020B0503020204020204" pitchFamily="34" charset="-122"/>
                <a:ea typeface="微软雅黑" panose="020B0503020204020204" pitchFamily="34" charset="-122"/>
              </a:rPr>
              <a:t>，</a:t>
            </a:r>
            <a:r>
              <a:rPr lang="en-US" altLang="zh-CN" b="1" dirty="0">
                <a:solidFill>
                  <a:schemeClr val="bg1">
                    <a:lumMod val="85000"/>
                  </a:schemeClr>
                </a:solidFill>
                <a:latin typeface="微软雅黑" panose="020B0503020204020204" pitchFamily="34" charset="-122"/>
                <a:ea typeface="微软雅黑" panose="020B0503020204020204" pitchFamily="34" charset="-122"/>
              </a:rPr>
              <a:t>synchronized</a:t>
            </a:r>
            <a:r>
              <a:rPr lang="zh-CN" altLang="en-US" b="1" dirty="0">
                <a:solidFill>
                  <a:schemeClr val="bg1">
                    <a:lumMod val="85000"/>
                  </a:schemeClr>
                </a:solidFill>
                <a:latin typeface="微软雅黑" panose="020B0503020204020204" pitchFamily="34" charset="-122"/>
                <a:ea typeface="微软雅黑" panose="020B0503020204020204" pitchFamily="34" charset="-122"/>
              </a:rPr>
              <a:t>）。</a:t>
            </a:r>
            <a:endParaRPr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dirty="0">
                <a:solidFill>
                  <a:schemeClr val="bg1">
                    <a:lumMod val="85000"/>
                  </a:schemeClr>
                </a:solidFill>
                <a:latin typeface="微软雅黑" panose="020B0503020204020204" pitchFamily="34" charset="-122"/>
                <a:ea typeface="微软雅黑" panose="020B0503020204020204" pitchFamily="34" charset="-122"/>
              </a:rPr>
              <a:t>2</a:t>
            </a:r>
            <a:r>
              <a:rPr lang="zh-CN" altLang="en-US" dirty="0">
                <a:solidFill>
                  <a:schemeClr val="bg1">
                    <a:lumMod val="85000"/>
                  </a:schemeClr>
                </a:solidFill>
                <a:latin typeface="微软雅黑" panose="020B0503020204020204" pitchFamily="34" charset="-122"/>
                <a:ea typeface="微软雅黑" panose="020B0503020204020204" pitchFamily="34" charset="-122"/>
              </a:rPr>
              <a:t>、用</a:t>
            </a:r>
            <a:r>
              <a:rPr lang="en-US" altLang="zh-CN" dirty="0">
                <a:solidFill>
                  <a:schemeClr val="bg1">
                    <a:lumMod val="85000"/>
                  </a:schemeClr>
                </a:solidFill>
                <a:latin typeface="微软雅黑" panose="020B0503020204020204" pitchFamily="34" charset="-122"/>
                <a:ea typeface="微软雅黑" panose="020B0503020204020204" pitchFamily="34" charset="-122"/>
              </a:rPr>
              <a:t>Java</a:t>
            </a:r>
            <a:r>
              <a:rPr lang="zh-CN" altLang="en-US" dirty="0">
                <a:solidFill>
                  <a:schemeClr val="bg1">
                    <a:lumMod val="85000"/>
                  </a:schemeClr>
                </a:solidFill>
                <a:latin typeface="微软雅黑" panose="020B0503020204020204" pitchFamily="34" charset="-122"/>
                <a:ea typeface="微软雅黑" panose="020B0503020204020204" pitchFamily="34" charset="-122"/>
              </a:rPr>
              <a:t>书写具有可变用例数目的孤子模式。</a:t>
            </a:r>
            <a:endParaRPr lang="en-US" altLang="zh-CN" dirty="0">
              <a:solidFill>
                <a:schemeClr val="bg1">
                  <a:lumMod val="8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dirty="0">
                <a:solidFill>
                  <a:schemeClr val="bg1">
                    <a:lumMod val="85000"/>
                  </a:schemeClr>
                </a:solidFill>
                <a:latin typeface="华文中宋" panose="02010600040101010101" pitchFamily="2" charset="-122"/>
                <a:ea typeface="华文中宋" panose="02010600040101010101" pitchFamily="2" charset="-122"/>
              </a:rPr>
              <a:t>：</a:t>
            </a:r>
            <a:r>
              <a:rPr lang="en-US" altLang="zh-CN" dirty="0">
                <a:solidFill>
                  <a:schemeClr val="bg1">
                    <a:lumMod val="85000"/>
                  </a:schemeClr>
                </a:solidFill>
                <a:latin typeface="华文中宋" panose="02010600040101010101" pitchFamily="2" charset="-122"/>
                <a:ea typeface="华文中宋" panose="02010600040101010101" pitchFamily="2" charset="-122"/>
              </a:rPr>
              <a:t>2024</a:t>
            </a:r>
            <a:r>
              <a:rPr lang="zh-CN" altLang="en-US" dirty="0">
                <a:solidFill>
                  <a:schemeClr val="bg1">
                    <a:lumMod val="85000"/>
                  </a:schemeClr>
                </a:solidFill>
                <a:latin typeface="华文中宋" panose="02010600040101010101" pitchFamily="2" charset="-122"/>
                <a:ea typeface="华文中宋" panose="02010600040101010101" pitchFamily="2" charset="-122"/>
              </a:rPr>
              <a:t>年</a:t>
            </a:r>
            <a:r>
              <a:rPr lang="en-US" altLang="zh-CN" dirty="0">
                <a:solidFill>
                  <a:schemeClr val="bg1">
                    <a:lumMod val="85000"/>
                  </a:schemeClr>
                </a:solidFill>
                <a:latin typeface="华文中宋" panose="02010600040101010101" pitchFamily="2" charset="-122"/>
                <a:ea typeface="华文中宋" panose="02010600040101010101" pitchFamily="2" charset="-122"/>
              </a:rPr>
              <a:t>4</a:t>
            </a:r>
            <a:r>
              <a:rPr lang="zh-CN" altLang="en-US" dirty="0">
                <a:solidFill>
                  <a:schemeClr val="bg1">
                    <a:lumMod val="85000"/>
                  </a:schemeClr>
                </a:solidFill>
                <a:latin typeface="华文中宋" panose="02010600040101010101" pitchFamily="2" charset="-122"/>
                <a:ea typeface="华文中宋" panose="02010600040101010101" pitchFamily="2" charset="-122"/>
              </a:rPr>
              <a:t>月</a:t>
            </a:r>
            <a:r>
              <a:rPr lang="en-US" altLang="zh-CN" dirty="0">
                <a:solidFill>
                  <a:schemeClr val="bg1">
                    <a:lumMod val="85000"/>
                  </a:schemeClr>
                </a:solidFill>
                <a:latin typeface="华文中宋" panose="02010600040101010101" pitchFamily="2" charset="-122"/>
                <a:ea typeface="华文中宋" panose="02010600040101010101" pitchFamily="2" charset="-122"/>
              </a:rPr>
              <a:t>22</a:t>
            </a:r>
            <a:r>
              <a:rPr lang="zh-CN" altLang="en-US" dirty="0">
                <a:solidFill>
                  <a:schemeClr val="bg1">
                    <a:lumMod val="85000"/>
                  </a:schemeClr>
                </a:solidFill>
                <a:latin typeface="华文中宋" panose="02010600040101010101" pitchFamily="2" charset="-122"/>
                <a:ea typeface="华文中宋" panose="02010600040101010101" pitchFamily="2" charset="-122"/>
              </a:rPr>
              <a:t>日。</a:t>
            </a:r>
            <a:r>
              <a:rPr lang="zh-CN" altLang="en-US" dirty="0">
                <a:solidFill>
                  <a:srgbClr val="C00000"/>
                </a:solidFill>
              </a:rPr>
              <a:t>作业文件命名同以前。</a:t>
            </a:r>
            <a:endParaRPr lang="en-US" altLang="zh-CN"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dirty="0">
                <a:solidFill>
                  <a:schemeClr val="bg1">
                    <a:lumMod val="85000"/>
                  </a:schemeClr>
                </a:solidFill>
                <a:latin typeface="华文中宋" panose="02010600040101010101" pitchFamily="2" charset="-122"/>
                <a:ea typeface="华文中宋" panose="02010600040101010101" pitchFamily="2" charset="-122"/>
              </a:rPr>
              <a:t>Word</a:t>
            </a:r>
            <a:r>
              <a:rPr lang="zh-CN" altLang="en-US"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64678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5A2A76-3B7F-4CE3-9E17-D62BF3AF882B}"/>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70659" name="Rectangle 3">
            <a:extLst>
              <a:ext uri="{FF2B5EF4-FFF2-40B4-BE49-F238E27FC236}">
                <a16:creationId xmlns:a16="http://schemas.microsoft.com/office/drawing/2014/main" id="{9718181A-A787-4F5C-96B3-EA51A7DC38B2}"/>
              </a:ext>
            </a:extLst>
          </p:cNvPr>
          <p:cNvSpPr>
            <a:spLocks noGrp="1" noChangeArrowheads="1"/>
          </p:cNvSpPr>
          <p:nvPr>
            <p:ph type="body" idx="1"/>
          </p:nvPr>
        </p:nvSpPr>
        <p:spPr>
          <a:xfrm>
            <a:off x="407368" y="836713"/>
            <a:ext cx="11593287" cy="5687913"/>
          </a:xfrm>
        </p:spPr>
        <p:txBody>
          <a:bodyPr/>
          <a:lstStyle/>
          <a:p>
            <a:pPr eaLnBrk="1" hangingPunct="1">
              <a:lnSpc>
                <a:spcPct val="150000"/>
              </a:lnSpc>
              <a:spcBef>
                <a:spcPts val="0"/>
              </a:spcBef>
            </a:pPr>
            <a:r>
              <a:rPr lang="en-US" altLang="zh-CN" sz="2800" dirty="0">
                <a:solidFill>
                  <a:srgbClr val="324A7A"/>
                </a:solidFill>
                <a:latin typeface="Arial Black" panose="020B0A04020102020204" pitchFamily="34" charset="0"/>
                <a:ea typeface="华文中宋" panose="02010600040101010101" pitchFamily="2" charset="-122"/>
              </a:rPr>
              <a:t>Adapter</a:t>
            </a:r>
          </a:p>
          <a:p>
            <a:pPr lvl="1" eaLnBrk="1" hangingPunct="1">
              <a:lnSpc>
                <a:spcPct val="150000"/>
              </a:lnSpc>
              <a:spcBef>
                <a:spcPts val="0"/>
              </a:spcBef>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Name </a:t>
            </a:r>
          </a:p>
          <a:p>
            <a:pPr lvl="2" eaLnBrk="1" hangingPunct="1">
              <a:lnSpc>
                <a:spcPct val="150000"/>
              </a:lnSpc>
              <a:spcBef>
                <a:spcPts val="0"/>
              </a:spcBef>
            </a:pPr>
            <a:r>
              <a:rPr lang="zh-CN" altLang="en-US" sz="1800" dirty="0">
                <a:solidFill>
                  <a:schemeClr val="tx1"/>
                </a:solidFill>
                <a:ea typeface="华文中宋" panose="02010600040101010101" pitchFamily="2" charset="-122"/>
              </a:rPr>
              <a:t>适配器，别名：</a:t>
            </a:r>
            <a:r>
              <a:rPr lang="en-US" altLang="zh-CN" sz="1800" dirty="0">
                <a:solidFill>
                  <a:schemeClr val="tx1"/>
                </a:solidFill>
                <a:ea typeface="华文中宋" panose="02010600040101010101" pitchFamily="2" charset="-122"/>
              </a:rPr>
              <a:t>Wrapper</a:t>
            </a:r>
          </a:p>
          <a:p>
            <a:pPr lvl="2" eaLnBrk="1" hangingPunct="1">
              <a:lnSpc>
                <a:spcPct val="150000"/>
              </a:lnSpc>
              <a:spcBef>
                <a:spcPts val="0"/>
              </a:spcBef>
            </a:pPr>
            <a:r>
              <a:rPr lang="zh-CN" altLang="en-US" sz="1800" dirty="0">
                <a:solidFill>
                  <a:schemeClr val="tx1"/>
                </a:solidFill>
                <a:ea typeface="华文中宋" panose="02010600040101010101" pitchFamily="2" charset="-122"/>
              </a:rPr>
              <a:t>属于结构模式</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动机</a:t>
            </a:r>
          </a:p>
          <a:p>
            <a:pPr lvl="2" eaLnBrk="1" hangingPunct="1">
              <a:lnSpc>
                <a:spcPct val="150000"/>
              </a:lnSpc>
              <a:spcBef>
                <a:spcPts val="0"/>
              </a:spcBef>
            </a:pPr>
            <a:r>
              <a:rPr lang="zh-CN" altLang="en-US" sz="1800" dirty="0">
                <a:solidFill>
                  <a:schemeClr val="tx1"/>
                </a:solidFill>
                <a:ea typeface="华文中宋" panose="02010600040101010101" pitchFamily="2" charset="-122"/>
              </a:rPr>
              <a:t>为复用而设计的类不能够被复用的原因仅仅是因为接口与专业应用领域所需要的接口不匹配。</a:t>
            </a:r>
            <a:endParaRPr lang="en-US" altLang="zh-CN" sz="1800" dirty="0">
              <a:solidFill>
                <a:schemeClr val="tx1"/>
              </a:solidFill>
              <a:ea typeface="华文中宋" panose="02010600040101010101" pitchFamily="2" charset="-122"/>
            </a:endParaRPr>
          </a:p>
          <a:p>
            <a:pPr lvl="2" eaLnBrk="1" hangingPunct="1">
              <a:lnSpc>
                <a:spcPct val="150000"/>
              </a:lnSpc>
              <a:spcBef>
                <a:spcPts val="0"/>
              </a:spcBef>
            </a:pPr>
            <a:r>
              <a:rPr lang="en-US" altLang="zh-CN" sz="1800" dirty="0">
                <a:solidFill>
                  <a:schemeClr val="tx1"/>
                </a:solidFill>
                <a:ea typeface="华文中宋" panose="02010600040101010101" pitchFamily="2" charset="-122"/>
              </a:rPr>
              <a:t>Can be used to make one class interface match another for easier programming.</a:t>
            </a:r>
          </a:p>
          <a:p>
            <a:pPr lvl="2" eaLnBrk="1" hangingPunct="1">
              <a:lnSpc>
                <a:spcPct val="150000"/>
              </a:lnSpc>
              <a:spcBef>
                <a:spcPts val="0"/>
              </a:spcBef>
            </a:pPr>
            <a:r>
              <a:rPr lang="en-US" altLang="zh-CN" sz="1800" dirty="0">
                <a:solidFill>
                  <a:schemeClr val="tx1"/>
                </a:solidFill>
                <a:ea typeface="华文中宋" panose="02010600040101010101" pitchFamily="2" charset="-122"/>
              </a:rPr>
              <a:t>Convert the interface of a class into another interface clients expect.</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适用性</a:t>
            </a:r>
          </a:p>
          <a:p>
            <a:pPr lvl="2" eaLnBrk="1" hangingPunct="1">
              <a:lnSpc>
                <a:spcPct val="150000"/>
              </a:lnSpc>
              <a:spcBef>
                <a:spcPts val="0"/>
              </a:spcBef>
            </a:pPr>
            <a:r>
              <a:rPr lang="zh-CN" altLang="en-US" sz="1800" dirty="0">
                <a:solidFill>
                  <a:schemeClr val="tx1"/>
                </a:solidFill>
                <a:latin typeface="Arial Black" panose="020B0A04020102020204" pitchFamily="34" charset="0"/>
                <a:ea typeface="华文中宋" panose="02010600040101010101" pitchFamily="2" charset="-122"/>
              </a:rPr>
              <a:t>你想使用一个已经存在的类，而它的接口不符合你的要求。</a:t>
            </a:r>
            <a:endParaRPr lang="en-US" altLang="zh-CN" sz="180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spcBef>
                <a:spcPts val="0"/>
              </a:spcBef>
            </a:pPr>
            <a:r>
              <a:rPr lang="zh-CN" altLang="en-US" sz="1800" dirty="0">
                <a:solidFill>
                  <a:schemeClr val="tx1"/>
                </a:solidFill>
                <a:latin typeface="Arial Black" panose="020B0A04020102020204" pitchFamily="34" charset="0"/>
                <a:ea typeface="华文中宋" panose="02010600040101010101" pitchFamily="2" charset="-122"/>
              </a:rPr>
              <a:t>将现有的接口需要转化为客户类期望的接口，这样保证了对现有类的重用。如果不进行这样的转化，客户类就不能利用现有类所提供的功能，适配器模式可以完成这样的转化。</a:t>
            </a:r>
          </a:p>
          <a:p>
            <a:pPr lvl="2" eaLnBrk="1" hangingPunct="1"/>
            <a:endParaRPr lang="en-US" altLang="zh-CN" sz="1600" dirty="0">
              <a:latin typeface="Arial Black" panose="020B0A04020102020204" pitchFamily="34" charset="0"/>
              <a:ea typeface="华文中宋" panose="02010600040101010101" pitchFamily="2" charset="-122"/>
            </a:endParaRPr>
          </a:p>
        </p:txBody>
      </p:sp>
      <p:pic>
        <p:nvPicPr>
          <p:cNvPr id="4" name="Picture 5">
            <a:extLst>
              <a:ext uri="{FF2B5EF4-FFF2-40B4-BE49-F238E27FC236}">
                <a16:creationId xmlns:a16="http://schemas.microsoft.com/office/drawing/2014/main" id="{458FEB4C-D9C1-4E83-B2C4-F11965452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008" y="1135781"/>
            <a:ext cx="5037584" cy="20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E438F-E535-4718-91E5-904A12C987D3}"/>
              </a:ext>
            </a:extLst>
          </p:cNvPr>
          <p:cNvSpPr>
            <a:spLocks noGrp="1"/>
          </p:cNvSpPr>
          <p:nvPr>
            <p:ph type="title"/>
          </p:nvPr>
        </p:nvSpPr>
        <p:spPr/>
        <p:txBody>
          <a:bodyPr/>
          <a:lstStyle/>
          <a:p>
            <a:r>
              <a:rPr lang="en-US" altLang="zh-CN" sz="2800" dirty="0">
                <a:latin typeface="Bauhaus 93" pitchFamily="82" charset="0"/>
                <a:ea typeface="华文中宋" panose="02010600040101010101" pitchFamily="2" charset="-122"/>
              </a:rPr>
              <a:t>Adapter</a:t>
            </a:r>
            <a:r>
              <a:rPr lang="zh-CN" altLang="en-US" sz="28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48BFF852-2141-471D-B544-45668335C78B}"/>
              </a:ext>
            </a:extLst>
          </p:cNvPr>
          <p:cNvSpPr>
            <a:spLocks noGrp="1"/>
          </p:cNvSpPr>
          <p:nvPr>
            <p:ph idx="1"/>
          </p:nvPr>
        </p:nvSpPr>
        <p:spPr>
          <a:xfrm>
            <a:off x="560280" y="908720"/>
            <a:ext cx="11088207" cy="5241627"/>
          </a:xfrm>
        </p:spPr>
        <p:txBody>
          <a:bodyPr/>
          <a:lstStyle/>
          <a:p>
            <a:pPr>
              <a:lnSpc>
                <a:spcPct val="150000"/>
              </a:lnSpc>
            </a:pPr>
            <a:r>
              <a:rPr lang="en-US" altLang="zh-CN" sz="2000" b="0" dirty="0">
                <a:solidFill>
                  <a:schemeClr val="tx1"/>
                </a:solidFill>
                <a:latin typeface="华文中宋" panose="02010600040101010101" pitchFamily="2" charset="-122"/>
                <a:ea typeface="华文中宋" panose="02010600040101010101" pitchFamily="2" charset="-122"/>
              </a:rPr>
              <a:t>Sun</a:t>
            </a:r>
            <a:r>
              <a:rPr lang="zh-CN" altLang="en-US" sz="2000" b="0" dirty="0">
                <a:solidFill>
                  <a:schemeClr val="tx1"/>
                </a:solidFill>
                <a:latin typeface="华文中宋" panose="02010600040101010101" pitchFamily="2" charset="-122"/>
                <a:ea typeface="华文中宋" panose="02010600040101010101" pitchFamily="2" charset="-122"/>
              </a:rPr>
              <a:t>公司在</a:t>
            </a:r>
            <a:r>
              <a:rPr lang="en-US" altLang="zh-CN" sz="2000" b="0" dirty="0">
                <a:solidFill>
                  <a:schemeClr val="tx1"/>
                </a:solidFill>
                <a:latin typeface="华文中宋" panose="02010600040101010101" pitchFamily="2" charset="-122"/>
                <a:ea typeface="华文中宋" panose="02010600040101010101" pitchFamily="2" charset="-122"/>
              </a:rPr>
              <a:t>1996</a:t>
            </a:r>
            <a:r>
              <a:rPr lang="zh-CN" altLang="en-US" sz="2000" b="0" dirty="0">
                <a:solidFill>
                  <a:schemeClr val="tx1"/>
                </a:solidFill>
                <a:latin typeface="华文中宋" panose="02010600040101010101" pitchFamily="2" charset="-122"/>
                <a:ea typeface="华文中宋" panose="02010600040101010101" pitchFamily="2" charset="-122"/>
              </a:rPr>
              <a:t>年公开了</a:t>
            </a:r>
            <a:r>
              <a:rPr lang="en-US" altLang="zh-CN" sz="2000" b="0" dirty="0">
                <a:solidFill>
                  <a:schemeClr val="tx1"/>
                </a:solidFill>
                <a:latin typeface="华文中宋" panose="02010600040101010101" pitchFamily="2" charset="-122"/>
                <a:ea typeface="华文中宋" panose="02010600040101010101" pitchFamily="2" charset="-122"/>
              </a:rPr>
              <a:t>Java</a:t>
            </a:r>
            <a:r>
              <a:rPr lang="zh-CN" altLang="en-US" sz="2000" b="0" dirty="0">
                <a:solidFill>
                  <a:schemeClr val="tx1"/>
                </a:solidFill>
                <a:latin typeface="华文中宋" panose="02010600040101010101" pitchFamily="2" charset="-122"/>
                <a:ea typeface="华文中宋" panose="02010600040101010101" pitchFamily="2" charset="-122"/>
              </a:rPr>
              <a:t>语言的数据库连接工具</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使得</a:t>
            </a:r>
            <a:r>
              <a:rPr lang="en-US" altLang="zh-CN" sz="2000" b="0" dirty="0">
                <a:solidFill>
                  <a:schemeClr val="tx1"/>
                </a:solidFill>
                <a:latin typeface="华文中宋" panose="02010600040101010101" pitchFamily="2" charset="-122"/>
                <a:ea typeface="华文中宋" panose="02010600040101010101" pitchFamily="2" charset="-122"/>
              </a:rPr>
              <a:t>Java</a:t>
            </a:r>
            <a:r>
              <a:rPr lang="zh-CN" altLang="en-US" sz="2000" b="0" dirty="0">
                <a:solidFill>
                  <a:schemeClr val="tx1"/>
                </a:solidFill>
                <a:latin typeface="华文中宋" panose="02010600040101010101" pitchFamily="2" charset="-122"/>
                <a:ea typeface="华文中宋" panose="02010600040101010101" pitchFamily="2" charset="-122"/>
              </a:rPr>
              <a:t>语言程序能够与数据库连接，并使用</a:t>
            </a:r>
            <a:r>
              <a:rPr lang="en-US" altLang="zh-CN" sz="2000" b="0" dirty="0">
                <a:solidFill>
                  <a:schemeClr val="tx1"/>
                </a:solidFill>
                <a:latin typeface="华文中宋" panose="02010600040101010101" pitchFamily="2" charset="-122"/>
                <a:ea typeface="华文中宋" panose="02010600040101010101" pitchFamily="2" charset="-122"/>
              </a:rPr>
              <a:t>SQL</a:t>
            </a:r>
            <a:r>
              <a:rPr lang="zh-CN" altLang="en-US" sz="2000" b="0" dirty="0">
                <a:solidFill>
                  <a:schemeClr val="tx1"/>
                </a:solidFill>
                <a:latin typeface="华文中宋" panose="02010600040101010101" pitchFamily="2" charset="-122"/>
                <a:ea typeface="华文中宋" panose="02010600040101010101" pitchFamily="2" charset="-122"/>
              </a:rPr>
              <a:t>语言来查询和操作数据。</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给出一个客户端通用的抽象接口，每一个具体数据库引擎</a:t>
            </a:r>
            <a:r>
              <a:rPr lang="zh-CN" altLang="en-US" sz="2000" b="0" dirty="0">
                <a:solidFill>
                  <a:srgbClr val="324A7A"/>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如</a:t>
            </a:r>
            <a:r>
              <a:rPr lang="en-US" altLang="zh-CN" sz="2000" b="0" dirty="0">
                <a:solidFill>
                  <a:schemeClr val="tx1"/>
                </a:solidFill>
                <a:latin typeface="华文中宋" panose="02010600040101010101" pitchFamily="2" charset="-122"/>
                <a:ea typeface="华文中宋" panose="02010600040101010101" pitchFamily="2" charset="-122"/>
              </a:rPr>
              <a:t>SQL Server</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Oracle</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MySQL</a:t>
            </a:r>
            <a:r>
              <a:rPr lang="zh-CN" altLang="en-US" sz="2000" b="0" dirty="0">
                <a:solidFill>
                  <a:schemeClr val="tx1"/>
                </a:solidFill>
                <a:latin typeface="华文中宋" panose="02010600040101010101" pitchFamily="2" charset="-122"/>
                <a:ea typeface="华文中宋" panose="02010600040101010101" pitchFamily="2" charset="-122"/>
              </a:rPr>
              <a:t>等）</a:t>
            </a:r>
            <a:r>
              <a:rPr lang="zh-CN" altLang="en-US" sz="2000" b="0" dirty="0">
                <a:solidFill>
                  <a:srgbClr val="C00000"/>
                </a:solidFill>
                <a:latin typeface="华文中宋" panose="02010600040101010101" pitchFamily="2" charset="-122"/>
                <a:ea typeface="华文中宋" panose="02010600040101010101" pitchFamily="2" charset="-122"/>
              </a:rPr>
              <a:t>的</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驱动软件都是一个介于</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接口和数据库引擎接口之间的适配器软件。</a:t>
            </a:r>
            <a:r>
              <a:rPr lang="zh-CN" altLang="en-US" sz="2000" b="0" dirty="0">
                <a:solidFill>
                  <a:schemeClr val="tx1"/>
                </a:solidFill>
                <a:latin typeface="华文中宋" panose="02010600040101010101" pitchFamily="2" charset="-122"/>
                <a:ea typeface="华文中宋" panose="02010600040101010101" pitchFamily="2" charset="-122"/>
              </a:rPr>
              <a:t>抽象的</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接口和各个数据库引擎</a:t>
            </a:r>
            <a:r>
              <a:rPr lang="en-US" altLang="zh-CN" sz="2000" b="0" dirty="0">
                <a:solidFill>
                  <a:schemeClr val="tx1"/>
                </a:solidFill>
                <a:latin typeface="华文中宋" panose="02010600040101010101" pitchFamily="2" charset="-122"/>
                <a:ea typeface="华文中宋" panose="02010600040101010101" pitchFamily="2" charset="-122"/>
              </a:rPr>
              <a:t>API</a:t>
            </a:r>
            <a:r>
              <a:rPr lang="zh-CN" altLang="en-US" sz="2000" b="0" dirty="0">
                <a:solidFill>
                  <a:schemeClr val="tx1"/>
                </a:solidFill>
                <a:latin typeface="华文中宋" panose="02010600040101010101" pitchFamily="2" charset="-122"/>
                <a:ea typeface="华文中宋" panose="02010600040101010101" pitchFamily="2" charset="-122"/>
              </a:rPr>
              <a:t>之间都需要相应的适配器软件，这就是为各个不同数据库引擎准备的</a:t>
            </a:r>
            <a:r>
              <a:rPr lang="zh-CN" altLang="en-US" sz="2000" b="0" dirty="0">
                <a:solidFill>
                  <a:srgbClr val="C00000"/>
                </a:solidFill>
                <a:latin typeface="华文中宋" panose="02010600040101010101" pitchFamily="2" charset="-122"/>
                <a:ea typeface="华文中宋" panose="02010600040101010101" pitchFamily="2" charset="-122"/>
              </a:rPr>
              <a:t>驱动程序</a:t>
            </a:r>
            <a:r>
              <a:rPr lang="zh-CN" altLang="en-US" sz="2000" b="0" dirty="0">
                <a:latin typeface="华文中宋" panose="02010600040101010101" pitchFamily="2" charset="-122"/>
                <a:ea typeface="华文中宋" panose="02010600040101010101" pitchFamily="2" charset="-122"/>
              </a:rPr>
              <a:t>。</a:t>
            </a:r>
          </a:p>
        </p:txBody>
      </p:sp>
      <p:pic>
        <p:nvPicPr>
          <p:cNvPr id="6" name="图片 5">
            <a:extLst>
              <a:ext uri="{FF2B5EF4-FFF2-40B4-BE49-F238E27FC236}">
                <a16:creationId xmlns:a16="http://schemas.microsoft.com/office/drawing/2014/main" id="{81145455-EDCF-424B-97F6-40DB2F651C50}"/>
              </a:ext>
            </a:extLst>
          </p:cNvPr>
          <p:cNvPicPr>
            <a:picLocks noChangeAspect="1"/>
          </p:cNvPicPr>
          <p:nvPr/>
        </p:nvPicPr>
        <p:blipFill>
          <a:blip r:embed="rId3"/>
          <a:stretch>
            <a:fillRect/>
          </a:stretch>
        </p:blipFill>
        <p:spPr>
          <a:xfrm>
            <a:off x="1135268" y="3708106"/>
            <a:ext cx="5161809" cy="2745231"/>
          </a:xfrm>
          <a:prstGeom prst="rect">
            <a:avLst/>
          </a:prstGeom>
        </p:spPr>
      </p:pic>
      <p:pic>
        <p:nvPicPr>
          <p:cNvPr id="7" name="图片 6">
            <a:extLst>
              <a:ext uri="{FF2B5EF4-FFF2-40B4-BE49-F238E27FC236}">
                <a16:creationId xmlns:a16="http://schemas.microsoft.com/office/drawing/2014/main" id="{4F8ACA7B-E436-4E95-B895-078F5169815A}"/>
              </a:ext>
            </a:extLst>
          </p:cNvPr>
          <p:cNvPicPr>
            <a:picLocks noChangeAspect="1"/>
          </p:cNvPicPr>
          <p:nvPr/>
        </p:nvPicPr>
        <p:blipFill>
          <a:blip r:embed="rId4"/>
          <a:stretch>
            <a:fillRect/>
          </a:stretch>
        </p:blipFill>
        <p:spPr>
          <a:xfrm>
            <a:off x="6727373" y="3687871"/>
            <a:ext cx="5161809" cy="2160240"/>
          </a:xfrm>
          <a:prstGeom prst="rect">
            <a:avLst/>
          </a:prstGeom>
        </p:spPr>
      </p:pic>
    </p:spTree>
    <p:extLst>
      <p:ext uri="{BB962C8B-B14F-4D97-AF65-F5344CB8AC3E}">
        <p14:creationId xmlns:p14="http://schemas.microsoft.com/office/powerpoint/2010/main" val="209603839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DCAE7AF-A9A5-4187-A378-C24283708876}"/>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Adapter</a:t>
            </a:r>
            <a:r>
              <a:rPr lang="zh-CN" altLang="en-US" sz="3400" dirty="0">
                <a:latin typeface="Bauhaus 93" pitchFamily="82" charset="0"/>
                <a:ea typeface="华文中宋" panose="02010600040101010101" pitchFamily="2" charset="-122"/>
              </a:rPr>
              <a:t>（适配器）</a:t>
            </a:r>
            <a:endParaRPr lang="en-US" altLang="zh-CN" sz="3400" dirty="0"/>
          </a:p>
        </p:txBody>
      </p:sp>
      <p:sp>
        <p:nvSpPr>
          <p:cNvPr id="71683" name="Rectangle 3">
            <a:extLst>
              <a:ext uri="{FF2B5EF4-FFF2-40B4-BE49-F238E27FC236}">
                <a16:creationId xmlns:a16="http://schemas.microsoft.com/office/drawing/2014/main" id="{7E8C0032-C4BB-4153-8B6C-1BADD2176E17}"/>
              </a:ext>
            </a:extLst>
          </p:cNvPr>
          <p:cNvSpPr>
            <a:spLocks noGrp="1" noChangeArrowheads="1"/>
          </p:cNvSpPr>
          <p:nvPr>
            <p:ph type="body" idx="1"/>
          </p:nvPr>
        </p:nvSpPr>
        <p:spPr>
          <a:xfrm>
            <a:off x="479376" y="836713"/>
            <a:ext cx="11377264" cy="5760639"/>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适配器的功能是介入既有内容和需要结果之间，作为沟通的桥梁。</a:t>
            </a:r>
          </a:p>
          <a:p>
            <a:pPr lvl="1" eaLnBrk="1" hangingPunct="1">
              <a:lnSpc>
                <a:spcPct val="100000"/>
              </a:lnSpc>
              <a:buFont typeface="Wingdings" panose="05000000000000000000" pitchFamily="2" charset="2"/>
              <a:buChar char="n"/>
            </a:pPr>
            <a:r>
              <a:rPr lang="en-US" altLang="zh-CN" b="0" dirty="0">
                <a:solidFill>
                  <a:schemeClr val="tx1"/>
                </a:solidFill>
                <a:ea typeface="华文中宋" panose="02010600040101010101" pitchFamily="2" charset="-122"/>
              </a:rPr>
              <a:t>AC Adapter</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换个包装再度利用</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具有填平“既有内容”和“需要结果”两者间“落差”的</a:t>
            </a:r>
            <a:r>
              <a:rPr lang="en-US" altLang="zh-CN" dirty="0">
                <a:solidFill>
                  <a:srgbClr val="324A7A"/>
                </a:solidFill>
                <a:ea typeface="华文中宋" panose="02010600040101010101" pitchFamily="2" charset="-122"/>
              </a:rPr>
              <a:t>Design Pattern</a:t>
            </a:r>
            <a:r>
              <a:rPr lang="zh-CN" altLang="en-US" dirty="0">
                <a:solidFill>
                  <a:srgbClr val="324A7A"/>
                </a:solidFill>
                <a:ea typeface="华文中宋" panose="02010600040101010101" pitchFamily="2" charset="-122"/>
              </a:rPr>
              <a:t>就是</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Adapter Pattern</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Adapter Pattern </a:t>
            </a:r>
            <a:r>
              <a:rPr lang="zh-CN" altLang="en-US" dirty="0">
                <a:solidFill>
                  <a:schemeClr val="tx1"/>
                </a:solidFill>
                <a:ea typeface="华文中宋" panose="02010600040101010101" pitchFamily="2" charset="-122"/>
              </a:rPr>
              <a:t>又称为</a:t>
            </a:r>
            <a:r>
              <a:rPr lang="en-US" altLang="zh-CN" dirty="0">
                <a:solidFill>
                  <a:srgbClr val="C00000"/>
                </a:solidFill>
                <a:highlight>
                  <a:srgbClr val="FFFF00"/>
                </a:highlight>
                <a:ea typeface="华文中宋" panose="02010600040101010101" pitchFamily="2" charset="-122"/>
              </a:rPr>
              <a:t>Wrapper</a:t>
            </a:r>
            <a:r>
              <a:rPr lang="en-US" altLang="zh-CN" dirty="0">
                <a:solidFill>
                  <a:schemeClr val="tx1"/>
                </a:solidFill>
                <a:ea typeface="华文中宋" panose="02010600040101010101" pitchFamily="2" charset="-122"/>
              </a:rPr>
              <a:t> Pattern</a:t>
            </a:r>
          </a:p>
          <a:p>
            <a:pPr eaLnBrk="1" hangingPunct="1">
              <a:lnSpc>
                <a:spcPct val="150000"/>
              </a:lnSpc>
            </a:pPr>
            <a:r>
              <a:rPr lang="en-US" altLang="zh-CN" dirty="0">
                <a:solidFill>
                  <a:srgbClr val="324A7A"/>
                </a:solidFill>
                <a:ea typeface="华文中宋" panose="02010600040101010101" pitchFamily="2" charset="-122"/>
              </a:rPr>
              <a:t>Adapter</a:t>
            </a:r>
            <a:r>
              <a:rPr lang="zh-CN" altLang="en-US" dirty="0">
                <a:solidFill>
                  <a:srgbClr val="324A7A"/>
                </a:solidFill>
                <a:ea typeface="华文中宋" panose="02010600040101010101" pitchFamily="2" charset="-122"/>
              </a:rPr>
              <a:t>：将一个类的接口转换成客户希望的另外一个接口。 </a:t>
            </a:r>
            <a:r>
              <a:rPr lang="en-US" altLang="zh-CN" dirty="0">
                <a:solidFill>
                  <a:srgbClr val="324A7A"/>
                </a:solidFill>
                <a:ea typeface="华文中宋" panose="02010600040101010101" pitchFamily="2" charset="-122"/>
              </a:rPr>
              <a:t>Adapter</a:t>
            </a:r>
            <a:r>
              <a:rPr lang="zh-CN" altLang="en-US" dirty="0">
                <a:solidFill>
                  <a:srgbClr val="324A7A"/>
                </a:solidFill>
                <a:ea typeface="华文中宋" panose="02010600040101010101" pitchFamily="2" charset="-122"/>
              </a:rPr>
              <a:t>模式使得原本由于接口不兼容而不能一起工作的那些类可以一起工作。</a:t>
            </a:r>
            <a:endParaRPr lang="en-US" altLang="zh-CN" dirty="0">
              <a:solidFill>
                <a:srgbClr val="324A7A"/>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提供客户类需要的接口，</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实现的就是把客户类的请求转化为对</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的相应接口的调用。也就是说：当客户类调用</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的方法时，在适配器类的内部将调用</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类的方法，</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客户类并不直接访问</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类。</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可以使由于接口不兼容而不能交互的类可以一起工作</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（客户 </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适配器</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 </a:t>
            </a:r>
            <a:r>
              <a:rPr lang="zh-CN" altLang="en-US" dirty="0">
                <a:solidFill>
                  <a:srgbClr val="00B050"/>
                </a:solidFill>
                <a:highlight>
                  <a:srgbClr val="FFFF00"/>
                </a:highlight>
                <a:latin typeface="华文中宋" panose="02010600040101010101" pitchFamily="2" charset="-122"/>
                <a:ea typeface="华文中宋" panose="02010600040101010101" pitchFamily="2" charset="-122"/>
              </a:rPr>
              <a:t>适配者</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80000"/>
              </a:lnSpc>
            </a:pPr>
            <a:endParaRPr lang="en-US" altLang="zh-CN" dirty="0">
              <a:latin typeface="华文中宋" panose="02010600040101010101" pitchFamily="2" charset="-122"/>
              <a:ea typeface="华文中宋" panose="02010600040101010101" pitchFamily="2" charset="-122"/>
            </a:endParaRPr>
          </a:p>
          <a:p>
            <a:pPr eaLnBrk="1" hangingPunct="1">
              <a:lnSpc>
                <a:spcPct val="80000"/>
              </a:lnSpc>
            </a:pP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90410-0727-4559-8D5F-8CF0357131D3}"/>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0C61CE6B-24C1-4A04-B75C-5FBEC890B3E3}"/>
              </a:ext>
            </a:extLst>
          </p:cNvPr>
          <p:cNvSpPr>
            <a:spLocks noGrp="1"/>
          </p:cNvSpPr>
          <p:nvPr>
            <p:ph idx="1"/>
          </p:nvPr>
        </p:nvSpPr>
        <p:spPr>
          <a:xfrm>
            <a:off x="479376" y="949625"/>
            <a:ext cx="10972800" cy="5065712"/>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适配器模式包含如下角色：</a:t>
            </a:r>
            <a:endParaRPr lang="zh-CN" altLang="en-US" sz="360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Target   </a:t>
            </a:r>
            <a:r>
              <a:rPr lang="zh-CN" altLang="en-US" dirty="0">
                <a:solidFill>
                  <a:schemeClr val="tx1"/>
                </a:solidFill>
                <a:ea typeface="华文中宋" panose="02010600040101010101" pitchFamily="2" charset="-122"/>
              </a:rPr>
              <a:t>：目标抽象类</a:t>
            </a: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Adapter</a:t>
            </a:r>
            <a:r>
              <a:rPr lang="zh-CN" altLang="en-US" dirty="0">
                <a:solidFill>
                  <a:schemeClr val="tx1"/>
                </a:solidFill>
                <a:ea typeface="华文中宋" panose="02010600040101010101" pitchFamily="2" charset="-122"/>
              </a:rPr>
              <a:t>：适配器类</a:t>
            </a:r>
          </a:p>
          <a:p>
            <a:pPr lvl="1" eaLnBrk="1" hangingPunct="1">
              <a:lnSpc>
                <a:spcPct val="150000"/>
              </a:lnSpc>
              <a:buFont typeface="Arial" panose="020B0604020202020204" pitchFamily="34" charset="0"/>
              <a:buChar char="•"/>
            </a:pPr>
            <a:r>
              <a:rPr lang="en-US" altLang="zh-CN" dirty="0" err="1">
                <a:solidFill>
                  <a:schemeClr val="tx1"/>
                </a:solidFill>
                <a:ea typeface="华文中宋" panose="02010600040101010101" pitchFamily="2" charset="-122"/>
              </a:rPr>
              <a:t>Adaptee</a:t>
            </a:r>
            <a:r>
              <a:rPr lang="zh-CN" altLang="en-US" dirty="0">
                <a:solidFill>
                  <a:schemeClr val="tx1"/>
                </a:solidFill>
                <a:ea typeface="华文中宋" panose="02010600040101010101" pitchFamily="2" charset="-122"/>
              </a:rPr>
              <a:t>：适配者类</a:t>
            </a: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Client</a:t>
            </a:r>
            <a:r>
              <a:rPr lang="zh-CN" altLang="en-US" dirty="0">
                <a:solidFill>
                  <a:schemeClr val="tx1"/>
                </a:solidFill>
                <a:ea typeface="华文中宋" panose="02010600040101010101" pitchFamily="2" charset="-122"/>
              </a:rPr>
              <a:t>：    客户类</a:t>
            </a:r>
          </a:p>
          <a:p>
            <a:endParaRPr lang="zh-CN" altLang="en-US" dirty="0"/>
          </a:p>
        </p:txBody>
      </p:sp>
      <p:pic>
        <p:nvPicPr>
          <p:cNvPr id="5" name="Picture 5">
            <a:extLst>
              <a:ext uri="{FF2B5EF4-FFF2-40B4-BE49-F238E27FC236}">
                <a16:creationId xmlns:a16="http://schemas.microsoft.com/office/drawing/2014/main" id="{C612558F-79F3-47F8-8A14-31974B488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049" y="3945133"/>
            <a:ext cx="5099145" cy="26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41E0AE7F-1915-4348-8294-27A3D6D61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9" y="3945133"/>
            <a:ext cx="5430039" cy="26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58788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C9D85-3C79-4CB7-938A-204DAC294517}"/>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C531E7B9-C91D-4B9B-AE95-791D0A505D94}"/>
              </a:ext>
            </a:extLst>
          </p:cNvPr>
          <p:cNvSpPr>
            <a:spLocks noGrp="1"/>
          </p:cNvSpPr>
          <p:nvPr>
            <p:ph idx="1"/>
          </p:nvPr>
        </p:nvSpPr>
        <p:spPr>
          <a:xfrm>
            <a:off x="424417" y="932800"/>
            <a:ext cx="10972800" cy="5065712"/>
          </a:xfrm>
        </p:spPr>
        <p:txBody>
          <a:bodyPr/>
          <a:lstStyle/>
          <a:p>
            <a:pPr eaLnBrk="1" hangingPunct="1">
              <a:lnSpc>
                <a:spcPct val="100000"/>
              </a:lnSpc>
            </a:pPr>
            <a:r>
              <a:rPr lang="zh-CN" altLang="en-US" dirty="0">
                <a:solidFill>
                  <a:srgbClr val="324A7A"/>
                </a:solidFill>
                <a:ea typeface="华文中宋" panose="02010600040101010101" pitchFamily="2" charset="-122"/>
              </a:rPr>
              <a:t>结构、效果、参与者：</a:t>
            </a:r>
            <a:r>
              <a:rPr lang="en-US" altLang="zh-CN" dirty="0">
                <a:solidFill>
                  <a:srgbClr val="324A7A"/>
                </a:solidFill>
                <a:ea typeface="华文中宋" panose="02010600040101010101" pitchFamily="2" charset="-122"/>
              </a:rPr>
              <a:t>See Example</a:t>
            </a:r>
          </a:p>
          <a:p>
            <a:pPr eaLnBrk="1" hangingPunct="1">
              <a:lnSpc>
                <a:spcPct val="100000"/>
              </a:lnSpc>
            </a:pPr>
            <a:r>
              <a:rPr lang="en-US" altLang="zh-CN" dirty="0">
                <a:solidFill>
                  <a:srgbClr val="324A7A"/>
                </a:solidFill>
                <a:ea typeface="华文中宋" panose="02010600040101010101" pitchFamily="2" charset="-122"/>
              </a:rPr>
              <a:t>Adapter Pattern</a:t>
            </a:r>
            <a:r>
              <a:rPr lang="zh-CN" altLang="en-US" dirty="0">
                <a:solidFill>
                  <a:srgbClr val="324A7A"/>
                </a:solidFill>
                <a:ea typeface="华文中宋" panose="02010600040101010101" pitchFamily="2" charset="-122"/>
              </a:rPr>
              <a:t>有下列两种</a:t>
            </a:r>
          </a:p>
          <a:p>
            <a:pPr lvl="1" eaLnBrk="1" hangingPunct="1">
              <a:lnSpc>
                <a:spcPct val="80000"/>
              </a:lnSpc>
              <a:buFont typeface="Wingdings" panose="05000000000000000000" pitchFamily="2" charset="2"/>
              <a:buChar char="n"/>
            </a:pPr>
            <a:r>
              <a:rPr lang="zh-CN" altLang="en-US" dirty="0">
                <a:solidFill>
                  <a:schemeClr val="tx1"/>
                </a:solidFill>
                <a:ea typeface="华文楷体" panose="02010600040101010101" pitchFamily="2" charset="-122"/>
              </a:rPr>
              <a:t>类的 </a:t>
            </a:r>
            <a:r>
              <a:rPr lang="en-US" altLang="zh-CN" dirty="0">
                <a:solidFill>
                  <a:schemeClr val="tx1"/>
                </a:solidFill>
                <a:ea typeface="华文楷体" panose="02010600040101010101" pitchFamily="2" charset="-122"/>
              </a:rPr>
              <a:t>Adapter Pattern</a:t>
            </a:r>
            <a:r>
              <a:rPr lang="zh-CN" altLang="en-US" dirty="0">
                <a:solidFill>
                  <a:schemeClr val="tx1"/>
                </a:solidFill>
                <a:ea typeface="华文楷体" panose="02010600040101010101" pitchFamily="2" charset="-122"/>
              </a:rPr>
              <a:t>（继承）</a:t>
            </a:r>
          </a:p>
          <a:p>
            <a:pPr lvl="1" eaLnBrk="1" hangingPunct="1">
              <a:lnSpc>
                <a:spcPct val="80000"/>
              </a:lnSpc>
              <a:buFont typeface="Wingdings" panose="05000000000000000000" pitchFamily="2" charset="2"/>
              <a:buChar char="n"/>
            </a:pPr>
            <a:r>
              <a:rPr lang="zh-CN" altLang="en-US" dirty="0">
                <a:solidFill>
                  <a:schemeClr val="tx1"/>
                </a:solidFill>
                <a:ea typeface="华文楷体" panose="02010600040101010101" pitchFamily="2" charset="-122"/>
              </a:rPr>
              <a:t>对象的 </a:t>
            </a:r>
            <a:r>
              <a:rPr lang="en-US" altLang="zh-CN" dirty="0">
                <a:solidFill>
                  <a:schemeClr val="tx1"/>
                </a:solidFill>
                <a:ea typeface="华文楷体" panose="02010600040101010101" pitchFamily="2" charset="-122"/>
              </a:rPr>
              <a:t>Adapter Pattern</a:t>
            </a:r>
            <a:r>
              <a:rPr lang="zh-CN" altLang="en-US" dirty="0">
                <a:solidFill>
                  <a:schemeClr val="tx1"/>
                </a:solidFill>
                <a:ea typeface="华文楷体" panose="02010600040101010101" pitchFamily="2" charset="-122"/>
              </a:rPr>
              <a:t>（委托）</a:t>
            </a:r>
          </a:p>
          <a:p>
            <a:pPr eaLnBrk="1" hangingPunct="1">
              <a:lnSpc>
                <a:spcPct val="150000"/>
              </a:lnSpc>
            </a:pPr>
            <a:endParaRPr lang="en-US" altLang="zh-CN" dirty="0">
              <a:latin typeface="Arial Black" panose="020B0A04020102020204" pitchFamily="34" charset="0"/>
              <a:ea typeface="华文中宋" panose="02010600040101010101" pitchFamily="2" charset="-122"/>
            </a:endParaRPr>
          </a:p>
          <a:p>
            <a:endParaRPr lang="zh-CN" altLang="en-US" dirty="0"/>
          </a:p>
        </p:txBody>
      </p:sp>
      <p:sp>
        <p:nvSpPr>
          <p:cNvPr id="6" name="文本框 5">
            <a:extLst>
              <a:ext uri="{FF2B5EF4-FFF2-40B4-BE49-F238E27FC236}">
                <a16:creationId xmlns:a16="http://schemas.microsoft.com/office/drawing/2014/main" id="{0ABA9D2B-F679-4DE2-802E-979DE97B2AD4}"/>
              </a:ext>
            </a:extLst>
          </p:cNvPr>
          <p:cNvSpPr txBox="1"/>
          <p:nvPr/>
        </p:nvSpPr>
        <p:spPr>
          <a:xfrm>
            <a:off x="839416" y="2492896"/>
            <a:ext cx="4968552" cy="2554545"/>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891" indent="-342891" eaLnBrk="1" hangingPunct="1"/>
            <a:r>
              <a:rPr lang="en-US" altLang="zh-CN" sz="2000" dirty="0">
                <a:latin typeface="Times New Roman" pitchFamily="18" charset="0"/>
                <a:ea typeface="宋体" pitchFamily="2" charset="-122"/>
                <a:cs typeface="Times New Roman" pitchFamily="18" charset="0"/>
              </a:rPr>
              <a:t>public class </a:t>
            </a:r>
            <a:r>
              <a:rPr lang="en-US" altLang="zh-CN" sz="2000" b="1" dirty="0">
                <a:solidFill>
                  <a:srgbClr val="FF3300"/>
                </a:solidFill>
                <a:latin typeface="Times New Roman" pitchFamily="18" charset="0"/>
                <a:ea typeface="宋体" pitchFamily="2" charset="-122"/>
                <a:cs typeface="Times New Roman" pitchFamily="18" charset="0"/>
              </a:rPr>
              <a:t>Adapter</a:t>
            </a:r>
            <a:r>
              <a:rPr lang="en-US" altLang="zh-CN" sz="2000" dirty="0">
                <a:latin typeface="Times New Roman" pitchFamily="18" charset="0"/>
                <a:ea typeface="宋体" pitchFamily="2" charset="-122"/>
                <a:cs typeface="Times New Roman" pitchFamily="18" charset="0"/>
              </a:rPr>
              <a:t> </a:t>
            </a:r>
            <a:r>
              <a:rPr lang="en-US" altLang="zh-CN" sz="2000" b="1" dirty="0">
                <a:solidFill>
                  <a:srgbClr val="FF3300"/>
                </a:solidFill>
                <a:latin typeface="Times New Roman" pitchFamily="18" charset="0"/>
                <a:ea typeface="宋体" pitchFamily="2" charset="-122"/>
                <a:cs typeface="Times New Roman" pitchFamily="18" charset="0"/>
              </a:rPr>
              <a:t>extends </a:t>
            </a:r>
            <a:r>
              <a:rPr lang="en-US" altLang="zh-CN" sz="2000" b="1" dirty="0" err="1">
                <a:solidFill>
                  <a:srgbClr val="FF3300"/>
                </a:solidFill>
                <a:latin typeface="Times New Roman" pitchFamily="18" charset="0"/>
                <a:ea typeface="宋体" pitchFamily="2" charset="-122"/>
                <a:cs typeface="Times New Roman" pitchFamily="18" charset="0"/>
              </a:rPr>
              <a:t>Adaptee</a:t>
            </a:r>
            <a:r>
              <a:rPr lang="en-US" altLang="zh-CN" sz="2000" b="1" dirty="0">
                <a:solidFill>
                  <a:srgbClr val="FF3300"/>
                </a:solidFill>
                <a:latin typeface="Times New Roman" pitchFamily="18" charset="0"/>
                <a:ea typeface="宋体" pitchFamily="2" charset="-122"/>
                <a:cs typeface="Times New Roman" pitchFamily="18" charset="0"/>
              </a:rPr>
              <a:t> implements Target</a:t>
            </a:r>
          </a:p>
          <a:p>
            <a:pPr marL="342891" indent="-342891"/>
            <a:r>
              <a:rPr lang="en-US" altLang="zh-CN" sz="2000" dirty="0">
                <a:latin typeface="Times New Roman" pitchFamily="18" charset="0"/>
                <a:ea typeface="宋体" pitchFamily="2" charset="-122"/>
                <a:cs typeface="Times New Roman" pitchFamily="18" charset="0"/>
              </a:rPr>
              <a:t>{</a:t>
            </a:r>
          </a:p>
          <a:p>
            <a:pPr marL="342891" indent="-342891"/>
            <a:r>
              <a:rPr lang="en-US" altLang="zh-CN" sz="2000" dirty="0">
                <a:latin typeface="Times New Roman" pitchFamily="18" charset="0"/>
                <a:ea typeface="宋体" pitchFamily="2" charset="-122"/>
                <a:cs typeface="Times New Roman" pitchFamily="18" charset="0"/>
              </a:rPr>
              <a:t>	public void request()</a:t>
            </a:r>
          </a:p>
          <a:p>
            <a:pPr marL="342891" indent="-342891"/>
            <a:r>
              <a:rPr lang="en-US" altLang="zh-CN" sz="2000" dirty="0">
                <a:latin typeface="Times New Roman" pitchFamily="18" charset="0"/>
                <a:ea typeface="宋体" pitchFamily="2" charset="-122"/>
                <a:cs typeface="Times New Roman" pitchFamily="18" charset="0"/>
              </a:rPr>
              <a:t>	{</a:t>
            </a:r>
          </a:p>
          <a:p>
            <a:pPr marL="342891" indent="-342891"/>
            <a:r>
              <a:rPr lang="en-US" altLang="zh-CN" sz="2000" dirty="0">
                <a:latin typeface="Times New Roman" pitchFamily="18" charset="0"/>
                <a:ea typeface="宋体" pitchFamily="2" charset="-122"/>
                <a:cs typeface="Times New Roman" pitchFamily="18" charset="0"/>
              </a:rPr>
              <a:t>		</a:t>
            </a:r>
            <a:r>
              <a:rPr lang="en-US" altLang="zh-CN" sz="2000" b="1" dirty="0" err="1">
                <a:solidFill>
                  <a:srgbClr val="FF3300"/>
                </a:solidFill>
                <a:latin typeface="Times New Roman" pitchFamily="18" charset="0"/>
                <a:ea typeface="宋体" pitchFamily="2" charset="-122"/>
                <a:cs typeface="Times New Roman" pitchFamily="18" charset="0"/>
              </a:rPr>
              <a:t>specificRequest</a:t>
            </a:r>
            <a:r>
              <a:rPr lang="en-US" altLang="zh-CN" sz="2000" b="1" dirty="0">
                <a:solidFill>
                  <a:srgbClr val="FF3300"/>
                </a:solidFill>
                <a:latin typeface="Times New Roman" pitchFamily="18" charset="0"/>
                <a:ea typeface="宋体" pitchFamily="2" charset="-122"/>
                <a:cs typeface="Times New Roman" pitchFamily="18" charset="0"/>
              </a:rPr>
              <a:t>();</a:t>
            </a:r>
          </a:p>
          <a:p>
            <a:pPr marL="342891" indent="-342891"/>
            <a:r>
              <a:rPr lang="en-US" altLang="zh-CN" sz="2000" dirty="0">
                <a:latin typeface="Times New Roman" pitchFamily="18" charset="0"/>
                <a:ea typeface="宋体" pitchFamily="2" charset="-122"/>
                <a:cs typeface="Times New Roman" pitchFamily="18" charset="0"/>
              </a:rPr>
              <a:t>	}</a:t>
            </a:r>
          </a:p>
          <a:p>
            <a:pPr marL="342891" indent="-342891"/>
            <a:r>
              <a:rPr lang="en-US" altLang="zh-CN" sz="2000" dirty="0">
                <a:latin typeface="Times New Roman" pitchFamily="18" charset="0"/>
                <a:ea typeface="宋体" pitchFamily="2" charset="-122"/>
                <a:cs typeface="Times New Roman" pitchFamily="18" charset="0"/>
              </a:rPr>
              <a:t>}</a:t>
            </a:r>
            <a:endParaRPr lang="en-US" altLang="zh-CN" sz="2000" dirty="0">
              <a:latin typeface="Arial" charset="0"/>
              <a:ea typeface="宋体" pitchFamily="2" charset="-122"/>
              <a:cs typeface="Times New Roman" pitchFamily="18" charset="0"/>
            </a:endParaRPr>
          </a:p>
        </p:txBody>
      </p:sp>
      <p:sp>
        <p:nvSpPr>
          <p:cNvPr id="7" name="文本框 6">
            <a:extLst>
              <a:ext uri="{FF2B5EF4-FFF2-40B4-BE49-F238E27FC236}">
                <a16:creationId xmlns:a16="http://schemas.microsoft.com/office/drawing/2014/main" id="{1513C49E-3A75-412F-A7C7-15A31A29A06F}"/>
              </a:ext>
            </a:extLst>
          </p:cNvPr>
          <p:cNvSpPr txBox="1"/>
          <p:nvPr/>
        </p:nvSpPr>
        <p:spPr>
          <a:xfrm>
            <a:off x="5951984" y="2473726"/>
            <a:ext cx="6231632" cy="433965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public class </a:t>
            </a:r>
            <a:r>
              <a:rPr lang="en-US" altLang="zh-CN" sz="2000" b="1" dirty="0">
                <a:solidFill>
                  <a:srgbClr val="FF3300"/>
                </a:solidFill>
                <a:latin typeface="Times New Roman" pitchFamily="18" charset="0"/>
                <a:ea typeface="宋体" pitchFamily="2" charset="-122"/>
                <a:cs typeface="Times New Roman" pitchFamily="18" charset="0"/>
              </a:rPr>
              <a:t>Adapter extends Target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private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public Adapter(</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this.adaptee</a:t>
            </a:r>
            <a:r>
              <a:rPr lang="en-US" altLang="zh-CN" sz="2000" dirty="0">
                <a:latin typeface="Times New Roman" pitchFamily="18" charset="0"/>
                <a:ea typeface="宋体" pitchFamily="2" charset="-122"/>
                <a:cs typeface="Times New Roman" pitchFamily="18" charset="0"/>
              </a:rPr>
              <a:t>=</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public void request()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r>
              <a:rPr lang="en-US" altLang="zh-CN" sz="2000" b="1" dirty="0" err="1">
                <a:solidFill>
                  <a:srgbClr val="FF3300"/>
                </a:solidFill>
                <a:latin typeface="Times New Roman" pitchFamily="18" charset="0"/>
                <a:ea typeface="宋体" pitchFamily="2" charset="-122"/>
                <a:cs typeface="Times New Roman" pitchFamily="18" charset="0"/>
              </a:rPr>
              <a:t>adaptee.specificRequest</a:t>
            </a:r>
            <a:r>
              <a:rPr lang="en-US" altLang="zh-CN" sz="2000" b="1" dirty="0">
                <a:solidFill>
                  <a:srgbClr val="FF3300"/>
                </a:solidFill>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p:txBody>
      </p:sp>
      <p:pic>
        <p:nvPicPr>
          <p:cNvPr id="8" name="Picture 8">
            <a:extLst>
              <a:ext uri="{FF2B5EF4-FFF2-40B4-BE49-F238E27FC236}">
                <a16:creationId xmlns:a16="http://schemas.microsoft.com/office/drawing/2014/main" id="{C73C238A-326A-4C1C-B74A-48F7640F2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5003781"/>
            <a:ext cx="5006570" cy="1656184"/>
          </a:xfrm>
          <a:prstGeom prst="rect">
            <a:avLst/>
          </a:prstGeom>
          <a:solidFill>
            <a:schemeClr val="accent1"/>
          </a:solidFill>
          <a:ln>
            <a:noFill/>
          </a:ln>
        </p:spPr>
      </p:pic>
      <p:pic>
        <p:nvPicPr>
          <p:cNvPr id="9" name="Picture 5">
            <a:extLst>
              <a:ext uri="{FF2B5EF4-FFF2-40B4-BE49-F238E27FC236}">
                <a16:creationId xmlns:a16="http://schemas.microsoft.com/office/drawing/2014/main" id="{85A4CDD6-FE01-4CAB-9C6B-065764B1C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97462"/>
            <a:ext cx="6231632" cy="23234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bg1">
                <a:lumMod val="65000"/>
              </a:schemeClr>
            </a:outerShdw>
          </a:effectLst>
        </p:spPr>
      </p:pic>
    </p:spTree>
    <p:extLst>
      <p:ext uri="{BB962C8B-B14F-4D97-AF65-F5344CB8AC3E}">
        <p14:creationId xmlns:p14="http://schemas.microsoft.com/office/powerpoint/2010/main" val="283944732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B0D22496-8F91-42AD-A7B6-D22BA3CF3C19}"/>
              </a:ext>
            </a:extLst>
          </p:cNvPr>
          <p:cNvSpPr>
            <a:spLocks noGrp="1" noChangeArrowheads="1"/>
          </p:cNvSpPr>
          <p:nvPr>
            <p:ph type="body" idx="1"/>
          </p:nvPr>
        </p:nvSpPr>
        <p:spPr>
          <a:xfrm>
            <a:off x="1055440" y="1006821"/>
            <a:ext cx="10513168" cy="5517803"/>
          </a:xfrm>
        </p:spPr>
        <p:txBody>
          <a:bodyPr/>
          <a:lstStyle/>
          <a:p>
            <a:pPr eaLnBrk="1" hangingPunct="1">
              <a:lnSpc>
                <a:spcPct val="100000"/>
              </a:lnSpc>
            </a:pPr>
            <a:r>
              <a:rPr lang="en-US" altLang="zh-CN" sz="2800" dirty="0">
                <a:solidFill>
                  <a:srgbClr val="324A7A"/>
                </a:solidFill>
              </a:rPr>
              <a:t>Becoming a Software Design Master</a:t>
            </a:r>
          </a:p>
          <a:p>
            <a:pPr lvl="1" eaLnBrk="1" hangingPunct="1">
              <a:lnSpc>
                <a:spcPct val="100000"/>
              </a:lnSpc>
              <a:buFont typeface="Wingdings" panose="05000000000000000000" pitchFamily="2" charset="2"/>
              <a:buChar char="n"/>
            </a:pPr>
            <a:r>
              <a:rPr lang="en-US" altLang="zh-CN" sz="2400" dirty="0">
                <a:solidFill>
                  <a:srgbClr val="324A7A"/>
                </a:solidFill>
              </a:rPr>
              <a:t>First learn the rules</a:t>
            </a:r>
          </a:p>
          <a:p>
            <a:pPr lvl="2" eaLnBrk="1" hangingPunct="1">
              <a:buFont typeface="Wingdings" panose="05000000000000000000" pitchFamily="2" charset="2"/>
              <a:buChar char="l"/>
            </a:pPr>
            <a:r>
              <a:rPr lang="en-US" altLang="zh-CN" sz="2000" dirty="0">
                <a:solidFill>
                  <a:srgbClr val="324A7A"/>
                </a:solidFill>
              </a:rPr>
              <a:t>e.g., the algorithms, data structures and languages of software</a:t>
            </a:r>
          </a:p>
          <a:p>
            <a:pPr lvl="1" eaLnBrk="1" hangingPunct="1">
              <a:lnSpc>
                <a:spcPct val="100000"/>
              </a:lnSpc>
              <a:buFont typeface="Wingdings" panose="05000000000000000000" pitchFamily="2" charset="2"/>
              <a:buChar char="n"/>
            </a:pPr>
            <a:r>
              <a:rPr lang="en-US" altLang="zh-CN" sz="2400" dirty="0">
                <a:solidFill>
                  <a:srgbClr val="324A7A"/>
                </a:solidFill>
              </a:rPr>
              <a:t> Then learn the principles</a:t>
            </a:r>
          </a:p>
          <a:p>
            <a:pPr lvl="2" eaLnBrk="1" hangingPunct="1">
              <a:buFont typeface="Wingdings" panose="05000000000000000000" pitchFamily="2" charset="2"/>
              <a:buChar char="l"/>
            </a:pPr>
            <a:r>
              <a:rPr lang="en-US" altLang="zh-CN" sz="2000" dirty="0">
                <a:solidFill>
                  <a:srgbClr val="324A7A"/>
                </a:solidFill>
              </a:rPr>
              <a:t>e.g., structured programming, modular programming, object oriented </a:t>
            </a:r>
            <a:r>
              <a:rPr lang="en-US" altLang="zh-CN" sz="2000" dirty="0" err="1">
                <a:solidFill>
                  <a:srgbClr val="324A7A"/>
                </a:solidFill>
              </a:rPr>
              <a:t>programming,etc</a:t>
            </a:r>
            <a:r>
              <a:rPr lang="en-US" altLang="zh-CN" sz="2000" dirty="0">
                <a:solidFill>
                  <a:srgbClr val="324A7A"/>
                </a:solidFill>
              </a:rPr>
              <a:t>.</a:t>
            </a:r>
          </a:p>
          <a:p>
            <a:pPr lvl="1" eaLnBrk="1" hangingPunct="1">
              <a:lnSpc>
                <a:spcPct val="100000"/>
              </a:lnSpc>
              <a:buFont typeface="Wingdings" panose="05000000000000000000" pitchFamily="2" charset="2"/>
              <a:buChar char="n"/>
            </a:pPr>
            <a:r>
              <a:rPr lang="en-US" altLang="zh-CN" sz="2400" dirty="0">
                <a:solidFill>
                  <a:srgbClr val="324A7A"/>
                </a:solidFill>
              </a:rPr>
              <a:t> However, to truly master software design, one must study the designs of other masters</a:t>
            </a:r>
          </a:p>
          <a:p>
            <a:pPr lvl="2" eaLnBrk="1" hangingPunct="1">
              <a:buFont typeface="Wingdings" panose="05000000000000000000" pitchFamily="2" charset="2"/>
              <a:buChar char="l"/>
            </a:pPr>
            <a:r>
              <a:rPr lang="en-US" altLang="zh-CN" sz="2000" dirty="0">
                <a:solidFill>
                  <a:srgbClr val="324A7A"/>
                </a:solidFill>
              </a:rPr>
              <a:t>These designs contain patterns must be understood, memorized and applied repeatedly</a:t>
            </a:r>
          </a:p>
          <a:p>
            <a:pPr lvl="1" eaLnBrk="1" hangingPunct="1">
              <a:lnSpc>
                <a:spcPct val="100000"/>
              </a:lnSpc>
              <a:buFont typeface="Wingdings" panose="05000000000000000000" pitchFamily="2" charset="2"/>
              <a:buChar char="n"/>
            </a:pPr>
            <a:r>
              <a:rPr lang="en-US" altLang="zh-CN" sz="2400" dirty="0">
                <a:solidFill>
                  <a:srgbClr val="324A7A"/>
                </a:solidFill>
              </a:rPr>
              <a:t> There are hundreds of these patterns</a:t>
            </a:r>
          </a:p>
          <a:p>
            <a:pPr lvl="1" eaLnBrk="1" hangingPunct="1">
              <a:lnSpc>
                <a:spcPct val="90000"/>
              </a:lnSpc>
            </a:pPr>
            <a:endParaRPr lang="zh-CN" altLang="en-US" dirty="0">
              <a:latin typeface="Arial Black" panose="020B0A04020102020204" pitchFamily="34" charset="0"/>
            </a:endParaRPr>
          </a:p>
        </p:txBody>
      </p:sp>
      <p:sp>
        <p:nvSpPr>
          <p:cNvPr id="9219" name="Text Box 4">
            <a:extLst>
              <a:ext uri="{FF2B5EF4-FFF2-40B4-BE49-F238E27FC236}">
                <a16:creationId xmlns:a16="http://schemas.microsoft.com/office/drawing/2014/main" id="{C868D874-0348-4A57-9C40-6D7253770D60}"/>
              </a:ext>
            </a:extLst>
          </p:cNvPr>
          <p:cNvSpPr txBox="1">
            <a:spLocks noChangeArrowheads="1"/>
          </p:cNvSpPr>
          <p:nvPr/>
        </p:nvSpPr>
        <p:spPr bwMode="auto">
          <a:xfrm>
            <a:off x="3792539" y="333377"/>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a:solidFill>
                  <a:schemeClr val="bg1"/>
                </a:solidFill>
                <a:latin typeface="Bauhaus 93" pitchFamily="82" charset="0"/>
                <a:ea typeface="华文中宋" panose="02010600040101010101" pitchFamily="2" charset="-122"/>
              </a:rPr>
              <a:t>Introduction</a:t>
            </a:r>
          </a:p>
        </p:txBody>
      </p:sp>
      <p:sp>
        <p:nvSpPr>
          <p:cNvPr id="4" name="Text Box 5">
            <a:extLst>
              <a:ext uri="{FF2B5EF4-FFF2-40B4-BE49-F238E27FC236}">
                <a16:creationId xmlns:a16="http://schemas.microsoft.com/office/drawing/2014/main" id="{4900D857-F818-4F41-B31C-43732ED55580}"/>
              </a:ext>
            </a:extLst>
          </p:cNvPr>
          <p:cNvSpPr txBox="1">
            <a:spLocks noChangeArrowheads="1"/>
          </p:cNvSpPr>
          <p:nvPr/>
        </p:nvSpPr>
        <p:spPr bwMode="auto">
          <a:xfrm>
            <a:off x="859885" y="301279"/>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dirty="0">
                <a:solidFill>
                  <a:srgbClr val="C00000"/>
                </a:solidFill>
                <a:latin typeface="Bauhaus 93" pitchFamily="82" charset="0"/>
                <a:ea typeface="华文中宋" panose="02010600040101010101" pitchFamily="2" charset="-122"/>
              </a:rPr>
              <a:t>Introduction</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a:extLst>
              <a:ext uri="{FF2B5EF4-FFF2-40B4-BE49-F238E27FC236}">
                <a16:creationId xmlns:a16="http://schemas.microsoft.com/office/drawing/2014/main" id="{74BADB58-0D46-4483-9F90-C8257DA9BC7F}"/>
              </a:ext>
            </a:extLst>
          </p:cNvPr>
          <p:cNvSpPr>
            <a:spLocks noGrp="1" noChangeArrowheads="1"/>
          </p:cNvSpPr>
          <p:nvPr>
            <p:ph type="body" sz="half" idx="1"/>
          </p:nvPr>
        </p:nvSpPr>
        <p:spPr>
          <a:xfrm>
            <a:off x="911424" y="1066800"/>
            <a:ext cx="10873208" cy="5386536"/>
          </a:xfrm>
        </p:spPr>
        <p:txBody>
          <a:bodyPr/>
          <a:lstStyle/>
          <a:p>
            <a:pPr eaLnBrk="1" hangingPunct="1"/>
            <a:r>
              <a:rPr lang="en-US" altLang="zh-CN" sz="3200" dirty="0">
                <a:solidFill>
                  <a:srgbClr val="324A7A"/>
                </a:solidFill>
                <a:ea typeface="华文中宋" panose="02010600040101010101" pitchFamily="2" charset="-122"/>
              </a:rPr>
              <a:t>Example:</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类的</a:t>
            </a:r>
            <a:r>
              <a:rPr lang="en-US" altLang="zh-CN" sz="2800" dirty="0">
                <a:solidFill>
                  <a:srgbClr val="324A7A"/>
                </a:solidFill>
                <a:ea typeface="华文中宋" panose="02010600040101010101" pitchFamily="2" charset="-122"/>
              </a:rPr>
              <a:t>Adapter Pattern</a:t>
            </a:r>
            <a:endParaRPr lang="zh-CN" altLang="en-US" sz="2800" dirty="0">
              <a:solidFill>
                <a:srgbClr val="324A7A"/>
              </a:solidFill>
              <a:ea typeface="华文中宋" panose="02010600040101010101" pitchFamily="2" charset="-122"/>
            </a:endParaRPr>
          </a:p>
          <a:p>
            <a:pPr lvl="2" eaLnBrk="1" hangingPunct="1"/>
            <a:r>
              <a:rPr lang="zh-CN" altLang="en-US" dirty="0">
                <a:solidFill>
                  <a:schemeClr val="tx1"/>
                </a:solidFill>
                <a:ea typeface="华文楷体" panose="02010600040101010101" pitchFamily="2" charset="-122"/>
              </a:rPr>
              <a:t>把字符串输出成（</a:t>
            </a:r>
            <a:r>
              <a:rPr lang="en-US" altLang="zh-CN" dirty="0">
                <a:solidFill>
                  <a:schemeClr val="tx1"/>
                </a:solidFill>
                <a:ea typeface="华文楷体" panose="02010600040101010101" pitchFamily="2" charset="-122"/>
              </a:rPr>
              <a:t>Hello</a:t>
            </a:r>
            <a:r>
              <a:rPr lang="zh-CN" altLang="en-US" dirty="0">
                <a:solidFill>
                  <a:schemeClr val="tx1"/>
                </a:solidFill>
                <a:ea typeface="华文楷体" panose="02010600040101010101" pitchFamily="2" charset="-122"/>
              </a:rPr>
              <a:t>）（放在小括弧内）或者*</a:t>
            </a:r>
            <a:r>
              <a:rPr lang="en-US" altLang="zh-CN" dirty="0">
                <a:solidFill>
                  <a:schemeClr val="tx1"/>
                </a:solidFill>
                <a:ea typeface="华文楷体" panose="02010600040101010101" pitchFamily="2" charset="-122"/>
              </a:rPr>
              <a:t>Hello*</a:t>
            </a:r>
            <a:r>
              <a:rPr lang="zh-CN" altLang="en-US" dirty="0">
                <a:solidFill>
                  <a:schemeClr val="tx1"/>
                </a:solidFill>
                <a:ea typeface="华文楷体" panose="02010600040101010101" pitchFamily="2" charset="-122"/>
              </a:rPr>
              <a:t>（放在*内）</a:t>
            </a:r>
          </a:p>
          <a:p>
            <a:pPr lvl="1" eaLnBrk="1" hangingPunct="1"/>
            <a:endParaRPr lang="zh-CN" altLang="en-US" sz="1800" dirty="0"/>
          </a:p>
        </p:txBody>
      </p:sp>
      <p:graphicFrame>
        <p:nvGraphicFramePr>
          <p:cNvPr id="113700" name="Group 36">
            <a:extLst>
              <a:ext uri="{FF2B5EF4-FFF2-40B4-BE49-F238E27FC236}">
                <a16:creationId xmlns:a16="http://schemas.microsoft.com/office/drawing/2014/main" id="{B81F08BB-B5A2-4B04-8D73-B9E5EC20C144}"/>
              </a:ext>
            </a:extLst>
          </p:cNvPr>
          <p:cNvGraphicFramePr>
            <a:graphicFrameLocks noGrp="1"/>
          </p:cNvGraphicFramePr>
          <p:nvPr>
            <p:ph sz="quarter" idx="3"/>
            <p:extLst>
              <p:ext uri="{D42A27DB-BD31-4B8C-83A1-F6EECF244321}">
                <p14:modId xmlns:p14="http://schemas.microsoft.com/office/powerpoint/2010/main" val="1648894750"/>
              </p:ext>
            </p:extLst>
          </p:nvPr>
        </p:nvGraphicFramePr>
        <p:xfrm>
          <a:off x="2279575" y="2977051"/>
          <a:ext cx="8835041" cy="3042749"/>
        </p:xfrm>
        <a:graphic>
          <a:graphicData uri="http://schemas.openxmlformats.org/drawingml/2006/table">
            <a:tbl>
              <a:tblPr/>
              <a:tblGrid>
                <a:gridCol w="1508423">
                  <a:extLst>
                    <a:ext uri="{9D8B030D-6E8A-4147-A177-3AD203B41FA5}">
                      <a16:colId xmlns:a16="http://schemas.microsoft.com/office/drawing/2014/main" val="20000"/>
                    </a:ext>
                  </a:extLst>
                </a:gridCol>
                <a:gridCol w="1480685">
                  <a:extLst>
                    <a:ext uri="{9D8B030D-6E8A-4147-A177-3AD203B41FA5}">
                      <a16:colId xmlns:a16="http://schemas.microsoft.com/office/drawing/2014/main" val="20001"/>
                    </a:ext>
                  </a:extLst>
                </a:gridCol>
                <a:gridCol w="5845933">
                  <a:extLst>
                    <a:ext uri="{9D8B030D-6E8A-4147-A177-3AD203B41FA5}">
                      <a16:colId xmlns:a16="http://schemas.microsoft.com/office/drawing/2014/main" val="20002"/>
                    </a:ext>
                  </a:extLst>
                </a:gridCol>
              </a:tblGrid>
              <a:tr h="76015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900" b="0" i="0" u="none" strike="noStrike" cap="none" normalizeH="0" baseline="0" dirty="0">
                        <a:ln>
                          <a:noFill/>
                        </a:ln>
                        <a:solidFill>
                          <a:schemeClr val="tx1"/>
                        </a:solidFill>
                        <a:effectLst/>
                        <a:latin typeface="Arial Black" pitchFamily="34" charset="0"/>
                        <a:ea typeface="华文中宋"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1" i="0" u="none" strike="noStrike" cap="none" normalizeH="0" baseline="0" dirty="0">
                          <a:ln>
                            <a:noFill/>
                          </a:ln>
                          <a:solidFill>
                            <a:schemeClr val="tx1"/>
                          </a:solidFill>
                          <a:effectLst/>
                          <a:latin typeface="Arial Black" pitchFamily="34" charset="0"/>
                          <a:ea typeface="华文中宋" pitchFamily="2" charset="-122"/>
                        </a:rPr>
                        <a:t>电源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900" b="1" i="0" u="none" strike="noStrike" cap="none" normalizeH="0" baseline="0" dirty="0">
                          <a:ln>
                            <a:noFill/>
                          </a:ln>
                          <a:solidFill>
                            <a:schemeClr val="tx1"/>
                          </a:solidFill>
                          <a:effectLst/>
                          <a:latin typeface="Arial Black" pitchFamily="34" charset="0"/>
                          <a:ea typeface="华文中宋" pitchFamily="2" charset="-122"/>
                        </a:rPr>
                        <a:t>程序示例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28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既有内容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a:ln>
                            <a:noFill/>
                          </a:ln>
                          <a:solidFill>
                            <a:schemeClr val="tx1"/>
                          </a:solidFill>
                          <a:effectLst/>
                          <a:latin typeface="Arial Black" pitchFamily="34" charset="0"/>
                          <a:ea typeface="华文中宋" pitchFamily="2" charset="-122"/>
                        </a:rPr>
                        <a:t>交流</a:t>
                      </a:r>
                      <a:r>
                        <a:rPr kumimoji="1" lang="en-US" altLang="zh-CN" sz="1900" b="0" i="0" u="none" strike="noStrike" cap="none" normalizeH="0" baseline="0">
                          <a:ln>
                            <a:noFill/>
                          </a:ln>
                          <a:solidFill>
                            <a:schemeClr val="tx1"/>
                          </a:solidFill>
                          <a:effectLst/>
                          <a:latin typeface="Arial Black" pitchFamily="34" charset="0"/>
                          <a:ea typeface="华文中宋" pitchFamily="2" charset="-122"/>
                        </a:rPr>
                        <a:t>220V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Banner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showWithParen,showWithAster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015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highlight>
                            <a:srgbClr val="FFFF00"/>
                          </a:highlight>
                          <a:latin typeface="Arial Black" pitchFamily="34" charset="0"/>
                          <a:ea typeface="华文中宋" pitchFamily="2" charset="-122"/>
                        </a:rPr>
                        <a:t>转换装置</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适配器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PrintBanner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类</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015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需要结果</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直流</a:t>
                      </a: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12V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Print</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接口（</a:t>
                      </a: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printWeak,printStrong</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标题 1">
            <a:extLst>
              <a:ext uri="{FF2B5EF4-FFF2-40B4-BE49-F238E27FC236}">
                <a16:creationId xmlns:a16="http://schemas.microsoft.com/office/drawing/2014/main" id="{3BE0E3E2-6F12-48E8-AB10-584787139ED4}"/>
              </a:ext>
            </a:extLst>
          </p:cNvPr>
          <p:cNvSpPr>
            <a:spLocks noGrp="1"/>
          </p:cNvSpPr>
          <p:nvPr>
            <p:ph type="title"/>
          </p:nvPr>
        </p:nvSpPr>
        <p:spPr>
          <a:xfrm>
            <a:off x="8384" y="260650"/>
            <a:ext cx="12192000" cy="688975"/>
          </a:xfrm>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标注: 右箭头 2">
            <a:extLst>
              <a:ext uri="{FF2B5EF4-FFF2-40B4-BE49-F238E27FC236}">
                <a16:creationId xmlns:a16="http://schemas.microsoft.com/office/drawing/2014/main" id="{C72A3304-6065-40FA-8091-44D735B26278}"/>
              </a:ext>
            </a:extLst>
          </p:cNvPr>
          <p:cNvSpPr/>
          <p:nvPr/>
        </p:nvSpPr>
        <p:spPr bwMode="auto">
          <a:xfrm>
            <a:off x="839416" y="5373216"/>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800" b="1" dirty="0">
                <a:solidFill>
                  <a:srgbClr val="133984"/>
                </a:solidFill>
                <a:latin typeface="Times New Roman" panose="02020603050405020304" pitchFamily="18" charset="0"/>
                <a:ea typeface="黑体" pitchFamily="2" charset="-122"/>
                <a:cs typeface="Times New Roman" panose="02020603050405020304" pitchFamily="18" charset="0"/>
              </a:rPr>
              <a:t>Target</a:t>
            </a:r>
            <a:endParaRPr kumimoji="0" lang="zh-CN" altLang="en-US" sz="1800" b="1" i="0" u="none" strike="noStrike" cap="none" normalizeH="0" baseline="0" dirty="0">
              <a:ln>
                <a:noFill/>
              </a:ln>
              <a:solidFill>
                <a:srgbClr val="133984"/>
              </a:solidFill>
              <a:effectLst/>
              <a:latin typeface="Times New Roman" panose="02020603050405020304" pitchFamily="18" charset="0"/>
              <a:ea typeface="黑体" pitchFamily="2" charset="-122"/>
              <a:cs typeface="Times New Roman" panose="02020603050405020304" pitchFamily="18" charset="0"/>
            </a:endParaRPr>
          </a:p>
        </p:txBody>
      </p:sp>
      <p:sp>
        <p:nvSpPr>
          <p:cNvPr id="8" name="标注: 右箭头 7">
            <a:extLst>
              <a:ext uri="{FF2B5EF4-FFF2-40B4-BE49-F238E27FC236}">
                <a16:creationId xmlns:a16="http://schemas.microsoft.com/office/drawing/2014/main" id="{B15C8ECC-8A80-4531-B710-163404F9AEC4}"/>
              </a:ext>
            </a:extLst>
          </p:cNvPr>
          <p:cNvSpPr/>
          <p:nvPr/>
        </p:nvSpPr>
        <p:spPr bwMode="auto">
          <a:xfrm>
            <a:off x="839416" y="4579253"/>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eaLnBrk="1" hangingPunct="1"/>
            <a:r>
              <a:rPr lang="zh-CN" altLang="en-US" sz="1800" b="1" dirty="0">
                <a:solidFill>
                  <a:srgbClr val="133984"/>
                </a:solidFill>
                <a:latin typeface="Arial" charset="0"/>
                <a:ea typeface="黑体" pitchFamily="2" charset="-122"/>
              </a:rPr>
              <a:t>适配器</a:t>
            </a:r>
            <a:endParaRPr lang="zh-CN" altLang="en-US" sz="3200" b="1" dirty="0">
              <a:solidFill>
                <a:srgbClr val="133984"/>
              </a:solidFill>
              <a:latin typeface="Arial" charset="0"/>
              <a:ea typeface="黑体" pitchFamily="2" charset="-122"/>
            </a:endParaRPr>
          </a:p>
        </p:txBody>
      </p:sp>
      <p:sp>
        <p:nvSpPr>
          <p:cNvPr id="9" name="标注: 右箭头 8">
            <a:extLst>
              <a:ext uri="{FF2B5EF4-FFF2-40B4-BE49-F238E27FC236}">
                <a16:creationId xmlns:a16="http://schemas.microsoft.com/office/drawing/2014/main" id="{21F0FDB1-162E-4DB7-A24C-ED140737C7CA}"/>
              </a:ext>
            </a:extLst>
          </p:cNvPr>
          <p:cNvSpPr/>
          <p:nvPr/>
        </p:nvSpPr>
        <p:spPr bwMode="auto">
          <a:xfrm>
            <a:off x="839415" y="3792420"/>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133984"/>
                </a:solidFill>
                <a:effectLst/>
                <a:latin typeface="Arial" charset="0"/>
                <a:ea typeface="黑体" pitchFamily="2" charset="-122"/>
              </a:rPr>
              <a:t>适配者</a:t>
            </a:r>
            <a:endParaRPr kumimoji="0" lang="zh-CN" altLang="en-US" sz="3000" b="1" i="0" u="none" strike="noStrike" cap="none" normalizeH="0" baseline="0" dirty="0">
              <a:ln>
                <a:noFill/>
              </a:ln>
              <a:solidFill>
                <a:srgbClr val="133984"/>
              </a:solidFill>
              <a:effectLst/>
              <a:latin typeface="Arial" charset="0"/>
              <a:ea typeface="黑体"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3EA35C11-900B-4234-813D-B29DA1EF6CD1}"/>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Adapter</a:t>
            </a:r>
            <a:r>
              <a:rPr lang="zh-CN" altLang="en-US">
                <a:latin typeface="Bauhaus 93" pitchFamily="82" charset="0"/>
                <a:ea typeface="华文中宋" panose="02010600040101010101" pitchFamily="2" charset="-122"/>
              </a:rPr>
              <a:t>（适配器）</a:t>
            </a:r>
          </a:p>
        </p:txBody>
      </p:sp>
      <p:sp>
        <p:nvSpPr>
          <p:cNvPr id="74755" name="Rectangle 3">
            <a:extLst>
              <a:ext uri="{FF2B5EF4-FFF2-40B4-BE49-F238E27FC236}">
                <a16:creationId xmlns:a16="http://schemas.microsoft.com/office/drawing/2014/main" id="{54C687B2-E107-477B-A4BF-45FA0F33D5C9}"/>
              </a:ext>
            </a:extLst>
          </p:cNvPr>
          <p:cNvSpPr>
            <a:spLocks noGrp="1" noChangeArrowheads="1"/>
          </p:cNvSpPr>
          <p:nvPr>
            <p:ph type="body" idx="1"/>
          </p:nvPr>
        </p:nvSpPr>
        <p:spPr/>
        <p:txBody>
          <a:bodyPr/>
          <a:lstStyle/>
          <a:p>
            <a:pPr eaLnBrk="1" hangingPunct="1">
              <a:lnSpc>
                <a:spcPct val="150000"/>
              </a:lnSpc>
            </a:pPr>
            <a:r>
              <a:rPr lang="zh-CN" altLang="en-US" sz="2800" dirty="0">
                <a:solidFill>
                  <a:srgbClr val="324A7A"/>
                </a:solidFill>
                <a:ea typeface="华文中宋" panose="02010600040101010101" pitchFamily="2" charset="-122"/>
              </a:rPr>
              <a:t>负责适配器功能的是</a:t>
            </a:r>
            <a:r>
              <a:rPr lang="en-US" altLang="zh-CN" sz="2800" dirty="0" err="1">
                <a:solidFill>
                  <a:srgbClr val="324A7A"/>
                </a:solidFill>
                <a:ea typeface="华文中宋" panose="02010600040101010101" pitchFamily="2" charset="-122"/>
              </a:rPr>
              <a:t>PrintBanner</a:t>
            </a:r>
            <a:r>
              <a:rPr lang="zh-CN" altLang="en-US" sz="2800" dirty="0">
                <a:solidFill>
                  <a:srgbClr val="324A7A"/>
                </a:solidFill>
                <a:ea typeface="华文中宋" panose="02010600040101010101" pitchFamily="2" charset="-122"/>
              </a:rPr>
              <a:t>类</a:t>
            </a:r>
          </a:p>
          <a:p>
            <a:pPr lvl="1" eaLnBrk="1" hangingPunct="1">
              <a:lnSpc>
                <a:spcPct val="150000"/>
              </a:lnSpc>
              <a:buFont typeface="Wingdings" panose="05000000000000000000" pitchFamily="2" charset="2"/>
              <a:buChar char="n"/>
            </a:pPr>
            <a:r>
              <a:rPr lang="zh-CN" altLang="en-US" sz="2400" dirty="0">
                <a:solidFill>
                  <a:srgbClr val="324A7A"/>
                </a:solidFill>
                <a:ea typeface="华文楷体" panose="02010600040101010101" pitchFamily="2" charset="-122"/>
              </a:rPr>
              <a:t>继承既有的</a:t>
            </a:r>
            <a:r>
              <a:rPr lang="en-US" altLang="zh-CN" sz="2400" dirty="0">
                <a:solidFill>
                  <a:srgbClr val="324A7A"/>
                </a:solidFill>
                <a:ea typeface="华文楷体" panose="02010600040101010101" pitchFamily="2" charset="-122"/>
              </a:rPr>
              <a:t>Banner</a:t>
            </a:r>
            <a:r>
              <a:rPr lang="zh-CN" altLang="en-US" sz="2400" dirty="0">
                <a:solidFill>
                  <a:srgbClr val="324A7A"/>
                </a:solidFill>
                <a:ea typeface="华文楷体" panose="02010600040101010101" pitchFamily="2" charset="-122"/>
              </a:rPr>
              <a:t>类</a:t>
            </a:r>
          </a:p>
          <a:p>
            <a:pPr lvl="1" eaLnBrk="1" hangingPunct="1">
              <a:lnSpc>
                <a:spcPct val="150000"/>
              </a:lnSpc>
              <a:buFont typeface="Wingdings" panose="05000000000000000000" pitchFamily="2" charset="2"/>
              <a:buChar char="n"/>
            </a:pPr>
            <a:r>
              <a:rPr lang="zh-CN" altLang="en-US" sz="2400" dirty="0">
                <a:solidFill>
                  <a:srgbClr val="324A7A"/>
                </a:solidFill>
                <a:ea typeface="华文楷体" panose="02010600040101010101" pitchFamily="2" charset="-122"/>
              </a:rPr>
              <a:t>实现需要的</a:t>
            </a:r>
            <a:r>
              <a:rPr lang="en-US" altLang="zh-CN" sz="2400" dirty="0">
                <a:solidFill>
                  <a:srgbClr val="324A7A"/>
                </a:solidFill>
                <a:ea typeface="华文楷体" panose="02010600040101010101" pitchFamily="2" charset="-122"/>
              </a:rPr>
              <a:t>print</a:t>
            </a:r>
            <a:r>
              <a:rPr lang="zh-CN" altLang="en-US" sz="2400" dirty="0">
                <a:solidFill>
                  <a:srgbClr val="324A7A"/>
                </a:solidFill>
                <a:ea typeface="华文楷体" panose="02010600040101010101" pitchFamily="2" charset="-122"/>
              </a:rPr>
              <a:t>接口</a:t>
            </a:r>
            <a:endParaRPr lang="en-US" altLang="zh-CN" sz="2400" dirty="0">
              <a:solidFill>
                <a:srgbClr val="324A7A"/>
              </a:solidFill>
              <a:ea typeface="华文楷体" panose="02010600040101010101" pitchFamily="2" charset="-122"/>
            </a:endParaRPr>
          </a:p>
          <a:p>
            <a:pPr eaLnBrk="1" hangingPunct="1">
              <a:lnSpc>
                <a:spcPct val="150000"/>
              </a:lnSpc>
            </a:pPr>
            <a:r>
              <a:rPr lang="en-US" altLang="zh-CN" sz="2800" dirty="0">
                <a:solidFill>
                  <a:srgbClr val="324A7A"/>
                </a:solidFill>
                <a:ea typeface="华文中宋" panose="02010600040101010101" pitchFamily="2" charset="-122"/>
              </a:rPr>
              <a:t>Source </a:t>
            </a: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Banner</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3" action="ppaction://hlinkfile"/>
              </a:rPr>
              <a:t>Banner.java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Print</a:t>
            </a:r>
            <a:r>
              <a:rPr lang="zh-CN" altLang="en-US" sz="2400" dirty="0">
                <a:solidFill>
                  <a:srgbClr val="324A7A"/>
                </a:solidFill>
                <a:ea typeface="华文楷体" panose="02010600040101010101" pitchFamily="2" charset="-122"/>
              </a:rPr>
              <a:t>接口 </a:t>
            </a:r>
            <a:r>
              <a:rPr lang="en-US" altLang="zh-CN" sz="2400" dirty="0">
                <a:latin typeface="Arial Black" panose="020B0A04020102020204" pitchFamily="34" charset="0"/>
                <a:ea typeface="华文中宋" panose="02010600040101010101" pitchFamily="2" charset="-122"/>
                <a:hlinkClick r:id="rId4" action="ppaction://hlinkfile"/>
              </a:rPr>
              <a:t>Print.java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err="1">
                <a:solidFill>
                  <a:srgbClr val="324A7A"/>
                </a:solidFill>
                <a:ea typeface="华文楷体" panose="02010600040101010101" pitchFamily="2" charset="-122"/>
              </a:rPr>
              <a:t>PrintBanner</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5" action="ppaction://hlinkfile"/>
              </a:rPr>
              <a:t>PrintBanner.java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Main</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6" action="ppaction://hlinkfile"/>
              </a:rPr>
              <a:t>Main.java</a:t>
            </a:r>
            <a:endParaRPr lang="en-US" altLang="zh-CN" sz="2400" dirty="0">
              <a:latin typeface="Arial Black" panose="020B0A04020102020204" pitchFamily="34" charset="0"/>
              <a:ea typeface="华文中宋" panose="02010600040101010101" pitchFamily="2" charset="-122"/>
            </a:endParaRPr>
          </a:p>
        </p:txBody>
      </p:sp>
      <p:pic>
        <p:nvPicPr>
          <p:cNvPr id="4" name="图片 3">
            <a:extLst>
              <a:ext uri="{FF2B5EF4-FFF2-40B4-BE49-F238E27FC236}">
                <a16:creationId xmlns:a16="http://schemas.microsoft.com/office/drawing/2014/main" id="{A6CE2167-A2B6-441B-ADD4-CAB7EE964916}"/>
              </a:ext>
            </a:extLst>
          </p:cNvPr>
          <p:cNvPicPr>
            <a:picLocks noChangeAspect="1"/>
          </p:cNvPicPr>
          <p:nvPr/>
        </p:nvPicPr>
        <p:blipFill>
          <a:blip r:embed="rId7"/>
          <a:stretch>
            <a:fillRect/>
          </a:stretch>
        </p:blipFill>
        <p:spPr>
          <a:xfrm>
            <a:off x="4439816" y="2112766"/>
            <a:ext cx="4176464" cy="1780952"/>
          </a:xfrm>
          <a:prstGeom prst="rect">
            <a:avLst/>
          </a:prstGeom>
        </p:spPr>
      </p:pic>
      <p:pic>
        <p:nvPicPr>
          <p:cNvPr id="2" name="图片 1">
            <a:extLst>
              <a:ext uri="{FF2B5EF4-FFF2-40B4-BE49-F238E27FC236}">
                <a16:creationId xmlns:a16="http://schemas.microsoft.com/office/drawing/2014/main" id="{F18ED675-6AB2-4A81-AB93-22A38B919A1B}"/>
              </a:ext>
            </a:extLst>
          </p:cNvPr>
          <p:cNvPicPr>
            <a:picLocks noChangeAspect="1"/>
          </p:cNvPicPr>
          <p:nvPr/>
        </p:nvPicPr>
        <p:blipFill>
          <a:blip r:embed="rId8"/>
          <a:stretch>
            <a:fillRect/>
          </a:stretch>
        </p:blipFill>
        <p:spPr>
          <a:xfrm>
            <a:off x="5375920" y="3981675"/>
            <a:ext cx="4536505" cy="785543"/>
          </a:xfrm>
          <a:prstGeom prst="rect">
            <a:avLst/>
          </a:prstGeom>
        </p:spPr>
      </p:pic>
      <p:pic>
        <p:nvPicPr>
          <p:cNvPr id="3" name="图片 2">
            <a:extLst>
              <a:ext uri="{FF2B5EF4-FFF2-40B4-BE49-F238E27FC236}">
                <a16:creationId xmlns:a16="http://schemas.microsoft.com/office/drawing/2014/main" id="{D06E2D3A-6354-4F39-BF4E-1F571E441513}"/>
              </a:ext>
            </a:extLst>
          </p:cNvPr>
          <p:cNvPicPr>
            <a:picLocks noChangeAspect="1"/>
          </p:cNvPicPr>
          <p:nvPr/>
        </p:nvPicPr>
        <p:blipFill>
          <a:blip r:embed="rId9"/>
          <a:stretch>
            <a:fillRect/>
          </a:stretch>
        </p:blipFill>
        <p:spPr>
          <a:xfrm>
            <a:off x="6528048" y="4767218"/>
            <a:ext cx="5672336" cy="2070865"/>
          </a:xfrm>
          <a:prstGeom prst="rect">
            <a:avLst/>
          </a:prstGeom>
        </p:spPr>
      </p:pic>
      <p:pic>
        <p:nvPicPr>
          <p:cNvPr id="7" name="图片 6">
            <a:extLst>
              <a:ext uri="{FF2B5EF4-FFF2-40B4-BE49-F238E27FC236}">
                <a16:creationId xmlns:a16="http://schemas.microsoft.com/office/drawing/2014/main" id="{C3793C5D-7C75-4E33-84DE-41877432A37D}"/>
              </a:ext>
            </a:extLst>
          </p:cNvPr>
          <p:cNvPicPr>
            <a:picLocks noChangeAspect="1"/>
          </p:cNvPicPr>
          <p:nvPr/>
        </p:nvPicPr>
        <p:blipFill>
          <a:blip r:embed="rId10"/>
          <a:stretch>
            <a:fillRect/>
          </a:stretch>
        </p:blipFill>
        <p:spPr>
          <a:xfrm>
            <a:off x="7710313" y="894709"/>
            <a:ext cx="4434360" cy="1230535"/>
          </a:xfrm>
          <a:prstGeom prst="rect">
            <a:avLst/>
          </a:prstGeom>
        </p:spPr>
      </p:pic>
      <p:pic>
        <p:nvPicPr>
          <p:cNvPr id="8" name="Picture 33">
            <a:extLst>
              <a:ext uri="{FF2B5EF4-FFF2-40B4-BE49-F238E27FC236}">
                <a16:creationId xmlns:a16="http://schemas.microsoft.com/office/drawing/2014/main" id="{57FE55D4-150A-4DD2-BC5C-100D4C1BC0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2264" y="2066639"/>
            <a:ext cx="3719736" cy="193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F2D0E04-1A8E-4A11-B6AF-459A8C39ADCF}"/>
              </a:ext>
            </a:extLst>
          </p:cNvPr>
          <p:cNvSpPr>
            <a:spLocks noGrp="1" noChangeArrowheads="1"/>
          </p:cNvSpPr>
          <p:nvPr>
            <p:ph type="title"/>
          </p:nvPr>
        </p:nvSpPr>
        <p:spPr>
          <a:xfrm>
            <a:off x="-24680" y="171945"/>
            <a:ext cx="12192000" cy="688975"/>
          </a:xfrm>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p>
        </p:txBody>
      </p:sp>
      <p:sp>
        <p:nvSpPr>
          <p:cNvPr id="75779" name="Rectangle 3">
            <a:extLst>
              <a:ext uri="{FF2B5EF4-FFF2-40B4-BE49-F238E27FC236}">
                <a16:creationId xmlns:a16="http://schemas.microsoft.com/office/drawing/2014/main" id="{2FD4E6C9-AC61-4AD2-B9DB-FF08B46FC329}"/>
              </a:ext>
            </a:extLst>
          </p:cNvPr>
          <p:cNvSpPr>
            <a:spLocks noGrp="1" noChangeArrowheads="1"/>
          </p:cNvSpPr>
          <p:nvPr>
            <p:ph type="body" idx="1"/>
          </p:nvPr>
        </p:nvSpPr>
        <p:spPr>
          <a:xfrm>
            <a:off x="371621" y="844288"/>
            <a:ext cx="11448758" cy="5537039"/>
          </a:xfrm>
        </p:spPr>
        <p:txBody>
          <a:bodyPr/>
          <a:lstStyle/>
          <a:p>
            <a:pPr eaLnBrk="1" hangingPunct="1">
              <a:lnSpc>
                <a:spcPct val="150000"/>
              </a:lnSpc>
            </a:pPr>
            <a:r>
              <a:rPr lang="zh-CN" altLang="en-US" sz="3200" dirty="0">
                <a:solidFill>
                  <a:srgbClr val="324A7A"/>
                </a:solidFill>
                <a:latin typeface="Arial Black" panose="020B0A04020102020204" pitchFamily="34" charset="0"/>
                <a:ea typeface="华文中宋" panose="02010600040101010101" pitchFamily="2" charset="-122"/>
              </a:rPr>
              <a:t>点评</a:t>
            </a:r>
            <a:endParaRPr lang="en-US" altLang="zh-CN" sz="3200" dirty="0">
              <a:solidFill>
                <a:srgbClr val="324A7A"/>
              </a:solidFill>
              <a:latin typeface="Arial Black" panose="020B0A04020102020204" pitchFamily="34" charset="0"/>
              <a:ea typeface="华文中宋" panose="02010600040101010101" pitchFamily="2" charset="-122"/>
            </a:endParaRPr>
          </a:p>
          <a:p>
            <a:pPr eaLnBrk="1" hangingPunct="1">
              <a:lnSpc>
                <a:spcPct val="150000"/>
              </a:lnSpc>
            </a:pPr>
            <a:endParaRPr lang="zh-CN" altLang="en-US" sz="320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800" dirty="0">
                <a:solidFill>
                  <a:schemeClr val="tx1"/>
                </a:solidFill>
                <a:latin typeface="华文楷体" panose="02010600040101010101" pitchFamily="2" charset="-122"/>
                <a:ea typeface="华文楷体" panose="02010600040101010101" pitchFamily="2" charset="-122"/>
              </a:rPr>
              <a:t>Main.java</a:t>
            </a:r>
            <a:r>
              <a:rPr lang="zh-CN" altLang="en-US" sz="2800" dirty="0">
                <a:solidFill>
                  <a:schemeClr val="tx1"/>
                </a:solidFill>
                <a:latin typeface="华文楷体" panose="02010600040101010101" pitchFamily="2" charset="-122"/>
                <a:ea typeface="华文楷体" panose="02010600040101010101" pitchFamily="2" charset="-122"/>
              </a:rPr>
              <a:t>中将</a:t>
            </a:r>
            <a:r>
              <a:rPr lang="en-US" altLang="zh-CN" sz="2800" dirty="0" err="1">
                <a:solidFill>
                  <a:schemeClr val="tx1"/>
                </a:solidFill>
                <a:latin typeface="华文楷体" panose="02010600040101010101" pitchFamily="2" charset="-122"/>
                <a:ea typeface="华文楷体" panose="02010600040101010101" pitchFamily="2" charset="-122"/>
              </a:rPr>
              <a:t>PrintBanner</a:t>
            </a:r>
            <a:r>
              <a:rPr lang="zh-CN" altLang="en-US" sz="2800" dirty="0">
                <a:solidFill>
                  <a:schemeClr val="tx1"/>
                </a:solidFill>
                <a:latin typeface="华文楷体" panose="02010600040101010101" pitchFamily="2" charset="-122"/>
                <a:ea typeface="华文楷体" panose="02010600040101010101" pitchFamily="2" charset="-122"/>
              </a:rPr>
              <a:t>的对象实例指定到了</a:t>
            </a:r>
            <a:r>
              <a:rPr lang="en-US" altLang="zh-CN" sz="2800" dirty="0">
                <a:solidFill>
                  <a:schemeClr val="tx1"/>
                </a:solidFill>
                <a:latin typeface="华文楷体" panose="02010600040101010101" pitchFamily="2" charset="-122"/>
                <a:ea typeface="华文楷体" panose="02010600040101010101" pitchFamily="2" charset="-122"/>
              </a:rPr>
              <a:t>Print</a:t>
            </a:r>
            <a:r>
              <a:rPr lang="zh-CN" altLang="en-US" sz="2800" dirty="0">
                <a:solidFill>
                  <a:schemeClr val="tx1"/>
                </a:solidFill>
                <a:latin typeface="华文楷体" panose="02010600040101010101" pitchFamily="2" charset="-122"/>
                <a:ea typeface="华文楷体" panose="02010600040101010101" pitchFamily="2" charset="-122"/>
              </a:rPr>
              <a:t>接口类型的变量。</a:t>
            </a:r>
            <a:endParaRPr lang="en-US" altLang="zh-CN" sz="280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en-US" altLang="zh-CN" sz="2800" dirty="0">
                <a:solidFill>
                  <a:schemeClr val="tx1"/>
                </a:solidFill>
                <a:latin typeface="华文楷体" panose="02010600040101010101" pitchFamily="2" charset="-122"/>
                <a:ea typeface="华文楷体" panose="02010600040101010101" pitchFamily="2" charset="-122"/>
              </a:rPr>
              <a:t>Main</a:t>
            </a:r>
            <a:r>
              <a:rPr lang="zh-CN" altLang="en-US" sz="2800" dirty="0">
                <a:solidFill>
                  <a:schemeClr val="tx1"/>
                </a:solidFill>
                <a:latin typeface="华文楷体" panose="02010600040101010101" pitchFamily="2" charset="-122"/>
                <a:ea typeface="华文楷体" panose="02010600040101010101" pitchFamily="2" charset="-122"/>
              </a:rPr>
              <a:t>在利用</a:t>
            </a:r>
            <a:r>
              <a:rPr lang="en-US" altLang="zh-CN" sz="2800" dirty="0">
                <a:solidFill>
                  <a:schemeClr val="tx1"/>
                </a:solidFill>
                <a:latin typeface="华文楷体" panose="02010600040101010101" pitchFamily="2" charset="-122"/>
                <a:ea typeface="华文楷体" panose="02010600040101010101" pitchFamily="2" charset="-122"/>
              </a:rPr>
              <a:t>Print</a:t>
            </a:r>
            <a:r>
              <a:rPr lang="zh-CN" altLang="en-US" sz="2800" dirty="0">
                <a:solidFill>
                  <a:schemeClr val="tx1"/>
                </a:solidFill>
                <a:latin typeface="华文楷体" panose="02010600040101010101" pitchFamily="2" charset="-122"/>
                <a:ea typeface="华文楷体" panose="02010600040101010101" pitchFamily="2" charset="-122"/>
              </a:rPr>
              <a:t>这个接口来写程序</a:t>
            </a:r>
          </a:p>
          <a:p>
            <a:pPr lvl="2"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从</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的代码中完全看不出有</a:t>
            </a:r>
            <a:r>
              <a:rPr lang="en-US" altLang="zh-CN" dirty="0">
                <a:solidFill>
                  <a:srgbClr val="324A7A"/>
                </a:solidFill>
                <a:latin typeface="Arial Black" panose="020B0A04020102020204" pitchFamily="34" charset="0"/>
                <a:ea typeface="华文中宋" panose="02010600040101010101" pitchFamily="2" charset="-122"/>
              </a:rPr>
              <a:t>Banner</a:t>
            </a:r>
            <a:r>
              <a:rPr lang="zh-CN" altLang="en-US" dirty="0">
                <a:solidFill>
                  <a:srgbClr val="324A7A"/>
                </a:solidFill>
                <a:latin typeface="Arial Black" panose="020B0A04020102020204" pitchFamily="34" charset="0"/>
                <a:ea typeface="华文中宋" panose="02010600040101010101" pitchFamily="2" charset="-122"/>
              </a:rPr>
              <a:t>类的存在：我们完全可以不需要修改</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类就可以修改</a:t>
            </a:r>
            <a:r>
              <a:rPr lang="en-US" altLang="zh-CN" dirty="0">
                <a:solidFill>
                  <a:srgbClr val="324A7A"/>
                </a:solidFill>
                <a:latin typeface="Arial Black" panose="020B0A04020102020204" pitchFamily="34" charset="0"/>
                <a:ea typeface="华文中宋" panose="02010600040101010101" pitchFamily="2" charset="-122"/>
              </a:rPr>
              <a:t>Banner</a:t>
            </a:r>
            <a:r>
              <a:rPr lang="zh-CN" altLang="en-US" dirty="0">
                <a:solidFill>
                  <a:srgbClr val="324A7A"/>
                </a:solidFill>
                <a:latin typeface="Arial Black" panose="020B0A04020102020204" pitchFamily="34" charset="0"/>
                <a:ea typeface="华文中宋" panose="02010600040101010101" pitchFamily="2" charset="-122"/>
              </a:rPr>
              <a:t>类。</a:t>
            </a:r>
          </a:p>
          <a:p>
            <a:pPr lvl="2"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类并不知道系统会以什么样的方式执行</a:t>
            </a:r>
            <a:r>
              <a:rPr lang="en-US" altLang="zh-CN" dirty="0" err="1">
                <a:solidFill>
                  <a:srgbClr val="324A7A"/>
                </a:solidFill>
                <a:latin typeface="Arial Black" panose="020B0A04020102020204" pitchFamily="34" charset="0"/>
                <a:ea typeface="华文中宋" panose="02010600040101010101" pitchFamily="2" charset="-122"/>
              </a:rPr>
              <a:t>PrintBanner</a:t>
            </a:r>
            <a:r>
              <a:rPr lang="zh-CN" altLang="en-US" dirty="0">
                <a:solidFill>
                  <a:srgbClr val="324A7A"/>
                </a:solidFill>
                <a:latin typeface="Arial Black" panose="020B0A04020102020204" pitchFamily="34" charset="0"/>
                <a:ea typeface="华文中宋" panose="02010600040101010101" pitchFamily="2" charset="-122"/>
              </a:rPr>
              <a:t>类</a:t>
            </a:r>
            <a:r>
              <a:rPr lang="en-US" altLang="zh-CN" dirty="0">
                <a:solidFill>
                  <a:srgbClr val="324A7A"/>
                </a:solidFill>
                <a:latin typeface="Arial Black" panose="020B0A04020102020204" pitchFamily="34" charset="0"/>
                <a:ea typeface="华文中宋" panose="02010600040101010101" pitchFamily="2" charset="-122"/>
              </a:rPr>
              <a:t>,</a:t>
            </a:r>
            <a:r>
              <a:rPr lang="zh-CN" altLang="en-US" dirty="0">
                <a:solidFill>
                  <a:srgbClr val="324A7A"/>
                </a:solidFill>
                <a:latin typeface="Arial Black" panose="020B0A04020102020204" pitchFamily="34" charset="0"/>
                <a:ea typeface="华文中宋" panose="02010600040101010101" pitchFamily="2" charset="-122"/>
              </a:rPr>
              <a:t> 这个不知道也就是你可以不需要修改</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类就可以直接修改</a:t>
            </a:r>
            <a:r>
              <a:rPr lang="en-US" altLang="zh-CN" dirty="0" err="1">
                <a:solidFill>
                  <a:srgbClr val="324A7A"/>
                </a:solidFill>
                <a:latin typeface="Arial Black" panose="020B0A04020102020204" pitchFamily="34" charset="0"/>
                <a:ea typeface="华文中宋" panose="02010600040101010101" pitchFamily="2" charset="-122"/>
              </a:rPr>
              <a:t>PrintBanner</a:t>
            </a:r>
            <a:r>
              <a:rPr lang="zh-CN" altLang="en-US" dirty="0">
                <a:solidFill>
                  <a:srgbClr val="324A7A"/>
                </a:solidFill>
                <a:latin typeface="Arial Black" panose="020B0A04020102020204" pitchFamily="34" charset="0"/>
                <a:ea typeface="华文中宋" panose="02010600040101010101" pitchFamily="2" charset="-122"/>
              </a:rPr>
              <a:t>类了。</a:t>
            </a:r>
            <a:endParaRPr lang="en-US" altLang="zh-CN" dirty="0">
              <a:solidFill>
                <a:srgbClr val="324A7A"/>
              </a:solidFill>
              <a:latin typeface="Arial Black" panose="020B0A04020102020204" pitchFamily="34" charset="0"/>
              <a:ea typeface="华文中宋" panose="02010600040101010101" pitchFamily="2" charset="-122"/>
            </a:endParaRPr>
          </a:p>
        </p:txBody>
      </p:sp>
      <p:pic>
        <p:nvPicPr>
          <p:cNvPr id="4" name="图片 3">
            <a:extLst>
              <a:ext uri="{FF2B5EF4-FFF2-40B4-BE49-F238E27FC236}">
                <a16:creationId xmlns:a16="http://schemas.microsoft.com/office/drawing/2014/main" id="{2FF04C5D-46BA-473D-BBBB-9C85D7FBD6DD}"/>
              </a:ext>
            </a:extLst>
          </p:cNvPr>
          <p:cNvPicPr>
            <a:picLocks noChangeAspect="1"/>
          </p:cNvPicPr>
          <p:nvPr/>
        </p:nvPicPr>
        <p:blipFill>
          <a:blip r:embed="rId3"/>
          <a:stretch>
            <a:fillRect/>
          </a:stretch>
        </p:blipFill>
        <p:spPr>
          <a:xfrm>
            <a:off x="3863752" y="620688"/>
            <a:ext cx="5760640" cy="1995241"/>
          </a:xfrm>
          <a:prstGeom prst="rect">
            <a:avLst/>
          </a:prstGeom>
          <a:effectLst>
            <a:outerShdw blurRad="50800" dist="38100" dir="5400000" algn="t" rotWithShape="0">
              <a:prstClr val="black">
                <a:alpha val="40000"/>
              </a:prstClr>
            </a:outerShdw>
          </a:effectLst>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0584B716-677C-47C9-B6B4-52F28695592E}"/>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r>
              <a:rPr lang="en-US" altLang="zh-CN" dirty="0">
                <a:latin typeface="Bauhaus 93" pitchFamily="82" charset="0"/>
                <a:ea typeface="华文中宋" panose="02010600040101010101" pitchFamily="2" charset="-122"/>
              </a:rPr>
              <a:t>//20240415</a:t>
            </a:r>
            <a:endParaRPr lang="zh-CN" altLang="en-US" dirty="0">
              <a:latin typeface="Bauhaus 93" pitchFamily="82" charset="0"/>
              <a:ea typeface="华文中宋" panose="02010600040101010101" pitchFamily="2" charset="-122"/>
            </a:endParaRPr>
          </a:p>
        </p:txBody>
      </p:sp>
      <p:sp>
        <p:nvSpPr>
          <p:cNvPr id="76803" name="Rectangle 3">
            <a:extLst>
              <a:ext uri="{FF2B5EF4-FFF2-40B4-BE49-F238E27FC236}">
                <a16:creationId xmlns:a16="http://schemas.microsoft.com/office/drawing/2014/main" id="{7310D927-6BFC-489A-99B0-632C197906B5}"/>
              </a:ext>
            </a:extLst>
          </p:cNvPr>
          <p:cNvSpPr>
            <a:spLocks noGrp="1" noChangeArrowheads="1"/>
          </p:cNvSpPr>
          <p:nvPr>
            <p:ph type="body" idx="1"/>
          </p:nvPr>
        </p:nvSpPr>
        <p:spPr>
          <a:xfrm>
            <a:off x="263353" y="1125539"/>
            <a:ext cx="11333865" cy="5065712"/>
          </a:xfrm>
        </p:spPr>
        <p:txBody>
          <a:bodyPr/>
          <a:lstStyle/>
          <a:p>
            <a:pPr eaLnBrk="1" hangingPunct="1"/>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solidFill>
                  <a:srgbClr val="324A7A"/>
                </a:solidFill>
                <a:latin typeface="Arial Black" panose="020B0A04020102020204" pitchFamily="34" charset="0"/>
                <a:ea typeface="华文中宋" panose="02010600040101010101" pitchFamily="2" charset="-122"/>
              </a:rPr>
              <a:t>（对象的</a:t>
            </a:r>
            <a:r>
              <a:rPr lang="en-US" altLang="zh-CN" dirty="0">
                <a:solidFill>
                  <a:srgbClr val="324A7A"/>
                </a:solidFill>
                <a:latin typeface="Arial Black" panose="020B0A04020102020204" pitchFamily="34" charset="0"/>
                <a:ea typeface="华文中宋" panose="02010600040101010101" pitchFamily="2" charset="-122"/>
              </a:rPr>
              <a:t>Adapter Pattern</a:t>
            </a:r>
            <a:r>
              <a:rPr lang="zh-CN" altLang="en-US" dirty="0">
                <a:solidFill>
                  <a:srgbClr val="324A7A"/>
                </a:solidFill>
                <a:latin typeface="Arial Black" panose="020B0A04020102020204" pitchFamily="34" charset="0"/>
                <a:ea typeface="华文中宋" panose="02010600040101010101" pitchFamily="2" charset="-122"/>
              </a:rPr>
              <a:t>）</a:t>
            </a:r>
          </a:p>
          <a:p>
            <a:pPr lvl="1" eaLnBrk="1" hangingPunct="1">
              <a:buFont typeface="Wingdings" panose="05000000000000000000" pitchFamily="2" charset="2"/>
              <a:buChar char="n"/>
            </a:pPr>
            <a:r>
              <a:rPr lang="zh-CN" altLang="en-US" dirty="0">
                <a:solidFill>
                  <a:schemeClr val="tx1"/>
                </a:solidFill>
                <a:ea typeface="华文楷体" panose="02010600040101010101" pitchFamily="2" charset="-122"/>
              </a:rPr>
              <a:t>第一个例子中是：利用“继承”让“既有内容”符合“需要结果</a:t>
            </a:r>
            <a:r>
              <a:rPr lang="en-US" altLang="zh-CN" dirty="0">
                <a:solidFill>
                  <a:schemeClr val="tx1"/>
                </a:solidFill>
                <a:ea typeface="华文楷体" panose="02010600040101010101" pitchFamily="2" charset="-122"/>
              </a:rPr>
              <a:t>”</a:t>
            </a:r>
          </a:p>
          <a:p>
            <a:pPr lvl="1" eaLnBrk="1" hangingPunct="1">
              <a:buFont typeface="Wingdings" panose="05000000000000000000" pitchFamily="2" charset="2"/>
              <a:buChar char="n"/>
            </a:pPr>
            <a:r>
              <a:rPr lang="zh-CN" altLang="en-US" dirty="0">
                <a:solidFill>
                  <a:schemeClr val="tx1"/>
                </a:solidFill>
                <a:ea typeface="华文楷体" panose="02010600040101010101" pitchFamily="2" charset="-122"/>
              </a:rPr>
              <a:t>利用”委托“：</a:t>
            </a:r>
            <a:r>
              <a:rPr lang="en-US" altLang="zh-CN" dirty="0">
                <a:solidFill>
                  <a:schemeClr val="tx1"/>
                </a:solidFill>
                <a:ea typeface="华文楷体" panose="02010600040101010101" pitchFamily="2" charset="-122"/>
              </a:rPr>
              <a:t>Java</a:t>
            </a:r>
            <a:r>
              <a:rPr lang="zh-CN" altLang="en-US" dirty="0">
                <a:solidFill>
                  <a:schemeClr val="tx1"/>
                </a:solidFill>
                <a:ea typeface="华文楷体" panose="02010600040101010101" pitchFamily="2" charset="-122"/>
              </a:rPr>
              <a:t>语言中委托就是指把某个方法的实际处理交给其他对象的方法进行。</a:t>
            </a: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en-US" altLang="zh-CN" dirty="0">
                <a:solidFill>
                  <a:schemeClr val="tx1"/>
                </a:solidFill>
                <a:ea typeface="华文楷体" panose="02010600040101010101" pitchFamily="2" charset="-122"/>
              </a:rPr>
              <a:t>Java</a:t>
            </a:r>
            <a:r>
              <a:rPr lang="zh-CN" altLang="en-US" dirty="0">
                <a:solidFill>
                  <a:schemeClr val="tx1"/>
                </a:solidFill>
                <a:ea typeface="华文楷体" panose="02010600040101010101" pitchFamily="2" charset="-122"/>
              </a:rPr>
              <a:t>中只允许单继承，如何</a:t>
            </a:r>
            <a:r>
              <a:rPr lang="en-US" altLang="zh-CN" dirty="0">
                <a:solidFill>
                  <a:schemeClr val="tx1"/>
                </a:solidFill>
                <a:ea typeface="华文楷体" panose="02010600040101010101" pitchFamily="2" charset="-122"/>
              </a:rPr>
              <a:t>Adapter</a:t>
            </a:r>
            <a:r>
              <a:rPr lang="zh-CN" altLang="en-US" dirty="0">
                <a:solidFill>
                  <a:schemeClr val="tx1"/>
                </a:solidFill>
                <a:ea typeface="华文楷体" panose="02010600040101010101" pitchFamily="2" charset="-122"/>
              </a:rPr>
              <a:t>？</a:t>
            </a: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2" eaLnBrk="1" hangingPunct="1">
              <a:lnSpc>
                <a:spcPct val="90000"/>
              </a:lnSpc>
            </a:pPr>
            <a:r>
              <a:rPr lang="en-US" altLang="zh-CN" sz="1700" dirty="0">
                <a:solidFill>
                  <a:schemeClr val="tx2"/>
                </a:solidFill>
                <a:latin typeface="Arial Black" panose="020B0A04020102020204" pitchFamily="34" charset="0"/>
                <a:hlinkClick r:id="rId3" action="ppaction://hlinkfile"/>
              </a:rPr>
              <a:t>Print.java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4" action="ppaction://hlinkfile"/>
              </a:rPr>
              <a:t>Banner.java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5" action="ppaction://hlinkfile"/>
              </a:rPr>
              <a:t>PrintBanner.java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6" action="ppaction://hlinkfile"/>
              </a:rPr>
              <a:t>Main.java</a:t>
            </a:r>
            <a:endParaRPr lang="zh-CN" altLang="en-US" sz="1700" dirty="0">
              <a:solidFill>
                <a:schemeClr val="tx2"/>
              </a:solidFill>
              <a:latin typeface="Arial Black" panose="020B0A04020102020204" pitchFamily="34" charset="0"/>
            </a:endParaRPr>
          </a:p>
          <a:p>
            <a:pPr lvl="1" eaLnBrk="1" hangingPunct="1"/>
            <a:endParaRPr lang="zh-CN" altLang="en-US" sz="2400" dirty="0">
              <a:latin typeface="华文中宋" panose="02010600040101010101" pitchFamily="2" charset="-122"/>
              <a:ea typeface="华文中宋" panose="02010600040101010101" pitchFamily="2" charset="-122"/>
            </a:endParaRPr>
          </a:p>
          <a:p>
            <a:pPr lvl="1" eaLnBrk="1" hangingPunct="1"/>
            <a:endParaRPr lang="zh-CN" altLang="en-US" sz="2400"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pic>
        <p:nvPicPr>
          <p:cNvPr id="2" name="图片 1">
            <a:extLst>
              <a:ext uri="{FF2B5EF4-FFF2-40B4-BE49-F238E27FC236}">
                <a16:creationId xmlns:a16="http://schemas.microsoft.com/office/drawing/2014/main" id="{045BBF52-CDED-4F4A-A608-AEDB23A1B358}"/>
              </a:ext>
            </a:extLst>
          </p:cNvPr>
          <p:cNvPicPr>
            <a:picLocks noChangeAspect="1"/>
          </p:cNvPicPr>
          <p:nvPr/>
        </p:nvPicPr>
        <p:blipFill>
          <a:blip r:embed="rId7"/>
          <a:stretch>
            <a:fillRect/>
          </a:stretch>
        </p:blipFill>
        <p:spPr>
          <a:xfrm>
            <a:off x="6251740" y="4077072"/>
            <a:ext cx="5892930" cy="2483663"/>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6CAA1F0B-0F56-4843-8A42-4854F7EC058A}"/>
              </a:ext>
            </a:extLst>
          </p:cNvPr>
          <p:cNvPicPr>
            <a:picLocks noChangeAspect="1"/>
          </p:cNvPicPr>
          <p:nvPr/>
        </p:nvPicPr>
        <p:blipFill>
          <a:blip r:embed="rId8"/>
          <a:stretch>
            <a:fillRect/>
          </a:stretch>
        </p:blipFill>
        <p:spPr>
          <a:xfrm>
            <a:off x="1415480" y="2852936"/>
            <a:ext cx="4680520" cy="1052027"/>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D92C4044-213F-494F-9426-C7F5CCF2EB10}"/>
              </a:ext>
            </a:extLst>
          </p:cNvPr>
          <p:cNvPicPr>
            <a:picLocks noChangeAspect="1"/>
          </p:cNvPicPr>
          <p:nvPr/>
        </p:nvPicPr>
        <p:blipFill>
          <a:blip r:embed="rId9"/>
          <a:stretch>
            <a:fillRect/>
          </a:stretch>
        </p:blipFill>
        <p:spPr>
          <a:xfrm>
            <a:off x="1415480" y="5085184"/>
            <a:ext cx="4670963" cy="1440160"/>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7751F807-AD67-4C4B-B42F-7BEF98348668}"/>
              </a:ext>
            </a:extLst>
          </p:cNvPr>
          <p:cNvPicPr>
            <a:picLocks noChangeAspect="1"/>
          </p:cNvPicPr>
          <p:nvPr/>
        </p:nvPicPr>
        <p:blipFill>
          <a:blip r:embed="rId10"/>
          <a:stretch>
            <a:fillRect/>
          </a:stretch>
        </p:blipFill>
        <p:spPr>
          <a:xfrm>
            <a:off x="6251741" y="2376745"/>
            <a:ext cx="5892930" cy="1597075"/>
          </a:xfrm>
          <a:prstGeom prst="rect">
            <a:avLst/>
          </a:prstGeom>
          <a:effectLst>
            <a:outerShdw blurRad="50800" dist="38100" dir="2700000" algn="tl" rotWithShape="0">
              <a:prstClr val="black">
                <a:alpha val="40000"/>
              </a:prstClr>
            </a:outerShdw>
          </a:effectLst>
        </p:spPr>
      </p:pic>
      <p:graphicFrame>
        <p:nvGraphicFramePr>
          <p:cNvPr id="4" name="Group 36">
            <a:extLst>
              <a:ext uri="{FF2B5EF4-FFF2-40B4-BE49-F238E27FC236}">
                <a16:creationId xmlns:a16="http://schemas.microsoft.com/office/drawing/2014/main" id="{6078CED7-4F50-4672-95CF-EFFE5BC2BD9F}"/>
              </a:ext>
            </a:extLst>
          </p:cNvPr>
          <p:cNvGraphicFramePr>
            <a:graphicFrameLocks/>
          </p:cNvGraphicFramePr>
          <p:nvPr>
            <p:extLst>
              <p:ext uri="{D42A27DB-BD31-4B8C-83A1-F6EECF244321}">
                <p14:modId xmlns:p14="http://schemas.microsoft.com/office/powerpoint/2010/main" val="695763608"/>
              </p:ext>
            </p:extLst>
          </p:nvPr>
        </p:nvGraphicFramePr>
        <p:xfrm>
          <a:off x="6528048" y="37072"/>
          <a:ext cx="5616623" cy="1386614"/>
        </p:xfrm>
        <a:graphic>
          <a:graphicData uri="http://schemas.openxmlformats.org/drawingml/2006/table">
            <a:tbl>
              <a:tblPr/>
              <a:tblGrid>
                <a:gridCol w="970017">
                  <a:extLst>
                    <a:ext uri="{9D8B030D-6E8A-4147-A177-3AD203B41FA5}">
                      <a16:colId xmlns:a16="http://schemas.microsoft.com/office/drawing/2014/main" val="20000"/>
                    </a:ext>
                  </a:extLst>
                </a:gridCol>
                <a:gridCol w="1231028">
                  <a:extLst>
                    <a:ext uri="{9D8B030D-6E8A-4147-A177-3AD203B41FA5}">
                      <a16:colId xmlns:a16="http://schemas.microsoft.com/office/drawing/2014/main" val="20001"/>
                    </a:ext>
                  </a:extLst>
                </a:gridCol>
                <a:gridCol w="3415578">
                  <a:extLst>
                    <a:ext uri="{9D8B030D-6E8A-4147-A177-3AD203B41FA5}">
                      <a16:colId xmlns:a16="http://schemas.microsoft.com/office/drawing/2014/main" val="20002"/>
                    </a:ext>
                  </a:extLst>
                </a:gridCol>
              </a:tblGrid>
              <a:tr h="21235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dirty="0">
                        <a:ln>
                          <a:noFill/>
                        </a:ln>
                        <a:solidFill>
                          <a:schemeClr val="tx1"/>
                        </a:solidFill>
                        <a:effectLst/>
                        <a:latin typeface="Bauhaus 93" pitchFamily="82" charset="0"/>
                        <a:ea typeface="华文中宋"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1" i="0" u="none" strike="noStrike" cap="none" normalizeH="0" baseline="0" dirty="0">
                          <a:ln>
                            <a:noFill/>
                          </a:ln>
                          <a:solidFill>
                            <a:schemeClr val="tx1"/>
                          </a:solidFill>
                          <a:effectLst/>
                          <a:latin typeface="Bauhaus 93" pitchFamily="82" charset="0"/>
                          <a:ea typeface="华文中宋" pitchFamily="2" charset="-122"/>
                        </a:rPr>
                        <a:t>电源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1" i="0" u="none" strike="noStrike" cap="none" normalizeH="0" baseline="0">
                          <a:ln>
                            <a:noFill/>
                          </a:ln>
                          <a:solidFill>
                            <a:schemeClr val="tx1"/>
                          </a:solidFill>
                          <a:effectLst/>
                          <a:latin typeface="Bauhaus 93" pitchFamily="82" charset="0"/>
                          <a:ea typeface="华文中宋" pitchFamily="2" charset="-122"/>
                        </a:rPr>
                        <a:t>程序示例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860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既有内容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交流</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220V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Banner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showWithParen,showWithAster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0468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highlight>
                            <a:srgbClr val="FFFF00"/>
                          </a:highlight>
                          <a:latin typeface="Arial Black" pitchFamily="34" charset="0"/>
                          <a:ea typeface="华文中宋" pitchFamily="2" charset="-122"/>
                        </a:rPr>
                        <a:t>转换装置</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适配器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PrintBanner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30468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需要结果</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直流</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12V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Print</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printWeak,printStrong</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9C0CF-7097-4A28-B087-5EC60F8B39D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6C6442DD-F265-4D59-AC6C-DBAAF423523F}"/>
              </a:ext>
            </a:extLst>
          </p:cNvPr>
          <p:cNvSpPr>
            <a:spLocks noGrp="1"/>
          </p:cNvSpPr>
          <p:nvPr>
            <p:ph idx="1"/>
          </p:nvPr>
        </p:nvSpPr>
        <p:spPr>
          <a:xfrm>
            <a:off x="623394" y="1125539"/>
            <a:ext cx="10513167" cy="5065712"/>
          </a:xfrm>
        </p:spPr>
        <p:txBody>
          <a:bodyPr/>
          <a:lstStyle/>
          <a:p>
            <a:r>
              <a:rPr lang="zh-CN" altLang="en-US" dirty="0">
                <a:solidFill>
                  <a:srgbClr val="324A7A"/>
                </a:solidFill>
              </a:rPr>
              <a:t>优点</a:t>
            </a:r>
            <a:endParaRPr lang="en-US" altLang="zh-CN" dirty="0">
              <a:solidFill>
                <a:srgbClr val="324A7A"/>
              </a:solidFill>
            </a:endParaRPr>
          </a:p>
          <a:p>
            <a:pPr lvl="1" eaLnBrk="1" hangingPunct="1">
              <a:lnSpc>
                <a:spcPct val="150000"/>
              </a:lnSpc>
              <a:buFont typeface="Arial" panose="020B0604020202020204" pitchFamily="34" charset="0"/>
              <a:buChar char="•"/>
            </a:pPr>
            <a:r>
              <a:rPr lang="zh-CN" altLang="en-US" b="0" dirty="0">
                <a:solidFill>
                  <a:srgbClr val="00B050"/>
                </a:solidFill>
                <a:highlight>
                  <a:srgbClr val="FFFF00"/>
                </a:highlight>
                <a:latin typeface="华文中宋" panose="02010600040101010101" pitchFamily="2" charset="-122"/>
                <a:ea typeface="华文中宋" panose="02010600040101010101" pitchFamily="2" charset="-122"/>
              </a:rPr>
              <a:t>将目标类</a:t>
            </a:r>
            <a:r>
              <a:rPr lang="zh-CN" altLang="en-US" b="0" dirty="0">
                <a:solidFill>
                  <a:schemeClr val="tx1"/>
                </a:solidFill>
                <a:latin typeface="华文中宋" panose="02010600040101010101" pitchFamily="2" charset="-122"/>
                <a:ea typeface="华文中宋" panose="02010600040101010101" pitchFamily="2" charset="-122"/>
              </a:rPr>
              <a:t>和</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适配者类</a:t>
            </a:r>
            <a:r>
              <a:rPr lang="zh-CN" altLang="en-US" b="0" dirty="0">
                <a:solidFill>
                  <a:schemeClr val="tx1"/>
                </a:solidFill>
                <a:latin typeface="华文中宋" panose="02010600040101010101" pitchFamily="2" charset="-122"/>
                <a:ea typeface="华文中宋" panose="02010600040101010101" pitchFamily="2" charset="-122"/>
              </a:rPr>
              <a:t>解耦，通过引入一个</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适配器类</a:t>
            </a:r>
            <a:r>
              <a:rPr lang="zh-CN" altLang="en-US" b="0" dirty="0">
                <a:solidFill>
                  <a:schemeClr val="tx1"/>
                </a:solidFill>
                <a:latin typeface="华文中宋" panose="02010600040101010101" pitchFamily="2" charset="-122"/>
                <a:ea typeface="华文中宋" panose="02010600040101010101" pitchFamily="2" charset="-122"/>
              </a:rPr>
              <a:t>来重用现有的</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适配者类</a:t>
            </a:r>
            <a:r>
              <a:rPr lang="zh-CN" altLang="en-US" b="0" dirty="0">
                <a:solidFill>
                  <a:schemeClr val="tx1"/>
                </a:solidFill>
                <a:latin typeface="华文中宋" panose="02010600040101010101" pitchFamily="2" charset="-122"/>
                <a:ea typeface="华文中宋" panose="02010600040101010101" pitchFamily="2" charset="-122"/>
              </a:rPr>
              <a:t>，而无须修改原有代码。</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将具体的实现封装在适配者类中，提高了</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的复用性。</a:t>
            </a: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灵活性和扩展性都非常好</a:t>
            </a:r>
            <a:r>
              <a:rPr lang="zh-CN" altLang="en-US" b="0" dirty="0">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通过使用配置文件，可以很方便地更换适配器，也可以在不修改原有代码的基础上增加新的适配器类，符合“</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开闭原则</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rgbClr val="324A7A"/>
                </a:solidFill>
              </a:rPr>
              <a:t>缺点</a:t>
            </a:r>
            <a:endParaRPr lang="en-US" altLang="zh-CN" dirty="0">
              <a:solidFill>
                <a:srgbClr val="324A7A"/>
              </a:solidFill>
            </a:endParaRPr>
          </a:p>
          <a:p>
            <a:pPr lvl="1">
              <a:lnSpc>
                <a:spcPct val="150000"/>
              </a:lnSpc>
              <a:buFont typeface="Wingdings" panose="05000000000000000000" pitchFamily="2" charset="2"/>
              <a:buChar char="l"/>
            </a:pPr>
            <a:r>
              <a:rPr lang="zh-CN" altLang="en-US" b="0" dirty="0">
                <a:solidFill>
                  <a:schemeClr val="tx1"/>
                </a:solidFill>
                <a:latin typeface="华文中宋" panose="02010600040101010101" pitchFamily="2" charset="-122"/>
                <a:ea typeface="华文中宋" panose="02010600040101010101" pitchFamily="2" charset="-122"/>
              </a:rPr>
              <a:t>对于</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C#</a:t>
            </a:r>
            <a:r>
              <a:rPr lang="zh-CN" altLang="en-US" b="0" dirty="0">
                <a:solidFill>
                  <a:schemeClr val="tx1"/>
                </a:solidFill>
                <a:latin typeface="华文中宋" panose="02010600040101010101" pitchFamily="2" charset="-122"/>
                <a:ea typeface="华文中宋" panose="02010600040101010101" pitchFamily="2" charset="-122"/>
              </a:rPr>
              <a:t>等不支持多重继承的语言，一次最多只能适配一个适配者类。</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endParaRPr lang="zh-CN" altLang="en-US" dirty="0"/>
          </a:p>
          <a:p>
            <a:endParaRPr lang="zh-CN" altLang="en-US" dirty="0"/>
          </a:p>
        </p:txBody>
      </p:sp>
    </p:spTree>
    <p:extLst>
      <p:ext uri="{BB962C8B-B14F-4D97-AF65-F5344CB8AC3E}">
        <p14:creationId xmlns:p14="http://schemas.microsoft.com/office/powerpoint/2010/main" val="198476915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5D5393-888F-4B15-8D6C-2BF7034245E0}"/>
              </a:ext>
            </a:extLst>
          </p:cNvPr>
          <p:cNvPicPr>
            <a:picLocks noChangeAspect="1"/>
          </p:cNvPicPr>
          <p:nvPr/>
        </p:nvPicPr>
        <p:blipFill>
          <a:blip r:embed="rId3"/>
          <a:stretch>
            <a:fillRect/>
          </a:stretch>
        </p:blipFill>
        <p:spPr>
          <a:xfrm>
            <a:off x="6456040" y="4356659"/>
            <a:ext cx="5058885" cy="2300188"/>
          </a:xfrm>
          <a:prstGeom prst="rect">
            <a:avLst/>
          </a:prstGeom>
        </p:spPr>
      </p:pic>
      <p:sp>
        <p:nvSpPr>
          <p:cNvPr id="78850" name="Rectangle 2">
            <a:extLst>
              <a:ext uri="{FF2B5EF4-FFF2-40B4-BE49-F238E27FC236}">
                <a16:creationId xmlns:a16="http://schemas.microsoft.com/office/drawing/2014/main" id="{492B1267-9D92-47C5-80A7-70653D5C85E4}"/>
              </a:ext>
            </a:extLst>
          </p:cNvPr>
          <p:cNvSpPr>
            <a:spLocks noGrp="1" noChangeArrowheads="1"/>
          </p:cNvSpPr>
          <p:nvPr>
            <p:ph type="title"/>
          </p:nvPr>
        </p:nvSpPr>
        <p:spPr>
          <a:xfrm>
            <a:off x="-6843" y="175540"/>
            <a:ext cx="12192000" cy="688975"/>
          </a:xfrm>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p>
        </p:txBody>
      </p:sp>
      <p:sp>
        <p:nvSpPr>
          <p:cNvPr id="78851" name="Rectangle 3">
            <a:extLst>
              <a:ext uri="{FF2B5EF4-FFF2-40B4-BE49-F238E27FC236}">
                <a16:creationId xmlns:a16="http://schemas.microsoft.com/office/drawing/2014/main" id="{7E3DAFDE-4A70-4802-9AE8-C9B4848C0B86}"/>
              </a:ext>
            </a:extLst>
          </p:cNvPr>
          <p:cNvSpPr>
            <a:spLocks noGrp="1" noChangeArrowheads="1"/>
          </p:cNvSpPr>
          <p:nvPr>
            <p:ph type="body" idx="1"/>
          </p:nvPr>
        </p:nvSpPr>
        <p:spPr>
          <a:xfrm>
            <a:off x="335360" y="764704"/>
            <a:ext cx="11665296" cy="5760640"/>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启发</a:t>
            </a: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为何用？</a:t>
            </a:r>
            <a:r>
              <a:rPr lang="zh-CN" altLang="en-US" sz="2400" dirty="0">
                <a:solidFill>
                  <a:srgbClr val="324A7A"/>
                </a:solidFill>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不用不行</a:t>
            </a:r>
            <a:r>
              <a:rPr lang="zh-CN" altLang="en-US" b="0" dirty="0">
                <a:solidFill>
                  <a:schemeClr val="tx1"/>
                </a:solidFill>
                <a:latin typeface="华文中宋" panose="02010600040101010101" pitchFamily="2" charset="-122"/>
                <a:ea typeface="华文中宋" panose="02010600040101010101" pitchFamily="2" charset="-122"/>
              </a:rPr>
              <a:t>（找不到源码 </a:t>
            </a:r>
            <a:r>
              <a:rPr lang="en-US" altLang="zh-CN" b="0" dirty="0">
                <a:solidFill>
                  <a:schemeClr val="tx1"/>
                </a:solidFill>
                <a:latin typeface="华文中宋" panose="02010600040101010101" pitchFamily="2" charset="-122"/>
                <a:ea typeface="华文中宋" panose="02010600040101010101" pitchFamily="2" charset="-122"/>
              </a:rPr>
              <a:t>OR </a:t>
            </a:r>
            <a:r>
              <a:rPr lang="zh-CN" altLang="en-US" b="0" dirty="0">
                <a:solidFill>
                  <a:schemeClr val="tx1"/>
                </a:solidFill>
                <a:latin typeface="华文中宋" panose="02010600040101010101" pitchFamily="2" charset="-122"/>
                <a:ea typeface="华文中宋" panose="02010600040101010101" pitchFamily="2" charset="-122"/>
              </a:rPr>
              <a:t>很难书写 </a:t>
            </a:r>
            <a:r>
              <a:rPr lang="en-US" altLang="zh-CN" b="0" dirty="0">
                <a:solidFill>
                  <a:schemeClr val="tx1"/>
                </a:solidFill>
                <a:latin typeface="华文中宋" panose="02010600040101010101" pitchFamily="2" charset="-122"/>
                <a:ea typeface="华文中宋" panose="02010600040101010101" pitchFamily="2" charset="-122"/>
              </a:rPr>
              <a:t>OR </a:t>
            </a:r>
            <a:r>
              <a:rPr lang="zh-CN" altLang="en-US" b="0" dirty="0">
                <a:solidFill>
                  <a:schemeClr val="tx1"/>
                </a:solidFill>
                <a:latin typeface="华文中宋" panose="02010600040101010101" pitchFamily="2" charset="-122"/>
                <a:ea typeface="华文中宋" panose="02010600040101010101" pitchFamily="2" charset="-122"/>
              </a:rPr>
              <a:t>想复用）。</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何时用？</a:t>
            </a:r>
            <a:r>
              <a:rPr lang="zh-CN" altLang="en-US" b="0" dirty="0">
                <a:solidFill>
                  <a:schemeClr val="tx1"/>
                </a:solidFill>
                <a:latin typeface="华文中宋" panose="02010600040101010101" pitchFamily="2" charset="-122"/>
                <a:ea typeface="华文中宋" panose="02010600040101010101" pitchFamily="2" charset="-122"/>
              </a:rPr>
              <a:t>系统需要使用现有的类，而这些类的接口不符合系统的需要。</a:t>
            </a:r>
            <a:endParaRPr lang="en-US" altLang="zh-CN" b="0" dirty="0">
              <a:solidFill>
                <a:srgbClr val="324A7A"/>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如何用？</a:t>
            </a:r>
            <a:r>
              <a:rPr lang="en-US" altLang="zh-CN" dirty="0">
                <a:solidFill>
                  <a:srgbClr val="324A7A"/>
                </a:solidFill>
                <a:ea typeface="华文中宋" panose="02010600040101010101" pitchFamily="2" charset="-122"/>
              </a:rPr>
              <a:t>Here is how the Client uses the Adapter :	</a:t>
            </a:r>
          </a:p>
          <a:p>
            <a:pPr lvl="2" eaLnBrk="1" hangingPunct="1"/>
            <a:r>
              <a:rPr lang="en-US" altLang="zh-CN" sz="2000" dirty="0">
                <a:solidFill>
                  <a:srgbClr val="324A7A"/>
                </a:solidFill>
                <a:ea typeface="华文中宋" panose="02010600040101010101" pitchFamily="2" charset="-122"/>
              </a:rPr>
              <a:t>The client makes a request to the</a:t>
            </a:r>
            <a:r>
              <a:rPr lang="en-US" altLang="zh-CN" sz="2000" dirty="0">
                <a:solidFill>
                  <a:srgbClr val="324A7A"/>
                </a:solidFill>
                <a:highlight>
                  <a:srgbClr val="FFFF00"/>
                </a:highlight>
                <a:ea typeface="华文中宋" panose="02010600040101010101" pitchFamily="2" charset="-122"/>
              </a:rPr>
              <a:t> adapter </a:t>
            </a:r>
            <a:r>
              <a:rPr lang="en-US" altLang="zh-CN" sz="2000" dirty="0">
                <a:solidFill>
                  <a:srgbClr val="324A7A"/>
                </a:solidFill>
                <a:ea typeface="华文中宋" panose="02010600040101010101" pitchFamily="2" charset="-122"/>
              </a:rPr>
              <a:t>by calling a method on it using the </a:t>
            </a:r>
            <a:r>
              <a:rPr lang="en-US" altLang="zh-CN" sz="2000" dirty="0">
                <a:solidFill>
                  <a:srgbClr val="324A7A"/>
                </a:solidFill>
                <a:highlight>
                  <a:srgbClr val="FFFF00"/>
                </a:highlight>
                <a:ea typeface="华文中宋" panose="02010600040101010101" pitchFamily="2" charset="-122"/>
              </a:rPr>
              <a:t>target </a:t>
            </a:r>
            <a:r>
              <a:rPr lang="en-US" altLang="zh-CN" sz="2000" dirty="0">
                <a:solidFill>
                  <a:srgbClr val="324A7A"/>
                </a:solidFill>
                <a:ea typeface="华文中宋" panose="02010600040101010101" pitchFamily="2" charset="-122"/>
              </a:rPr>
              <a:t>interface .</a:t>
            </a:r>
          </a:p>
          <a:p>
            <a:pPr lvl="2" eaLnBrk="1" hangingPunct="1"/>
            <a:r>
              <a:rPr lang="en-US" altLang="zh-CN" sz="2000" dirty="0">
                <a:solidFill>
                  <a:srgbClr val="324A7A"/>
                </a:solidFill>
                <a:ea typeface="华文中宋" panose="02010600040101010101" pitchFamily="2" charset="-122"/>
              </a:rPr>
              <a:t>The </a:t>
            </a:r>
            <a:r>
              <a:rPr lang="en-US" altLang="zh-CN" sz="2000" dirty="0">
                <a:solidFill>
                  <a:srgbClr val="324A7A"/>
                </a:solidFill>
                <a:highlight>
                  <a:srgbClr val="FFFF00"/>
                </a:highlight>
                <a:ea typeface="华文中宋" panose="02010600040101010101" pitchFamily="2" charset="-122"/>
              </a:rPr>
              <a:t>adapter</a:t>
            </a:r>
            <a:r>
              <a:rPr lang="en-US" altLang="zh-CN" sz="2000" dirty="0">
                <a:solidFill>
                  <a:srgbClr val="324A7A"/>
                </a:solidFill>
                <a:ea typeface="华文中宋" panose="02010600040101010101" pitchFamily="2" charset="-122"/>
              </a:rPr>
              <a:t> translates that request into one or more calls on the </a:t>
            </a:r>
            <a:r>
              <a:rPr lang="en-US" altLang="zh-CN" sz="2000" dirty="0">
                <a:solidFill>
                  <a:srgbClr val="324A7A"/>
                </a:solidFill>
                <a:highlight>
                  <a:srgbClr val="FFFF00"/>
                </a:highlight>
                <a:ea typeface="华文中宋" panose="02010600040101010101" pitchFamily="2" charset="-122"/>
              </a:rPr>
              <a:t>adapter</a:t>
            </a:r>
            <a:r>
              <a:rPr lang="en-US" altLang="zh-CN" sz="2000" dirty="0">
                <a:solidFill>
                  <a:srgbClr val="324A7A"/>
                </a:solidFill>
                <a:ea typeface="华文中宋" panose="02010600040101010101" pitchFamily="2" charset="-122"/>
              </a:rPr>
              <a:t> using the </a:t>
            </a:r>
            <a:r>
              <a:rPr lang="en-US" altLang="zh-CN" sz="2000" dirty="0" err="1">
                <a:solidFill>
                  <a:srgbClr val="324A7A"/>
                </a:solidFill>
                <a:highlight>
                  <a:srgbClr val="FFFF00"/>
                </a:highlight>
                <a:ea typeface="华文中宋" panose="02010600040101010101" pitchFamily="2" charset="-122"/>
              </a:rPr>
              <a:t>adaptee</a:t>
            </a:r>
            <a:r>
              <a:rPr lang="en-US" altLang="zh-CN" sz="2000" dirty="0">
                <a:solidFill>
                  <a:srgbClr val="324A7A"/>
                </a:solidFill>
                <a:ea typeface="华文中宋" panose="02010600040101010101" pitchFamily="2" charset="-122"/>
              </a:rPr>
              <a:t> interface.</a:t>
            </a:r>
          </a:p>
          <a:p>
            <a:pPr lvl="2" eaLnBrk="1" hangingPunct="1"/>
            <a:r>
              <a:rPr lang="en-US" altLang="zh-CN" sz="2000" dirty="0">
                <a:solidFill>
                  <a:srgbClr val="324A7A"/>
                </a:solidFill>
                <a:ea typeface="华文中宋" panose="02010600040101010101" pitchFamily="2" charset="-122"/>
              </a:rPr>
              <a:t>The client receivers the results of the call and never knows there is an adapter doing the translation.</a:t>
            </a:r>
          </a:p>
          <a:p>
            <a:pPr lvl="1" eaLnBrk="1" hangingPunct="1">
              <a:lnSpc>
                <a:spcPct val="10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一个故事：扁鹊三兄弟医术</a:t>
            </a:r>
            <a:endParaRPr lang="en-US" altLang="zh-CN" dirty="0">
              <a:latin typeface="华文中宋" panose="02010600040101010101" pitchFamily="2" charset="-122"/>
              <a:ea typeface="华文中宋" panose="02010600040101010101" pitchFamily="2" charset="-122"/>
            </a:endParaRPr>
          </a:p>
          <a:p>
            <a:pPr lvl="2" eaLnBrk="1" hangingPunct="1"/>
            <a:r>
              <a:rPr lang="zh-CN" altLang="en-US" sz="1600" dirty="0">
                <a:latin typeface="华文中宋" panose="02010600040101010101" pitchFamily="2" charset="-122"/>
                <a:ea typeface="华文中宋" panose="02010600040101010101" pitchFamily="2" charset="-122"/>
              </a:rPr>
              <a:t>不要过度使用</a:t>
            </a:r>
            <a:r>
              <a:rPr lang="zh-CN" altLang="en-US" sz="1600" dirty="0">
                <a:highlight>
                  <a:srgbClr val="FFFF00"/>
                </a:highlight>
                <a:latin typeface="华文中宋" panose="02010600040101010101" pitchFamily="2" charset="-122"/>
                <a:ea typeface="华文中宋" panose="02010600040101010101" pitchFamily="2" charset="-122"/>
              </a:rPr>
              <a:t>（不要非得用，不要为用而用）</a:t>
            </a:r>
            <a:endParaRPr lang="en-US" altLang="zh-CN" sz="1600" dirty="0">
              <a:highlight>
                <a:srgbClr val="FFFF00"/>
              </a:highlight>
              <a:latin typeface="华文中宋" panose="02010600040101010101" pitchFamily="2" charset="-122"/>
              <a:ea typeface="华文中宋" panose="02010600040101010101" pitchFamily="2" charset="-122"/>
            </a:endParaRPr>
          </a:p>
          <a:p>
            <a:pPr lvl="2" eaLnBrk="1" hangingPunct="1"/>
            <a:r>
              <a:rPr lang="zh-CN" altLang="en-US" sz="1600" dirty="0">
                <a:latin typeface="华文中宋" panose="02010600040101010101" pitchFamily="2" charset="-122"/>
                <a:ea typeface="华文中宋" panose="02010600040101010101" pitchFamily="2" charset="-122"/>
              </a:rPr>
              <a:t>亡羊补牢之举</a:t>
            </a:r>
            <a:r>
              <a:rPr lang="zh-CN" altLang="en-US" sz="1600" dirty="0">
                <a:highlight>
                  <a:srgbClr val="FFFF00"/>
                </a:highlight>
                <a:latin typeface="华文中宋" panose="02010600040101010101" pitchFamily="2" charset="-122"/>
                <a:ea typeface="华文中宋" panose="02010600040101010101" pitchFamily="2" charset="-122"/>
              </a:rPr>
              <a:t>（没办法的办法）</a:t>
            </a:r>
          </a:p>
        </p:txBody>
      </p:sp>
      <p:sp>
        <p:nvSpPr>
          <p:cNvPr id="4" name="文本框 3">
            <a:extLst>
              <a:ext uri="{FF2B5EF4-FFF2-40B4-BE49-F238E27FC236}">
                <a16:creationId xmlns:a16="http://schemas.microsoft.com/office/drawing/2014/main" id="{FD0715E9-899C-44CC-A8AE-9B64B4AF1583}"/>
              </a:ext>
            </a:extLst>
          </p:cNvPr>
          <p:cNvSpPr txBox="1"/>
          <p:nvPr/>
        </p:nvSpPr>
        <p:spPr>
          <a:xfrm>
            <a:off x="1055440" y="5766585"/>
            <a:ext cx="570162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133984"/>
            </a:solidFill>
          </a:ln>
          <a:effectLst>
            <a:outerShdw blurRad="50800" dist="38100" dir="2700000" algn="tl" rotWithShape="0">
              <a:prstClr val="black">
                <a:alpha val="40000"/>
              </a:prstClr>
            </a:outerShdw>
          </a:effectLst>
        </p:spPr>
        <p:txBody>
          <a:bodyPr wrap="square" rtlCol="0">
            <a:spAutoFit/>
          </a:bodyPr>
          <a:lstStyle/>
          <a:p>
            <a:r>
              <a:rPr lang="en-US" altLang="zh-CN" sz="1800" b="1" dirty="0">
                <a:solidFill>
                  <a:srgbClr val="C00000"/>
                </a:solidFill>
                <a:latin typeface="微软雅黑" panose="020B0503020204020204" pitchFamily="34" charset="-122"/>
                <a:ea typeface="微软雅黑" panose="020B0503020204020204" pitchFamily="34" charset="-122"/>
              </a:rPr>
              <a:t>Note</a:t>
            </a:r>
            <a:r>
              <a:rPr lang="zh-CN" altLang="en-US" sz="1800" b="1" dirty="0">
                <a:solidFill>
                  <a:srgbClr val="C00000"/>
                </a:solidFill>
                <a:latin typeface="微软雅黑" panose="020B0503020204020204" pitchFamily="34" charset="-122"/>
                <a:ea typeface="微软雅黑" panose="020B0503020204020204" pitchFamily="34" charset="-122"/>
              </a:rPr>
              <a:t>：</a:t>
            </a:r>
            <a:r>
              <a:rPr lang="en-US" altLang="zh-CN"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The client and </a:t>
            </a:r>
            <a:r>
              <a:rPr lang="en-US" altLang="zh-CN" sz="1800" b="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Adaptee</a:t>
            </a:r>
            <a:r>
              <a:rPr lang="en-US" altLang="zh-CN"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 are decoupled ,neither knows about the other.</a:t>
            </a:r>
            <a:endParaRPr lang="zh-CN" altLang="en-US"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75816" y="961307"/>
            <a:ext cx="11233248" cy="5546282"/>
          </a:xfrm>
        </p:spPr>
        <p:txBody>
          <a:bodyPr/>
          <a:lstStyle/>
          <a:p>
            <a:pPr eaLnBrk="1" hangingPunct="1">
              <a:buFont typeface="Wingdings" panose="05000000000000000000" pitchFamily="2" charset="2"/>
              <a:buChar char="n"/>
            </a:pPr>
            <a:r>
              <a:rPr lang="en-US" altLang="zh-CN" sz="2800" dirty="0">
                <a:latin typeface="Times New Roman" panose="02020603050405020304" pitchFamily="18" charset="0"/>
                <a:ea typeface="华文中宋" panose="02010600040101010101" pitchFamily="2" charset="-122"/>
              </a:rPr>
              <a:t>Patterns == problem/solution pairs in a context</a:t>
            </a:r>
          </a:p>
          <a:p>
            <a:pPr eaLnBrk="1" hangingPunct="1">
              <a:buFont typeface="Wingdings" panose="05000000000000000000" pitchFamily="2" charset="2"/>
              <a:buChar char="n"/>
            </a:pPr>
            <a:endParaRPr lang="zh-CN" altLang="en-US" sz="2800" b="0" dirty="0">
              <a:solidFill>
                <a:srgbClr val="C00000"/>
              </a:solidFill>
              <a:effectLst/>
              <a:latin typeface="Times New Roman" panose="02020603050405020304" pitchFamily="18" charset="0"/>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a:xfrm>
            <a:off x="504056" y="258982"/>
            <a:ext cx="7320136" cy="667156"/>
          </a:xfrm>
        </p:spPr>
        <p:txBody>
          <a:bodyPr/>
          <a:lstStyle/>
          <a:p>
            <a:r>
              <a:rPr lang="zh-CN" altLang="en-US" dirty="0"/>
              <a:t>回顾</a:t>
            </a:r>
          </a:p>
        </p:txBody>
      </p:sp>
      <p:sp>
        <p:nvSpPr>
          <p:cNvPr id="5" name="内容占位符 2">
            <a:extLst>
              <a:ext uri="{FF2B5EF4-FFF2-40B4-BE49-F238E27FC236}">
                <a16:creationId xmlns:a16="http://schemas.microsoft.com/office/drawing/2014/main" id="{0AAE24F9-72A2-4C5F-89B7-FDB76D459152}"/>
              </a:ext>
            </a:extLst>
          </p:cNvPr>
          <p:cNvSpPr txBox="1">
            <a:spLocks/>
          </p:cNvSpPr>
          <p:nvPr/>
        </p:nvSpPr>
        <p:spPr bwMode="auto">
          <a:xfrm>
            <a:off x="663679" y="2172695"/>
            <a:ext cx="11304231" cy="484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buFont typeface="Wingdings" pitchFamily="2" charset="2"/>
              <a:buNone/>
            </a:pPr>
            <a:endParaRPr lang="en-US" altLang="zh-CN" b="0" kern="0" dirty="0">
              <a:solidFill>
                <a:schemeClr val="tx1"/>
              </a:solidFill>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需要频繁创建的一些类，使用单例可以减少系统的压力（计算、存储）。</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某类只要求生成一个对象的时候，如一个班中的班长、每个人的身份证号等。</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某些类创建实例时占用资源较多，或实例化耗时较长，且经常使用（频繁访问）。</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某类需要频繁实例化，而创建的对象又频繁被销毁的时候，如多线程的线程池、网络连接池等。</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对于一些控制硬件级别的操作，或者从系统上来讲应当是单一控制逻辑的操作，如果有多个实例，则系统会完全乱套</a:t>
            </a:r>
            <a:r>
              <a:rPr lang="en-US" altLang="zh-CN" sz="2000" b="0" kern="0" dirty="0">
                <a:solidFill>
                  <a:schemeClr val="tx1"/>
                </a:solidFill>
                <a:effectLst/>
                <a:latin typeface="华文中宋" panose="02010600040101010101" pitchFamily="2" charset="-122"/>
                <a:ea typeface="华文中宋" panose="02010600040101010101" pitchFamily="2" charset="-122"/>
              </a:rPr>
              <a:t>(com1</a:t>
            </a:r>
            <a:r>
              <a:rPr lang="zh-CN" altLang="en-US" sz="2000" b="0" kern="0" dirty="0">
                <a:solidFill>
                  <a:schemeClr val="tx1"/>
                </a:solidFill>
                <a:effectLst/>
                <a:latin typeface="华文中宋" panose="02010600040101010101" pitchFamily="2" charset="-122"/>
                <a:ea typeface="华文中宋" panose="02010600040101010101" pitchFamily="2" charset="-122"/>
              </a:rPr>
              <a:t>、</a:t>
            </a:r>
            <a:r>
              <a:rPr lang="en-US" altLang="zh-CN" sz="2000" b="0" kern="0" dirty="0">
                <a:solidFill>
                  <a:schemeClr val="tx1"/>
                </a:solidFill>
                <a:effectLst/>
                <a:latin typeface="华文中宋" panose="02010600040101010101" pitchFamily="2" charset="-122"/>
                <a:ea typeface="华文中宋" panose="02010600040101010101" pitchFamily="2" charset="-122"/>
              </a:rPr>
              <a:t>com2…)</a:t>
            </a:r>
            <a:r>
              <a:rPr lang="zh-CN" altLang="en-US" sz="2000" b="0" kern="0" dirty="0">
                <a:solidFill>
                  <a:schemeClr val="tx1"/>
                </a:solidFill>
                <a:effectLst/>
                <a:latin typeface="华文中宋" panose="02010600040101010101" pitchFamily="2" charset="-122"/>
                <a:ea typeface="华文中宋" panose="02010600040101010101" pitchFamily="2" charset="-122"/>
              </a:rPr>
              <a:t>。</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当对象需要被共享的场合。由于单例模式只允许创建一个对象，共享该对象可以节省内存，并加快对象访问速度。如 </a:t>
            </a:r>
            <a:r>
              <a:rPr lang="en-US" altLang="zh-CN" sz="2000" b="0" kern="0" dirty="0">
                <a:solidFill>
                  <a:schemeClr val="tx1"/>
                </a:solidFill>
                <a:effectLst/>
                <a:latin typeface="华文中宋" panose="02010600040101010101" pitchFamily="2" charset="-122"/>
                <a:ea typeface="华文中宋" panose="02010600040101010101" pitchFamily="2" charset="-122"/>
              </a:rPr>
              <a:t>Web </a:t>
            </a:r>
            <a:r>
              <a:rPr lang="zh-CN" altLang="en-US" sz="2000" b="0" kern="0" dirty="0">
                <a:solidFill>
                  <a:schemeClr val="tx1"/>
                </a:solidFill>
                <a:effectLst/>
                <a:latin typeface="华文中宋" panose="02010600040101010101" pitchFamily="2" charset="-122"/>
                <a:ea typeface="华文中宋" panose="02010600040101010101" pitchFamily="2" charset="-122"/>
              </a:rPr>
              <a:t>中的配置对象、数据库的连接池等。</a:t>
            </a:r>
          </a:p>
        </p:txBody>
      </p:sp>
      <p:pic>
        <p:nvPicPr>
          <p:cNvPr id="6" name="图片 5">
            <a:extLst>
              <a:ext uri="{FF2B5EF4-FFF2-40B4-BE49-F238E27FC236}">
                <a16:creationId xmlns:a16="http://schemas.microsoft.com/office/drawing/2014/main" id="{0839BF2B-A5D0-4749-8EBF-26FC57A4E471}"/>
              </a:ext>
            </a:extLst>
          </p:cNvPr>
          <p:cNvPicPr>
            <a:picLocks noChangeAspect="1"/>
          </p:cNvPicPr>
          <p:nvPr/>
        </p:nvPicPr>
        <p:blipFill>
          <a:blip r:embed="rId2"/>
          <a:stretch>
            <a:fillRect/>
          </a:stretch>
        </p:blipFill>
        <p:spPr>
          <a:xfrm>
            <a:off x="703966" y="2046097"/>
            <a:ext cx="11304231" cy="576063"/>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00A667D1-1B14-4BAD-8EF3-4CDC7C53E78D}"/>
              </a:ext>
            </a:extLst>
          </p:cNvPr>
          <p:cNvPicPr>
            <a:picLocks noChangeAspect="1"/>
          </p:cNvPicPr>
          <p:nvPr/>
        </p:nvPicPr>
        <p:blipFill>
          <a:blip r:embed="rId3"/>
          <a:stretch>
            <a:fillRect/>
          </a:stretch>
        </p:blipFill>
        <p:spPr>
          <a:xfrm>
            <a:off x="703966" y="1484118"/>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38864918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a:xfrm>
            <a:off x="504056" y="258982"/>
            <a:ext cx="7320136" cy="667156"/>
          </a:xfrm>
        </p:spPr>
        <p:txBody>
          <a:bodyPr/>
          <a:lstStyle/>
          <a:p>
            <a:r>
              <a:rPr lang="zh-CN" altLang="en-US" dirty="0"/>
              <a:t>回顾</a:t>
            </a:r>
          </a:p>
        </p:txBody>
      </p:sp>
      <p:sp>
        <p:nvSpPr>
          <p:cNvPr id="13" name="文本占位符 2">
            <a:extLst>
              <a:ext uri="{FF2B5EF4-FFF2-40B4-BE49-F238E27FC236}">
                <a16:creationId xmlns:a16="http://schemas.microsoft.com/office/drawing/2014/main" id="{6289CAEF-9599-4BB5-A297-A69B636467A6}"/>
              </a:ext>
            </a:extLst>
          </p:cNvPr>
          <p:cNvSpPr txBox="1">
            <a:spLocks/>
          </p:cNvSpPr>
          <p:nvPr/>
        </p:nvSpPr>
        <p:spPr bwMode="auto">
          <a:xfrm>
            <a:off x="624417" y="908720"/>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pPr>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饿汉式单例类</a:t>
            </a:r>
            <a:endParaRPr lang="en-US" altLang="zh-CN" sz="2400" dirty="0">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pPr marL="0" indent="0">
              <a:buNone/>
            </a:pPr>
            <a:endParaRPr lang="en-US" altLang="en-US" kern="0" dirty="0"/>
          </a:p>
          <a:p>
            <a:pPr lvl="1">
              <a:buFont typeface="Wingdings" panose="05000000000000000000" pitchFamily="2" charset="2"/>
              <a:buChar char="n"/>
            </a:pPr>
            <a:r>
              <a:rPr lang="zh-CN" altLang="en-US" sz="1800" b="0" kern="0" dirty="0">
                <a:solidFill>
                  <a:srgbClr val="C00000"/>
                </a:solidFill>
                <a:latin typeface="华文中宋" panose="02010600040101010101" pitchFamily="2" charset="-122"/>
                <a:ea typeface="华文中宋" panose="02010600040101010101" pitchFamily="2" charset="-122"/>
              </a:rPr>
              <a:t>饿汉式孤子类</a:t>
            </a:r>
            <a:r>
              <a:rPr lang="zh-CN" altLang="en-US" sz="1800" b="0" kern="0" dirty="0">
                <a:solidFill>
                  <a:srgbClr val="324A7A"/>
                </a:solidFill>
                <a:latin typeface="华文中宋" panose="02010600040101010101" pitchFamily="2" charset="-122"/>
                <a:ea typeface="华文中宋" panose="02010600040101010101" pitchFamily="2" charset="-122"/>
              </a:rPr>
              <a:t>在自己被加载时就将自己实例化。从</a:t>
            </a:r>
            <a:r>
              <a:rPr lang="zh-CN" altLang="en-US" sz="1800" b="0" kern="0" dirty="0">
                <a:solidFill>
                  <a:srgbClr val="C00000"/>
                </a:solidFill>
                <a:latin typeface="华文中宋" panose="02010600040101010101" pitchFamily="2" charset="-122"/>
                <a:ea typeface="华文中宋" panose="02010600040101010101" pitchFamily="2" charset="-122"/>
              </a:rPr>
              <a:t>从资源利用效率角度来讲，这个比懒汉式单例类稍差些</a:t>
            </a:r>
            <a:r>
              <a:rPr lang="zh-CN" altLang="en-US" sz="1800" b="0" kern="0" dirty="0">
                <a:solidFill>
                  <a:srgbClr val="324A7A"/>
                </a:solidFill>
                <a:latin typeface="华文中宋" panose="02010600040101010101" pitchFamily="2" charset="-122"/>
                <a:ea typeface="华文中宋" panose="02010600040101010101" pitchFamily="2" charset="-122"/>
              </a:rPr>
              <a:t>。从</a:t>
            </a:r>
            <a:r>
              <a:rPr lang="zh-CN" altLang="en-US" sz="1800" b="0" kern="0" dirty="0">
                <a:solidFill>
                  <a:srgbClr val="C00000"/>
                </a:solidFill>
                <a:latin typeface="华文中宋" panose="02010600040101010101" pitchFamily="2" charset="-122"/>
                <a:ea typeface="华文中宋" panose="02010600040101010101" pitchFamily="2" charset="-122"/>
              </a:rPr>
              <a:t>速度和反应时间角度来讲，则比懒汉式单例类稍好些</a:t>
            </a:r>
            <a:r>
              <a:rPr lang="zh-CN" altLang="en-US" sz="1800" b="0" kern="0" dirty="0">
                <a:latin typeface="华文中宋" panose="02010600040101010101" pitchFamily="2" charset="-122"/>
                <a:ea typeface="华文中宋" panose="02010600040101010101" pitchFamily="2" charset="-122"/>
              </a:rPr>
              <a:t>。</a:t>
            </a:r>
          </a:p>
          <a:p>
            <a:endParaRPr lang="zh-CN" altLang="en-US" kern="0" dirty="0"/>
          </a:p>
        </p:txBody>
      </p:sp>
      <p:pic>
        <p:nvPicPr>
          <p:cNvPr id="14" name="Picture 5">
            <a:extLst>
              <a:ext uri="{FF2B5EF4-FFF2-40B4-BE49-F238E27FC236}">
                <a16:creationId xmlns:a16="http://schemas.microsoft.com/office/drawing/2014/main" id="{2904FB16-27C3-4E70-B022-7CC7A4FD7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555999"/>
            <a:ext cx="5688632" cy="228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a:extLst>
              <a:ext uri="{FF2B5EF4-FFF2-40B4-BE49-F238E27FC236}">
                <a16:creationId xmlns:a16="http://schemas.microsoft.com/office/drawing/2014/main" id="{1D2DDF27-01CB-41A6-A848-4076F47D2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991" y="3836031"/>
            <a:ext cx="5688632" cy="27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占位符 2">
            <a:extLst>
              <a:ext uri="{FF2B5EF4-FFF2-40B4-BE49-F238E27FC236}">
                <a16:creationId xmlns:a16="http://schemas.microsoft.com/office/drawing/2014/main" id="{C5C79B1B-7617-4A05-B822-D29009716CA7}"/>
              </a:ext>
            </a:extLst>
          </p:cNvPr>
          <p:cNvSpPr txBox="1">
            <a:spLocks/>
          </p:cNvSpPr>
          <p:nvPr/>
        </p:nvSpPr>
        <p:spPr bwMode="auto">
          <a:xfrm>
            <a:off x="6647379" y="918297"/>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a:r>
              <a:rPr lang="zh-CN" altLang="en-US" dirty="0">
                <a:solidFill>
                  <a:srgbClr val="324A7A"/>
                </a:solidFill>
                <a:latin typeface="华文中宋" panose="02010600040101010101" pitchFamily="2" charset="-122"/>
                <a:ea typeface="华文中宋" panose="02010600040101010101" pitchFamily="2" charset="-122"/>
              </a:rPr>
              <a:t>懒汉式单例类</a:t>
            </a:r>
            <a:endParaRPr lang="en-US" altLang="en-US"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懒汉式孤子类</a:t>
            </a:r>
            <a:r>
              <a:rPr lang="zh-CN" altLang="en-US" sz="1800" b="0" dirty="0">
                <a:solidFill>
                  <a:srgbClr val="324A7A"/>
                </a:solidFill>
                <a:latin typeface="华文中宋" panose="02010600040101010101" pitchFamily="2" charset="-122"/>
                <a:ea typeface="华文中宋" panose="02010600040101010101" pitchFamily="2" charset="-122"/>
              </a:rPr>
              <a:t>在实例化时，</a:t>
            </a:r>
            <a:r>
              <a:rPr lang="zh-CN" altLang="en-US" sz="1800" b="0" dirty="0">
                <a:solidFill>
                  <a:srgbClr val="C00000"/>
                </a:solidFill>
                <a:latin typeface="华文中宋" panose="02010600040101010101" pitchFamily="2" charset="-122"/>
                <a:ea typeface="华文中宋" panose="02010600040101010101" pitchFamily="2" charset="-122"/>
              </a:rPr>
              <a:t>必须处理好在多个线程同时首次引用此类时的访问限制问题</a:t>
            </a:r>
            <a:r>
              <a:rPr lang="zh-CN" altLang="en-US" sz="1800" b="0" dirty="0">
                <a:solidFill>
                  <a:srgbClr val="324A7A"/>
                </a:solidFill>
                <a:latin typeface="华文中宋" panose="02010600040101010101" pitchFamily="2" charset="-122"/>
                <a:ea typeface="华文中宋" panose="02010600040101010101" pitchFamily="2" charset="-122"/>
              </a:rPr>
              <a:t>，特别是当孤子类作为资源控制器，在实例化时必然涉及资源初始化，而资源初始化很有可能耗费大量时间，这意味着</a:t>
            </a:r>
            <a:r>
              <a:rPr lang="zh-CN" altLang="en-US" sz="1800" b="0" dirty="0">
                <a:solidFill>
                  <a:srgbClr val="324A7A"/>
                </a:solidFill>
                <a:highlight>
                  <a:srgbClr val="FFFF00"/>
                </a:highlight>
                <a:latin typeface="华文中宋" panose="02010600040101010101" pitchFamily="2" charset="-122"/>
                <a:ea typeface="华文中宋" panose="02010600040101010101" pitchFamily="2" charset="-122"/>
              </a:rPr>
              <a:t>出现多线程同时首次引用此类的机率变得较大，需要通过同步化机制进行控制</a:t>
            </a:r>
            <a:r>
              <a:rPr lang="zh-CN" altLang="en-US" sz="1800" b="0" dirty="0">
                <a:solidFill>
                  <a:srgbClr val="324A7A"/>
                </a:solidFill>
                <a:latin typeface="华文中宋" panose="02010600040101010101" pitchFamily="2" charset="-122"/>
                <a:ea typeface="华文中宋" panose="02010600040101010101" pitchFamily="2" charset="-122"/>
              </a:rPr>
              <a:t>。</a:t>
            </a:r>
            <a:endParaRPr lang="en-US" altLang="en-US" sz="1800" b="0" dirty="0">
              <a:solidFill>
                <a:srgbClr val="324A7A"/>
              </a:solidFill>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zh-CN" altLang="en-US" kern="0" dirty="0"/>
          </a:p>
        </p:txBody>
      </p:sp>
      <p:sp>
        <p:nvSpPr>
          <p:cNvPr id="17" name="任意多边形: 形状 16">
            <a:extLst>
              <a:ext uri="{FF2B5EF4-FFF2-40B4-BE49-F238E27FC236}">
                <a16:creationId xmlns:a16="http://schemas.microsoft.com/office/drawing/2014/main" id="{EC84DDE0-1DFC-46A6-A97E-134153F8FC98}"/>
              </a:ext>
            </a:extLst>
          </p:cNvPr>
          <p:cNvSpPr/>
          <p:nvPr/>
        </p:nvSpPr>
        <p:spPr bwMode="auto">
          <a:xfrm>
            <a:off x="5953012" y="918809"/>
            <a:ext cx="965625" cy="5739684"/>
          </a:xfrm>
          <a:custGeom>
            <a:avLst/>
            <a:gdLst>
              <a:gd name="connsiteX0" fmla="*/ 850871 w 1250719"/>
              <a:gd name="connsiteY0" fmla="*/ 0 h 5739684"/>
              <a:gd name="connsiteX1" fmla="*/ 732884 w 1250719"/>
              <a:gd name="connsiteY1" fmla="*/ 1002890 h 5739684"/>
              <a:gd name="connsiteX2" fmla="*/ 1234329 w 1250719"/>
              <a:gd name="connsiteY2" fmla="*/ 2315497 h 5739684"/>
              <a:gd name="connsiteX3" fmla="*/ 24961 w 1250719"/>
              <a:gd name="connsiteY3" fmla="*/ 4188542 h 5739684"/>
              <a:gd name="connsiteX4" fmla="*/ 408419 w 1250719"/>
              <a:gd name="connsiteY4" fmla="*/ 5692877 h 5739684"/>
              <a:gd name="connsiteX5" fmla="*/ 305181 w 1250719"/>
              <a:gd name="connsiteY5" fmla="*/ 5368413 h 57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0719" h="5739684">
                <a:moveTo>
                  <a:pt x="850871" y="0"/>
                </a:moveTo>
                <a:cubicBezTo>
                  <a:pt x="759922" y="308487"/>
                  <a:pt x="668974" y="616974"/>
                  <a:pt x="732884" y="1002890"/>
                </a:cubicBezTo>
                <a:cubicBezTo>
                  <a:pt x="796794" y="1388806"/>
                  <a:pt x="1352316" y="1784555"/>
                  <a:pt x="1234329" y="2315497"/>
                </a:cubicBezTo>
                <a:cubicBezTo>
                  <a:pt x="1116342" y="2846439"/>
                  <a:pt x="162613" y="3625645"/>
                  <a:pt x="24961" y="4188542"/>
                </a:cubicBezTo>
                <a:cubicBezTo>
                  <a:pt x="-112691" y="4751439"/>
                  <a:pt x="361716" y="5496232"/>
                  <a:pt x="408419" y="5692877"/>
                </a:cubicBezTo>
                <a:cubicBezTo>
                  <a:pt x="455122" y="5889522"/>
                  <a:pt x="322387" y="5405284"/>
                  <a:pt x="305181" y="5368413"/>
                </a:cubicBezTo>
              </a:path>
            </a:pathLst>
          </a:cu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dirty="0">
              <a:solidFill>
                <a:srgbClr val="C00000"/>
              </a:solidFill>
              <a:latin typeface="Arial" charset="0"/>
              <a:ea typeface="黑体" pitchFamily="2" charset="-122"/>
            </a:endParaRPr>
          </a:p>
        </p:txBody>
      </p:sp>
    </p:spTree>
    <p:extLst>
      <p:ext uri="{BB962C8B-B14F-4D97-AF65-F5344CB8AC3E}">
        <p14:creationId xmlns:p14="http://schemas.microsoft.com/office/powerpoint/2010/main" val="311335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Adapter</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551384" y="2276872"/>
            <a:ext cx="10512144" cy="2663502"/>
          </a:xfrm>
        </p:spPr>
        <p:txBody>
          <a:bodyPr/>
          <a:lstStyle/>
          <a:p>
            <a:r>
              <a:rPr lang="zh-CN" altLang="en-US" b="0" dirty="0">
                <a:solidFill>
                  <a:schemeClr val="tx1"/>
                </a:solidFill>
                <a:latin typeface="华文中宋" panose="02010600040101010101" pitchFamily="2" charset="-122"/>
                <a:ea typeface="华文中宋" panose="02010600040101010101" pitchFamily="2" charset="-122"/>
              </a:rPr>
              <a:t>以前开发的系统存在满足新系统功能需求的类，但其接口同新系统的接口不一致。</a:t>
            </a:r>
          </a:p>
          <a:p>
            <a:r>
              <a:rPr lang="zh-CN" altLang="en-US" b="0" dirty="0">
                <a:solidFill>
                  <a:schemeClr val="tx1"/>
                </a:solidFill>
                <a:latin typeface="华文中宋" panose="02010600040101010101" pitchFamily="2" charset="-122"/>
                <a:ea typeface="华文中宋" panose="02010600040101010101" pitchFamily="2" charset="-122"/>
              </a:rPr>
              <a:t>使用第三方提供的组件，但组件接口定义和自己要求的接口定义不同。</a:t>
            </a:r>
          </a:p>
          <a:p>
            <a:endParaRPr lang="zh-CN" altLang="en-US" dirty="0"/>
          </a:p>
        </p:txBody>
      </p:sp>
      <p:pic>
        <p:nvPicPr>
          <p:cNvPr id="4" name="图片 3">
            <a:extLst>
              <a:ext uri="{FF2B5EF4-FFF2-40B4-BE49-F238E27FC236}">
                <a16:creationId xmlns:a16="http://schemas.microsoft.com/office/drawing/2014/main" id="{CDD39169-179F-4479-B490-313D3481D5BD}"/>
              </a:ext>
            </a:extLst>
          </p:cNvPr>
          <p:cNvPicPr>
            <a:picLocks noChangeAspect="1"/>
          </p:cNvPicPr>
          <p:nvPr/>
        </p:nvPicPr>
        <p:blipFill>
          <a:blip r:embed="rId2"/>
          <a:stretch>
            <a:fillRect/>
          </a:stretch>
        </p:blipFill>
        <p:spPr>
          <a:xfrm>
            <a:off x="695400" y="1412776"/>
            <a:ext cx="11272510" cy="70440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5" name="图片 4">
            <a:extLst>
              <a:ext uri="{FF2B5EF4-FFF2-40B4-BE49-F238E27FC236}">
                <a16:creationId xmlns:a16="http://schemas.microsoft.com/office/drawing/2014/main" id="{9740384B-C11E-4029-A4D5-428769B7630A}"/>
              </a:ext>
            </a:extLst>
          </p:cNvPr>
          <p:cNvPicPr>
            <a:picLocks noChangeAspect="1"/>
          </p:cNvPicPr>
          <p:nvPr/>
        </p:nvPicPr>
        <p:blipFill>
          <a:blip r:embed="rId3"/>
          <a:stretch>
            <a:fillRect/>
          </a:stretch>
        </p:blipFill>
        <p:spPr>
          <a:xfrm>
            <a:off x="663679" y="854134"/>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Picture 8">
            <a:extLst>
              <a:ext uri="{FF2B5EF4-FFF2-40B4-BE49-F238E27FC236}">
                <a16:creationId xmlns:a16="http://schemas.microsoft.com/office/drawing/2014/main" id="{A0FDB495-2013-4DC8-9E64-440B5853F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25" y="3861048"/>
            <a:ext cx="5006570" cy="2323424"/>
          </a:xfrm>
          <a:prstGeom prst="rect">
            <a:avLst/>
          </a:prstGeom>
          <a:solidFill>
            <a:schemeClr val="accent1"/>
          </a:solidFill>
          <a:ln>
            <a:noFill/>
          </a:ln>
        </p:spPr>
      </p:pic>
      <p:pic>
        <p:nvPicPr>
          <p:cNvPr id="7" name="Picture 5">
            <a:extLst>
              <a:ext uri="{FF2B5EF4-FFF2-40B4-BE49-F238E27FC236}">
                <a16:creationId xmlns:a16="http://schemas.microsoft.com/office/drawing/2014/main" id="{100736E3-EC81-4685-8869-BBA391C572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4286" y="3861048"/>
            <a:ext cx="6231632" cy="23234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bg1">
                <a:lumMod val="65000"/>
              </a:schemeClr>
            </a:outerShdw>
          </a:effectLst>
        </p:spPr>
      </p:pic>
    </p:spTree>
    <p:extLst>
      <p:ext uri="{BB962C8B-B14F-4D97-AF65-F5344CB8AC3E}">
        <p14:creationId xmlns:p14="http://schemas.microsoft.com/office/powerpoint/2010/main" val="239075661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2B375-84F9-4C71-8D28-A3C03C45DD5C}"/>
              </a:ext>
            </a:extLst>
          </p:cNvPr>
          <p:cNvSpPr>
            <a:spLocks noGrp="1"/>
          </p:cNvSpPr>
          <p:nvPr>
            <p:ph type="title"/>
          </p:nvPr>
        </p:nvSpPr>
        <p:spPr>
          <a:xfrm>
            <a:off x="119336" y="260650"/>
            <a:ext cx="12081048" cy="688975"/>
          </a:xfrm>
        </p:spPr>
        <p:txBody>
          <a:bodyPr/>
          <a:lstStyle/>
          <a:p>
            <a:pPr indent="0">
              <a:lnSpc>
                <a:spcPct val="150000"/>
              </a:lnSpc>
            </a:pPr>
            <a:r>
              <a:rPr lang="en-US" altLang="zh-CN" sz="3600" dirty="0"/>
              <a:t>Homework 7:</a:t>
            </a:r>
          </a:p>
        </p:txBody>
      </p:sp>
      <p:sp>
        <p:nvSpPr>
          <p:cNvPr id="4" name="内容占位符 3">
            <a:extLst>
              <a:ext uri="{FF2B5EF4-FFF2-40B4-BE49-F238E27FC236}">
                <a16:creationId xmlns:a16="http://schemas.microsoft.com/office/drawing/2014/main" id="{849FC057-52FF-4A2A-9824-07B21C7EA2CC}"/>
              </a:ext>
            </a:extLst>
          </p:cNvPr>
          <p:cNvSpPr txBox="1">
            <a:spLocks noGrp="1"/>
          </p:cNvSpPr>
          <p:nvPr>
            <p:ph idx="1"/>
          </p:nvPr>
        </p:nvSpPr>
        <p:spPr>
          <a:xfrm>
            <a:off x="479377" y="1412778"/>
            <a:ext cx="11088737" cy="363894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solidFill>
                  <a:schemeClr val="bg1"/>
                </a:solidFill>
                <a:latin typeface="微软雅黑" panose="020B0503020204020204" pitchFamily="34" charset="-122"/>
                <a:ea typeface="微软雅黑" panose="020B0503020204020204" pitchFamily="34" charset="-122"/>
              </a:rPr>
              <a:t>什么是双向适配器？请举例说明实现方式。</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29</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157303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DB57D78-72B5-4910-8793-C6EDAFBE33B3}"/>
              </a:ext>
            </a:extLst>
          </p:cNvPr>
          <p:cNvSpPr>
            <a:spLocks noGrp="1" noChangeArrowheads="1"/>
          </p:cNvSpPr>
          <p:nvPr>
            <p:ph type="title"/>
          </p:nvPr>
        </p:nvSpPr>
        <p:spPr>
          <a:xfrm>
            <a:off x="14817" y="322263"/>
            <a:ext cx="12192000" cy="688975"/>
          </a:xfrm>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
        <p:nvSpPr>
          <p:cNvPr id="10243" name="Rectangle 3">
            <a:extLst>
              <a:ext uri="{FF2B5EF4-FFF2-40B4-BE49-F238E27FC236}">
                <a16:creationId xmlns:a16="http://schemas.microsoft.com/office/drawing/2014/main" id="{5E93A858-4BCA-45C2-941F-0D9541E31F47}"/>
              </a:ext>
            </a:extLst>
          </p:cNvPr>
          <p:cNvSpPr>
            <a:spLocks noGrp="1" noChangeArrowheads="1"/>
          </p:cNvSpPr>
          <p:nvPr>
            <p:ph type="body" idx="1"/>
          </p:nvPr>
        </p:nvSpPr>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设计模式的特点与应用</a:t>
            </a:r>
          </a:p>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813CF194-397A-4DBE-8491-97E9DDF63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3717032"/>
            <a:ext cx="4820235" cy="30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Rectangle 2">
            <a:extLst>
              <a:ext uri="{FF2B5EF4-FFF2-40B4-BE49-F238E27FC236}">
                <a16:creationId xmlns:a16="http://schemas.microsoft.com/office/drawing/2014/main" id="{0A8A6C97-1079-4876-91C1-4ACA11F7370A}"/>
              </a:ext>
            </a:extLst>
          </p:cNvPr>
          <p:cNvSpPr>
            <a:spLocks noGrp="1" noChangeArrowheads="1"/>
          </p:cNvSpPr>
          <p:nvPr>
            <p:ph type="title"/>
          </p:nvPr>
        </p:nvSpPr>
        <p:spPr>
          <a:xfrm>
            <a:off x="0" y="260650"/>
            <a:ext cx="12192000" cy="688975"/>
          </a:xfrm>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79875" name="Rectangle 3">
            <a:extLst>
              <a:ext uri="{FF2B5EF4-FFF2-40B4-BE49-F238E27FC236}">
                <a16:creationId xmlns:a16="http://schemas.microsoft.com/office/drawing/2014/main" id="{B2D9A543-9686-4E71-80C0-10A9398E41FD}"/>
              </a:ext>
            </a:extLst>
          </p:cNvPr>
          <p:cNvSpPr>
            <a:spLocks noGrp="1" noChangeArrowheads="1"/>
          </p:cNvSpPr>
          <p:nvPr>
            <p:ph type="body" idx="1"/>
          </p:nvPr>
        </p:nvSpPr>
        <p:spPr>
          <a:xfrm>
            <a:off x="407368" y="692696"/>
            <a:ext cx="11017224" cy="5760639"/>
          </a:xfrm>
        </p:spPr>
        <p:txBody>
          <a:bodyPr/>
          <a:lstStyle/>
          <a:p>
            <a:pPr eaLnBrk="1" hangingPunct="1">
              <a:lnSpc>
                <a:spcPct val="150000"/>
              </a:lnSpc>
            </a:pPr>
            <a:r>
              <a:rPr lang="en-US" altLang="zh-CN" sz="2800" dirty="0">
                <a:solidFill>
                  <a:srgbClr val="324A7A"/>
                </a:solidFill>
                <a:latin typeface="Arial Black" panose="020B0A04020102020204" pitchFamily="34" charset="0"/>
                <a:ea typeface="华文中宋" panose="02010600040101010101" pitchFamily="2" charset="-122"/>
              </a:rPr>
              <a:t>Template Method</a:t>
            </a:r>
          </a:p>
          <a:p>
            <a:pPr lvl="1" eaLnBrk="1" hangingPunct="1">
              <a:lnSpc>
                <a:spcPct val="100000"/>
              </a:lnSpc>
              <a:buFont typeface="Wingdings" panose="05000000000000000000" pitchFamily="2" charset="2"/>
              <a:buChar char="n"/>
            </a:pPr>
            <a:r>
              <a:rPr lang="zh-CN" altLang="en-US" sz="2400" b="0" dirty="0">
                <a:solidFill>
                  <a:schemeClr val="tx1"/>
                </a:solidFill>
                <a:latin typeface="Arial Black" panose="020B0A04020102020204" pitchFamily="34" charset="0"/>
                <a:ea typeface="华文中宋" panose="02010600040101010101" pitchFamily="2" charset="-122"/>
              </a:rPr>
              <a:t>类行为型模式</a:t>
            </a:r>
          </a:p>
          <a:p>
            <a:pPr lvl="1" eaLnBrk="1" hangingPunct="1">
              <a:lnSpc>
                <a:spcPct val="100000"/>
              </a:lnSpc>
              <a:buFont typeface="Wingdings" panose="05000000000000000000" pitchFamily="2" charset="2"/>
              <a:buChar char="n"/>
            </a:pPr>
            <a:r>
              <a:rPr lang="zh-CN" altLang="en-US" sz="2400" b="0" dirty="0">
                <a:solidFill>
                  <a:schemeClr val="tx1"/>
                </a:solidFill>
                <a:latin typeface="Arial Black" panose="020B0A04020102020204" pitchFamily="34" charset="0"/>
                <a:ea typeface="华文中宋" panose="02010600040101010101" pitchFamily="2" charset="-122"/>
              </a:rPr>
              <a:t>何谓模板？</a:t>
            </a:r>
            <a:endParaRPr lang="en-US" altLang="zh-CN" sz="2400" b="0" dirty="0">
              <a:solidFill>
                <a:schemeClr val="tx1"/>
              </a:solidFill>
              <a:latin typeface="Arial Black" panose="020B0A04020102020204" pitchFamily="34" charset="0"/>
              <a:ea typeface="华文楷体"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ea typeface="华文楷体" panose="02010600040101010101" pitchFamily="2" charset="-122"/>
              </a:rPr>
              <a:t>现实生活中很多：西安碑林的字、小时候玩的硬币、父母说每天要吃饭、读书与交流等。</a:t>
            </a:r>
            <a:endParaRPr lang="en-US" altLang="zh-CN" sz="2000" b="0" dirty="0">
              <a:solidFill>
                <a:schemeClr val="tx1"/>
              </a:solidFill>
              <a:ea typeface="华文楷体"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ea typeface="华文楷体" panose="02010600040101010101" pitchFamily="2" charset="-122"/>
              </a:rPr>
              <a:t>模板方法模式广泛应用于框架设计（如</a:t>
            </a:r>
            <a:r>
              <a:rPr lang="en-US" altLang="zh-CN" sz="2000" b="0" dirty="0">
                <a:solidFill>
                  <a:schemeClr val="tx1"/>
                </a:solidFill>
                <a:ea typeface="华文楷体" panose="02010600040101010101" pitchFamily="2" charset="-122"/>
              </a:rPr>
              <a:t>Spring</a:t>
            </a:r>
            <a:r>
              <a:rPr lang="zh-CN" altLang="en-US" sz="2000" b="0" dirty="0">
                <a:solidFill>
                  <a:schemeClr val="tx1"/>
                </a:solidFill>
                <a:ea typeface="华文楷体" panose="02010600040101010101" pitchFamily="2" charset="-122"/>
              </a:rPr>
              <a:t>，</a:t>
            </a:r>
            <a:r>
              <a:rPr lang="en-US" altLang="zh-CN" sz="2000" b="0" dirty="0">
                <a:solidFill>
                  <a:schemeClr val="tx1"/>
                </a:solidFill>
                <a:ea typeface="华文楷体" panose="02010600040101010101" pitchFamily="2" charset="-122"/>
              </a:rPr>
              <a:t>Struts</a:t>
            </a:r>
            <a:r>
              <a:rPr lang="zh-CN" altLang="en-US" sz="2000" b="0" dirty="0">
                <a:solidFill>
                  <a:schemeClr val="tx1"/>
                </a:solidFill>
                <a:ea typeface="华文楷体" panose="02010600040101010101" pitchFamily="2" charset="-122"/>
              </a:rPr>
              <a:t>等）中，</a:t>
            </a:r>
            <a:r>
              <a:rPr lang="zh-CN" altLang="en-US" sz="2000" dirty="0">
                <a:solidFill>
                  <a:srgbClr val="C00000"/>
                </a:solidFill>
                <a:ea typeface="华文楷体" panose="02010600040101010101" pitchFamily="2" charset="-122"/>
              </a:rPr>
              <a:t>以确保父类控制处理流程的逻辑顺序</a:t>
            </a:r>
            <a:r>
              <a:rPr lang="zh-CN" altLang="en-US" sz="2000" b="0" dirty="0">
                <a:solidFill>
                  <a:schemeClr val="tx1"/>
                </a:solidFill>
                <a:ea typeface="华文楷体" panose="02010600040101010101" pitchFamily="2" charset="-122"/>
              </a:rPr>
              <a:t>（如框架的初始化）。</a:t>
            </a:r>
          </a:p>
          <a:p>
            <a:pPr lvl="1" eaLnBrk="1" hangingPunct="1">
              <a:lnSpc>
                <a:spcPct val="150000"/>
              </a:lnSpc>
            </a:pPr>
            <a:endParaRPr lang="zh-CN" altLang="en-US" sz="2400" b="0" dirty="0">
              <a:solidFill>
                <a:schemeClr val="tx1"/>
              </a:solidFill>
              <a:latin typeface="Arial Black" panose="020B0A04020102020204" pitchFamily="34" charset="0"/>
              <a:ea typeface="华文中宋" panose="02010600040101010101" pitchFamily="2" charset="-122"/>
            </a:endParaRPr>
          </a:p>
        </p:txBody>
      </p:sp>
      <p:pic>
        <p:nvPicPr>
          <p:cNvPr id="6" name="Picture 4">
            <a:extLst>
              <a:ext uri="{FF2B5EF4-FFF2-40B4-BE49-F238E27FC236}">
                <a16:creationId xmlns:a16="http://schemas.microsoft.com/office/drawing/2014/main" id="{C3068ED3-5CA1-42A3-A835-1F311B8DD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600056" y="3393554"/>
            <a:ext cx="5040560" cy="3239044"/>
          </a:xfrm>
          <a:prstGeom prst="rect">
            <a:avLst/>
          </a:prstGeom>
          <a:noFill/>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E975C-7C61-47EE-86DF-7A78C575CD4E}"/>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814B9970-12A0-4C13-B4C0-830847472935}"/>
              </a:ext>
            </a:extLst>
          </p:cNvPr>
          <p:cNvSpPr>
            <a:spLocks noGrp="1"/>
          </p:cNvSpPr>
          <p:nvPr>
            <p:ph idx="1"/>
          </p:nvPr>
        </p:nvSpPr>
        <p:spPr>
          <a:xfrm>
            <a:off x="335360" y="980728"/>
            <a:ext cx="11665296" cy="5647727"/>
          </a:xfrm>
        </p:spPr>
        <p:txBody>
          <a:bodyPr/>
          <a:lstStyle/>
          <a:p>
            <a:pPr algn="l" eaLnBrk="1" hangingPunct="1">
              <a:lnSpc>
                <a:spcPct val="150000"/>
              </a:lnSpc>
            </a:pPr>
            <a:r>
              <a:rPr lang="zh-CN" altLang="en-US" sz="2000" dirty="0">
                <a:solidFill>
                  <a:srgbClr val="324A7A"/>
                </a:solidFill>
                <a:latin typeface="Arial Black" panose="020B0A04020102020204" pitchFamily="34" charset="0"/>
                <a:ea typeface="华文中宋" panose="02010600040101010101" pitchFamily="2" charset="-122"/>
              </a:rPr>
              <a:t>意图</a:t>
            </a:r>
            <a:r>
              <a:rPr lang="zh-CN" altLang="en-US" sz="2000" b="0" dirty="0">
                <a:solidFill>
                  <a:srgbClr val="324A7A"/>
                </a:solidFill>
                <a:latin typeface="Arial Black" panose="020B0A04020102020204" pitchFamily="34" charset="0"/>
                <a:ea typeface="华文中宋" panose="02010600040101010101" pitchFamily="2" charset="-122"/>
              </a:rPr>
              <a:t>：</a:t>
            </a:r>
            <a:r>
              <a:rPr lang="zh-CN" altLang="en-US" sz="2000" b="0" dirty="0">
                <a:solidFill>
                  <a:schemeClr val="tx1"/>
                </a:solidFill>
                <a:latin typeface="Arial Black" panose="020B0A04020102020204" pitchFamily="34" charset="0"/>
                <a:ea typeface="华文中宋" panose="02010600040101010101" pitchFamily="2" charset="-122"/>
              </a:rPr>
              <a:t>定义一个操作中的算法骨架，而将一些步骤延迟到子类中，使得子类可以不改变一个算法的结构即可重定义该算法的某些特定步骤。</a:t>
            </a:r>
            <a:endParaRPr lang="en-US" altLang="zh-CN" sz="2000"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en-US" altLang="zh-CN" dirty="0">
                <a:solidFill>
                  <a:schemeClr val="tx1"/>
                </a:solidFill>
                <a:highlight>
                  <a:srgbClr val="FFFF00"/>
                </a:highlight>
              </a:rPr>
              <a:t>Define the skeleton of an algorithm in an operation, deferring some steps to subclasses. Template Method lets subclasses redefine certain steps of an algorithm without changing the algorithm's structure</a:t>
            </a:r>
            <a:r>
              <a:rPr lang="en-US" altLang="zh-CN" dirty="0">
                <a:highlight>
                  <a:srgbClr val="FFFF00"/>
                </a:highlight>
              </a:rPr>
              <a:t>. </a:t>
            </a:r>
            <a:endParaRPr lang="zh-CN" altLang="en-US" b="0" dirty="0">
              <a:solidFill>
                <a:schemeClr val="tx1"/>
              </a:solidFill>
              <a:highlight>
                <a:srgbClr val="FFFF00"/>
              </a:highlight>
              <a:latin typeface="Arial Black" panose="020B0A04020102020204" pitchFamily="34" charset="0"/>
              <a:ea typeface="华文中宋" panose="02010600040101010101" pitchFamily="2" charset="-122"/>
            </a:endParaRPr>
          </a:p>
          <a:p>
            <a:pPr algn="l" eaLnBrk="1" hangingPunct="1">
              <a:lnSpc>
                <a:spcPct val="150000"/>
              </a:lnSpc>
            </a:pPr>
            <a:r>
              <a:rPr lang="zh-CN" altLang="en-US" sz="2000" dirty="0">
                <a:solidFill>
                  <a:srgbClr val="324A7A"/>
                </a:solidFill>
                <a:latin typeface="Arial Black" panose="020B0A04020102020204" pitchFamily="34" charset="0"/>
                <a:ea typeface="华文中宋" panose="02010600040101010101" pitchFamily="2" charset="-122"/>
              </a:rPr>
              <a:t>动机：</a:t>
            </a:r>
            <a:r>
              <a:rPr lang="zh-CN" altLang="en-US" sz="2000" b="0" dirty="0">
                <a:solidFill>
                  <a:schemeClr val="tx1"/>
                </a:solidFill>
                <a:latin typeface="Arial Black" panose="020B0A04020102020204" pitchFamily="34" charset="0"/>
                <a:ea typeface="华文中宋" panose="02010600040101010101" pitchFamily="2" charset="-122"/>
              </a:rPr>
              <a:t>模板方法使用抽象操作定义算法的先后顺序，而子类将重新定义这些操作以提供具体的行为。</a:t>
            </a:r>
            <a:endParaRPr lang="en-US" altLang="zh-CN" sz="2000"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基于继承的代码复用基本技术，是面向对象设计的核心之一，是一种使用频率较高的模式。</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在模板方法模式中，将相同的代码放在父类中，将不同的方法的实现放在不同的子类去进行不同的实现。</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在模板方法模式中，我们需要准备一个抽象类，将部分逻辑以具体方法实现，然后声明一些抽象方法来让子类实现剩余的逻辑。不同的子类可以以不同的方式实现这些抽象方法，从而对剩余的逻辑有不同的实现。</a:t>
            </a:r>
            <a:endParaRPr lang="zh-CN" altLang="en-US" dirty="0"/>
          </a:p>
        </p:txBody>
      </p:sp>
    </p:spTree>
    <p:extLst>
      <p:ext uri="{BB962C8B-B14F-4D97-AF65-F5344CB8AC3E}">
        <p14:creationId xmlns:p14="http://schemas.microsoft.com/office/powerpoint/2010/main" val="71886302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A01DB-0364-4870-968B-0FE8AE59EA0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32F1F48F-8193-48BE-B34C-43AB5B0254B8}"/>
              </a:ext>
            </a:extLst>
          </p:cNvPr>
          <p:cNvSpPr>
            <a:spLocks noGrp="1"/>
          </p:cNvSpPr>
          <p:nvPr>
            <p:ph idx="1"/>
          </p:nvPr>
        </p:nvSpPr>
        <p:spPr>
          <a:xfrm>
            <a:off x="407368" y="1124745"/>
            <a:ext cx="11593288" cy="5472607"/>
          </a:xfrm>
        </p:spPr>
        <p:txBody>
          <a:bodyPr/>
          <a:lstStyle/>
          <a:p>
            <a:pPr algn="l" eaLnBrk="1" hangingPunct="1">
              <a:lnSpc>
                <a:spcPct val="150000"/>
              </a:lnSpc>
            </a:pPr>
            <a:r>
              <a:rPr lang="en-US" altLang="zh-CN" dirty="0">
                <a:solidFill>
                  <a:srgbClr val="324A7A"/>
                </a:solidFill>
                <a:ea typeface="华文中宋" panose="02010600040101010101" pitchFamily="2" charset="-122"/>
              </a:rPr>
              <a:t>Template Method Pattern</a:t>
            </a:r>
            <a:r>
              <a:rPr lang="zh-CN" altLang="en-US" dirty="0">
                <a:solidFill>
                  <a:srgbClr val="324A7A"/>
                </a:solidFill>
                <a:ea typeface="华文中宋" panose="02010600040101010101" pitchFamily="2" charset="-122"/>
              </a:rPr>
              <a:t>是什么？</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在模板方法模式的使用过程中，要求开发抽象类和开发具体子类的设计师之间进行协作。一个设计师负责给出一个</a:t>
            </a:r>
            <a:r>
              <a:rPr lang="zh-CN" altLang="en-US" dirty="0">
                <a:solidFill>
                  <a:srgbClr val="A61D38"/>
                </a:solidFill>
                <a:latin typeface="Arial Black" panose="020B0A04020102020204" pitchFamily="34" charset="0"/>
                <a:ea typeface="华文中宋" panose="02010600040101010101" pitchFamily="2" charset="-122"/>
              </a:rPr>
              <a:t>算法的轮廓和骨架</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好好学习，天天向上</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，另一些设计师则负责给出这个算法的各个逻辑步骤</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（头悬梁，锥刺股）</a:t>
            </a:r>
            <a:r>
              <a:rPr lang="zh-CN" altLang="en-US" b="0" dirty="0">
                <a:solidFill>
                  <a:schemeClr val="tx1"/>
                </a:solidFill>
                <a:latin typeface="Arial Black" panose="020B0A04020102020204" pitchFamily="34" charset="0"/>
                <a:ea typeface="华文中宋" panose="02010600040101010101" pitchFamily="2" charset="-122"/>
              </a:rPr>
              <a:t>。这些</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逻辑步骤</a:t>
            </a:r>
            <a:r>
              <a:rPr lang="zh-CN" altLang="en-US" b="0" dirty="0">
                <a:solidFill>
                  <a:schemeClr val="tx1"/>
                </a:solidFill>
                <a:latin typeface="Arial Black" panose="020B0A04020102020204" pitchFamily="34" charset="0"/>
                <a:ea typeface="华文中宋" panose="02010600040101010101" pitchFamily="2" charset="-122"/>
              </a:rPr>
              <a:t>的方法称为基本方法</a:t>
            </a:r>
            <a:r>
              <a:rPr lang="en-US" altLang="zh-CN" b="0" dirty="0">
                <a:solidFill>
                  <a:schemeClr val="tx1"/>
                </a:solidFill>
                <a:latin typeface="Arial Black" panose="020B0A04020102020204" pitchFamily="34" charset="0"/>
                <a:ea typeface="华文中宋" panose="02010600040101010101" pitchFamily="2" charset="-122"/>
              </a:rPr>
              <a:t>(Primitive Method)</a:t>
            </a:r>
            <a:r>
              <a:rPr lang="zh-CN" altLang="en-US" b="0" dirty="0">
                <a:solidFill>
                  <a:schemeClr val="tx1"/>
                </a:solidFill>
                <a:latin typeface="Arial Black" panose="020B0A04020102020204" pitchFamily="34" charset="0"/>
                <a:ea typeface="华文中宋" panose="02010600040101010101" pitchFamily="2" charset="-122"/>
              </a:rPr>
              <a:t>，而将这些基本法方法汇总起来的方法称为模板方法</a:t>
            </a:r>
            <a:r>
              <a:rPr lang="en-US" altLang="zh-CN" b="0" dirty="0">
                <a:solidFill>
                  <a:schemeClr val="tx1"/>
                </a:solidFill>
                <a:latin typeface="Arial Black" panose="020B0A04020102020204" pitchFamily="34" charset="0"/>
                <a:ea typeface="华文中宋" panose="02010600040101010101" pitchFamily="2" charset="-122"/>
              </a:rPr>
              <a:t>(Template Method)</a:t>
            </a:r>
            <a:r>
              <a:rPr lang="zh-CN" altLang="en-US" b="0" dirty="0">
                <a:solidFill>
                  <a:schemeClr val="tx1"/>
                </a:solidFill>
                <a:latin typeface="Arial Black" panose="020B0A04020102020204" pitchFamily="34" charset="0"/>
                <a:ea typeface="华文中宋" panose="02010600040101010101" pitchFamily="2" charset="-122"/>
              </a:rPr>
              <a:t>，模板方法模式的名字从此而来。 </a:t>
            </a:r>
            <a:endParaRPr lang="en-US" altLang="zh-CN"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en-US" altLang="zh-CN" b="0" dirty="0">
                <a:solidFill>
                  <a:srgbClr val="A61D38"/>
                </a:solidFill>
                <a:latin typeface="Arial Black" panose="020B0A04020102020204" pitchFamily="34" charset="0"/>
                <a:ea typeface="华文中宋" panose="02010600040101010101" pitchFamily="2" charset="-122"/>
              </a:rPr>
              <a:t>Template Method = </a:t>
            </a:r>
            <a:r>
              <a:rPr lang="en-US" altLang="zh-CN" b="0" dirty="0">
                <a:solidFill>
                  <a:srgbClr val="A61D38"/>
                </a:solidFill>
                <a:ea typeface="华文中宋" panose="02010600040101010101" pitchFamily="2" charset="-122"/>
              </a:rPr>
              <a:t>∑  </a:t>
            </a:r>
            <a:r>
              <a:rPr lang="en-US" altLang="zh-CN" b="0" dirty="0">
                <a:solidFill>
                  <a:srgbClr val="A61D38"/>
                </a:solidFill>
                <a:latin typeface="Arial Black" panose="020B0A04020102020204" pitchFamily="34" charset="0"/>
                <a:ea typeface="华文中宋" panose="02010600040101010101" pitchFamily="2" charset="-122"/>
              </a:rPr>
              <a:t>(Primitive Methods)</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模板方法模式是一种类的行为型模式，在它的结构图中只有类之间的继承关系，没有对象关联关系。</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a:t>
            </a:r>
            <a:r>
              <a:rPr lang="zh-CN" altLang="en-US" dirty="0">
                <a:solidFill>
                  <a:srgbClr val="A61D38"/>
                </a:solidFill>
                <a:latin typeface="Arial Black" panose="020B0A04020102020204" pitchFamily="34" charset="0"/>
                <a:ea typeface="华文中宋" panose="02010600040101010101" pitchFamily="2" charset="-122"/>
              </a:rPr>
              <a:t>既然是模板，那么就不能变，得保证模板的严肃性</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How </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en-US" altLang="zh-CN" dirty="0">
                <a:solidFill>
                  <a:schemeClr val="tx1"/>
                </a:solidFill>
                <a:highlight>
                  <a:srgbClr val="FFFF00"/>
                </a:highlight>
                <a:latin typeface="Arial Black" panose="020B0A04020102020204" pitchFamily="34" charset="0"/>
                <a:ea typeface="华文中宋" panose="02010600040101010101" pitchFamily="2" charset="-122"/>
              </a:rPr>
              <a:t>By final </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dirty="0">
                <a:solidFill>
                  <a:srgbClr val="A61D38"/>
                </a:solidFill>
                <a:latin typeface="Arial Black" panose="020B0A04020102020204" pitchFamily="34" charset="0"/>
                <a:ea typeface="华文中宋" panose="02010600040101010101" pitchFamily="2" charset="-122"/>
              </a:rPr>
              <a:t>。</a:t>
            </a:r>
            <a:endParaRPr lang="en-US" altLang="zh-CN" dirty="0">
              <a:solidFill>
                <a:srgbClr val="A61D38"/>
              </a:solidFill>
              <a:latin typeface="Arial Black" panose="020B0A04020102020204" pitchFamily="34" charset="0"/>
              <a:ea typeface="华文中宋" panose="02010600040101010101" pitchFamily="2" charset="-122"/>
            </a:endParaRPr>
          </a:p>
          <a:p>
            <a:pPr lvl="1" algn="l" eaLnBrk="1" hangingPunct="1">
              <a:lnSpc>
                <a:spcPct val="150000"/>
              </a:lnSpc>
            </a:pPr>
            <a:endParaRPr lang="zh-CN" altLang="en-US" sz="1800" dirty="0"/>
          </a:p>
          <a:p>
            <a:pPr lvl="1" algn="l" eaLnBrk="1" hangingPunct="1">
              <a:lnSpc>
                <a:spcPct val="150000"/>
              </a:lnSpc>
            </a:pPr>
            <a:endParaRPr lang="zh-CN" altLang="en-US" sz="1800" b="0" dirty="0">
              <a:solidFill>
                <a:schemeClr val="tx1"/>
              </a:solidFill>
              <a:latin typeface="Arial Black" panose="020B0A04020102020204" pitchFamily="34" charset="0"/>
              <a:ea typeface="华文中宋" panose="02010600040101010101" pitchFamily="2" charset="-122"/>
            </a:endParaRPr>
          </a:p>
        </p:txBody>
      </p:sp>
      <p:cxnSp>
        <p:nvCxnSpPr>
          <p:cNvPr id="5" name="直接箭头连接符 4">
            <a:extLst>
              <a:ext uri="{FF2B5EF4-FFF2-40B4-BE49-F238E27FC236}">
                <a16:creationId xmlns:a16="http://schemas.microsoft.com/office/drawing/2014/main" id="{87F99D24-1DBC-4075-923C-454FC9004F53}"/>
              </a:ext>
            </a:extLst>
          </p:cNvPr>
          <p:cNvCxnSpPr/>
          <p:nvPr/>
        </p:nvCxnSpPr>
        <p:spPr bwMode="auto">
          <a:xfrm flipH="1">
            <a:off x="4799856" y="2636912"/>
            <a:ext cx="1872208" cy="216024"/>
          </a:xfrm>
          <a:prstGeom prst="straightConnector1">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7" name="连接符: 曲线 6">
            <a:extLst>
              <a:ext uri="{FF2B5EF4-FFF2-40B4-BE49-F238E27FC236}">
                <a16:creationId xmlns:a16="http://schemas.microsoft.com/office/drawing/2014/main" id="{FB9D44BE-8743-4B78-8BBF-470BD04A7161}"/>
              </a:ext>
            </a:extLst>
          </p:cNvPr>
          <p:cNvCxnSpPr/>
          <p:nvPr/>
        </p:nvCxnSpPr>
        <p:spPr bwMode="auto">
          <a:xfrm rot="10800000">
            <a:off x="5807968" y="2924944"/>
            <a:ext cx="1512168" cy="14401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200570461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3344756D-B072-4F5A-B292-E24ADB97DDA5}"/>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Template Method Pattern </a:t>
            </a:r>
            <a:endParaRPr lang="zh-CN" altLang="en-US" dirty="0">
              <a:latin typeface="Bauhaus 93" pitchFamily="82" charset="0"/>
              <a:ea typeface="华文中宋" panose="02010600040101010101" pitchFamily="2" charset="-122"/>
            </a:endParaRPr>
          </a:p>
        </p:txBody>
      </p:sp>
      <p:sp>
        <p:nvSpPr>
          <p:cNvPr id="80899" name="Rectangle 3">
            <a:extLst>
              <a:ext uri="{FF2B5EF4-FFF2-40B4-BE49-F238E27FC236}">
                <a16:creationId xmlns:a16="http://schemas.microsoft.com/office/drawing/2014/main" id="{90737F87-C784-4940-A612-E9C5A410A421}"/>
              </a:ext>
            </a:extLst>
          </p:cNvPr>
          <p:cNvSpPr>
            <a:spLocks noGrp="1" noChangeArrowheads="1"/>
          </p:cNvSpPr>
          <p:nvPr>
            <p:ph type="body" idx="1"/>
          </p:nvPr>
        </p:nvSpPr>
        <p:spPr>
          <a:xfrm>
            <a:off x="452268" y="620688"/>
            <a:ext cx="11116340" cy="597666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适用性：</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一次性实现一个算法的不变的部分，并将可变的行为留给子类来实现。</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各子类中公共的行为应被提取出来并集中到一个公共父类中以避免代码重复。</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对一些复杂的算法进行分割，将其算法中固定不变的部分设计为模板方法</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（父类中的具体方法）</a:t>
            </a:r>
            <a:r>
              <a:rPr lang="zh-CN" altLang="en-US" b="0" dirty="0">
                <a:solidFill>
                  <a:schemeClr val="tx1"/>
                </a:solidFill>
                <a:latin typeface="Arial Black" panose="020B0A04020102020204" pitchFamily="34" charset="0"/>
                <a:ea typeface="华文中宋" panose="02010600040101010101" pitchFamily="2" charset="-122"/>
              </a:rPr>
              <a:t>，而一些可以改变的细节由其子类来实现。</a:t>
            </a:r>
          </a:p>
          <a:p>
            <a:pPr lvl="1" eaLnBrk="1" hangingPunct="1">
              <a:lnSpc>
                <a:spcPct val="150000"/>
              </a:lnSpc>
              <a:buFont typeface="Wingdings" panose="05000000000000000000" pitchFamily="2" charset="2"/>
              <a:buChar char="n"/>
            </a:pP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控制子类的扩展。</a:t>
            </a:r>
            <a:endParaRPr lang="en-US" altLang="zh-CN" dirty="0">
              <a:solidFill>
                <a:srgbClr val="A61D38"/>
              </a:solidFill>
              <a:highlight>
                <a:srgbClr val="FFFF00"/>
              </a:highlight>
              <a:latin typeface="Arial Black" panose="020B0A04020102020204" pitchFamily="34" charset="0"/>
              <a:ea typeface="华文中宋" panose="02010600040101010101" pitchFamily="2" charset="-122"/>
            </a:endParaRPr>
          </a:p>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模板方法是一种代码复用的基本技术，在类库中尤为重要。</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模板方法导致一种反向的控制结构，“别找我们，我们找你”</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（指的是一个父类调用一个子类的操作，而不是相反）</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rgbClr val="A61D38"/>
                </a:solidFill>
                <a:latin typeface="Arial Black" panose="020B0A04020102020204" pitchFamily="34" charset="0"/>
                <a:ea typeface="华文中宋" panose="02010600040101010101" pitchFamily="2" charset="-122"/>
              </a:rPr>
              <a:t>好莱坞原则：别给我电话，我给你电话（</a:t>
            </a:r>
            <a:r>
              <a:rPr lang="en-US" altLang="zh-CN" b="0" dirty="0">
                <a:solidFill>
                  <a:srgbClr val="A61D38"/>
                </a:solidFill>
                <a:latin typeface="Arial Black" panose="020B0A04020102020204" pitchFamily="34" charset="0"/>
                <a:ea typeface="华文中宋" panose="02010600040101010101" pitchFamily="2" charset="-122"/>
              </a:rPr>
              <a:t>NEXT</a:t>
            </a:r>
            <a:r>
              <a:rPr lang="zh-CN" altLang="en-US" b="0" dirty="0">
                <a:solidFill>
                  <a:srgbClr val="A61D38"/>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C7BB7-743A-4DC8-9C8C-B74DFE7809E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EA241F5B-D691-4B7F-8AB2-D37A5DA4EFDF}"/>
              </a:ext>
            </a:extLst>
          </p:cNvPr>
          <p:cNvSpPr>
            <a:spLocks noGrp="1"/>
          </p:cNvSpPr>
          <p:nvPr>
            <p:ph idx="1"/>
          </p:nvPr>
        </p:nvSpPr>
        <p:spPr>
          <a:xfrm>
            <a:off x="263354" y="949625"/>
            <a:ext cx="7200798" cy="5647727"/>
          </a:xfrm>
        </p:spPr>
        <p:txBody>
          <a:bodyPr/>
          <a:lstStyle/>
          <a:p>
            <a:pPr algn="l" eaLnBrk="1" hangingPunct="1"/>
            <a:r>
              <a:rPr lang="zh-CN" altLang="en-US" dirty="0">
                <a:solidFill>
                  <a:srgbClr val="324A7A"/>
                </a:solidFill>
                <a:ea typeface="华文中宋" panose="02010600040101010101" pitchFamily="2" charset="-122"/>
              </a:rPr>
              <a:t>好莱坞原则 </a:t>
            </a:r>
            <a:r>
              <a:rPr lang="en-US" altLang="zh-CN" dirty="0">
                <a:solidFill>
                  <a:srgbClr val="324A7A"/>
                </a:solidFill>
                <a:ea typeface="华文中宋" panose="02010600040101010101" pitchFamily="2" charset="-122"/>
              </a:rPr>
              <a:t>(</a:t>
            </a:r>
            <a:r>
              <a:rPr lang="en-US" altLang="zh-CN" dirty="0">
                <a:solidFill>
                  <a:srgbClr val="324A7A"/>
                </a:solidFill>
              </a:rPr>
              <a:t>Hollywood Principle</a:t>
            </a:r>
            <a:r>
              <a:rPr lang="en-US" altLang="zh-CN" dirty="0">
                <a:solidFill>
                  <a:srgbClr val="324A7A"/>
                </a:solidFill>
                <a:ea typeface="华文中宋" panose="02010600040101010101" pitchFamily="2" charset="-122"/>
              </a:rPr>
              <a:t>)</a:t>
            </a:r>
            <a:endParaRPr lang="zh-CN" altLang="en-US" dirty="0">
              <a:solidFill>
                <a:srgbClr val="324A7A"/>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在模板方法模式中，子类不显式调用父类的方法，而是通过覆盖父类的方法来实现某些具体的业务逻辑，父类控制对子类的调用</a:t>
            </a:r>
            <a:r>
              <a:rPr lang="zh-CN" altLang="en-US" sz="1800" b="0" dirty="0">
                <a:solidFill>
                  <a:schemeClr val="tx1"/>
                </a:solidFill>
                <a:highlight>
                  <a:srgbClr val="FFFF00"/>
                </a:highlight>
                <a:ea typeface="华文中宋" panose="02010600040101010101" pitchFamily="2" charset="-122"/>
              </a:rPr>
              <a:t>（体现在逻辑顺序上）</a:t>
            </a:r>
            <a:r>
              <a:rPr lang="zh-CN" altLang="en-US" sz="1800" b="0" dirty="0">
                <a:solidFill>
                  <a:schemeClr val="tx1"/>
                </a:solidFill>
                <a:ea typeface="华文中宋" panose="02010600040101010101" pitchFamily="2" charset="-122"/>
              </a:rPr>
              <a:t>，这种机制被称为</a:t>
            </a:r>
            <a:r>
              <a:rPr lang="zh-CN" altLang="en-US" sz="1800" dirty="0">
                <a:solidFill>
                  <a:srgbClr val="A61D38"/>
                </a:solidFill>
                <a:ea typeface="华文中宋" panose="02010600040101010101" pitchFamily="2" charset="-122"/>
              </a:rPr>
              <a:t>好莱坞原则</a:t>
            </a:r>
            <a:r>
              <a:rPr lang="en-US" altLang="zh-CN" sz="1800" dirty="0">
                <a:solidFill>
                  <a:srgbClr val="A61D38"/>
                </a:solidFill>
                <a:ea typeface="华文中宋" panose="02010600040101010101" pitchFamily="2" charset="-122"/>
              </a:rPr>
              <a:t>(Hollywood Principle)</a:t>
            </a:r>
            <a:r>
              <a:rPr lang="zh-CN" altLang="en-US" sz="1800" b="0" dirty="0">
                <a:solidFill>
                  <a:schemeClr val="tx1"/>
                </a:solidFill>
                <a:ea typeface="华文中宋" panose="02010600040101010101" pitchFamily="2" charset="-122"/>
              </a:rPr>
              <a:t>，好莱坞原则的定义为：“不要给我们打电话，我们会给你打电话</a:t>
            </a:r>
            <a:r>
              <a:rPr lang="en-US" altLang="zh-CN" sz="1800" dirty="0">
                <a:solidFill>
                  <a:srgbClr val="A61D38"/>
                </a:solidFill>
                <a:ea typeface="华文中宋" panose="02010600040101010101" pitchFamily="2" charset="-122"/>
              </a:rPr>
              <a:t>(Don‘t call us, we’ll call you)”</a:t>
            </a:r>
            <a:r>
              <a:rPr lang="zh-CN" altLang="en-US" sz="1800" b="0" dirty="0">
                <a:solidFill>
                  <a:schemeClr val="tx1"/>
                </a:solidFill>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在模板方法模式中，好莱坞原则体现在：子类不需要调用父类，而通过父类来调用子类，将某些步骤的实现写在子类中，由父类来控制整个过程。 </a:t>
            </a:r>
            <a:endParaRPr lang="en-US" altLang="zh-CN" sz="1800" b="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防止依赖腐败（</a:t>
            </a:r>
            <a:r>
              <a:rPr lang="en-US" altLang="zh-CN" sz="1800" b="0" dirty="0">
                <a:solidFill>
                  <a:schemeClr val="tx1"/>
                </a:solidFill>
                <a:ea typeface="华文中宋" panose="02010600040101010101" pitchFamily="2" charset="-122"/>
              </a:rPr>
              <a:t>Dependency Rot </a:t>
            </a:r>
            <a:r>
              <a:rPr lang="zh-CN" altLang="en-US" sz="1800" b="0" dirty="0">
                <a:solidFill>
                  <a:schemeClr val="tx1"/>
                </a:solidFill>
                <a:ea typeface="华文中宋" panose="02010600040101010101" pitchFamily="2" charset="-122"/>
              </a:rPr>
              <a:t>）。</a:t>
            </a:r>
          </a:p>
          <a:p>
            <a:endParaRPr lang="zh-CN" altLang="en-US" dirty="0"/>
          </a:p>
        </p:txBody>
      </p:sp>
      <p:pic>
        <p:nvPicPr>
          <p:cNvPr id="6" name="图片 5">
            <a:extLst>
              <a:ext uri="{FF2B5EF4-FFF2-40B4-BE49-F238E27FC236}">
                <a16:creationId xmlns:a16="http://schemas.microsoft.com/office/drawing/2014/main" id="{4CDED3B1-06E7-4543-934D-97D24F90636D}"/>
              </a:ext>
            </a:extLst>
          </p:cNvPr>
          <p:cNvPicPr>
            <a:picLocks noChangeAspect="1"/>
          </p:cNvPicPr>
          <p:nvPr/>
        </p:nvPicPr>
        <p:blipFill>
          <a:blip r:embed="rId3"/>
          <a:stretch>
            <a:fillRect/>
          </a:stretch>
        </p:blipFill>
        <p:spPr>
          <a:xfrm>
            <a:off x="7496889" y="3405836"/>
            <a:ext cx="4701584" cy="2502539"/>
          </a:xfrm>
          <a:prstGeom prst="rect">
            <a:avLst/>
          </a:prstGeom>
        </p:spPr>
      </p:pic>
      <p:pic>
        <p:nvPicPr>
          <p:cNvPr id="7" name="图片 6">
            <a:extLst>
              <a:ext uri="{FF2B5EF4-FFF2-40B4-BE49-F238E27FC236}">
                <a16:creationId xmlns:a16="http://schemas.microsoft.com/office/drawing/2014/main" id="{7D247775-A840-4B86-A322-0F25E3AE6A12}"/>
              </a:ext>
            </a:extLst>
          </p:cNvPr>
          <p:cNvPicPr>
            <a:picLocks noChangeAspect="1"/>
          </p:cNvPicPr>
          <p:nvPr/>
        </p:nvPicPr>
        <p:blipFill>
          <a:blip r:embed="rId4"/>
          <a:stretch>
            <a:fillRect/>
          </a:stretch>
        </p:blipFill>
        <p:spPr>
          <a:xfrm>
            <a:off x="7464152" y="1052736"/>
            <a:ext cx="4541358" cy="1976370"/>
          </a:xfrm>
          <a:prstGeom prst="rect">
            <a:avLst/>
          </a:prstGeom>
        </p:spPr>
      </p:pic>
      <p:pic>
        <p:nvPicPr>
          <p:cNvPr id="5" name="图片 4">
            <a:extLst>
              <a:ext uri="{FF2B5EF4-FFF2-40B4-BE49-F238E27FC236}">
                <a16:creationId xmlns:a16="http://schemas.microsoft.com/office/drawing/2014/main" id="{68F25A93-F701-43F4-A3E3-7DD9CE722653}"/>
              </a:ext>
            </a:extLst>
          </p:cNvPr>
          <p:cNvPicPr>
            <a:picLocks noChangeAspect="1"/>
          </p:cNvPicPr>
          <p:nvPr/>
        </p:nvPicPr>
        <p:blipFill>
          <a:blip r:embed="rId5"/>
          <a:stretch>
            <a:fillRect/>
          </a:stretch>
        </p:blipFill>
        <p:spPr>
          <a:xfrm>
            <a:off x="1271464" y="5364712"/>
            <a:ext cx="9001000" cy="1087326"/>
          </a:xfrm>
          <a:prstGeom prst="rect">
            <a:avLst/>
          </a:prstGeom>
        </p:spPr>
      </p:pic>
    </p:spTree>
    <p:extLst>
      <p:ext uri="{BB962C8B-B14F-4D97-AF65-F5344CB8AC3E}">
        <p14:creationId xmlns:p14="http://schemas.microsoft.com/office/powerpoint/2010/main" val="67489757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F2FD14C3-FF47-440E-8258-C85E2D956E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03712" y="688977"/>
            <a:ext cx="3757953" cy="2229016"/>
          </a:xfrm>
          <a:noFill/>
        </p:spPr>
      </p:pic>
      <p:sp>
        <p:nvSpPr>
          <p:cNvPr id="81923" name="Rectangle 3">
            <a:extLst>
              <a:ext uri="{FF2B5EF4-FFF2-40B4-BE49-F238E27FC236}">
                <a16:creationId xmlns:a16="http://schemas.microsoft.com/office/drawing/2014/main" id="{6841A550-E17B-4B71-9A1C-29439A511144}"/>
              </a:ext>
            </a:extLst>
          </p:cNvPr>
          <p:cNvSpPr>
            <a:spLocks noGrp="1" noChangeArrowheads="1"/>
          </p:cNvSpPr>
          <p:nvPr>
            <p:ph type="body" sz="half" idx="1"/>
          </p:nvPr>
        </p:nvSpPr>
        <p:spPr>
          <a:xfrm>
            <a:off x="195674" y="868365"/>
            <a:ext cx="11996327" cy="5810249"/>
          </a:xfrm>
        </p:spPr>
        <p:txBody>
          <a:bodyPr/>
          <a:lstStyle/>
          <a:p>
            <a:pPr eaLnBrk="1" hangingPunct="1"/>
            <a:r>
              <a:rPr lang="zh-CN" altLang="en-US" sz="2000" dirty="0">
                <a:solidFill>
                  <a:srgbClr val="324A7A"/>
                </a:solidFill>
                <a:ea typeface="华文中宋" panose="02010600040101010101" pitchFamily="2" charset="-122"/>
              </a:rPr>
              <a:t>结构、代码示例：</a:t>
            </a:r>
            <a:r>
              <a:rPr lang="en-US" altLang="zh-CN" sz="2000" dirty="0">
                <a:solidFill>
                  <a:srgbClr val="324A7A"/>
                </a:solidFill>
                <a:ea typeface="华文中宋" panose="02010600040101010101" pitchFamily="2" charset="-122"/>
              </a:rPr>
              <a:t>See Example</a:t>
            </a:r>
          </a:p>
          <a:p>
            <a:pPr eaLnBrk="1" hangingPunct="1"/>
            <a:r>
              <a:rPr lang="en-US" altLang="zh-CN" sz="2000" dirty="0">
                <a:solidFill>
                  <a:srgbClr val="324A7A"/>
                </a:solidFill>
                <a:ea typeface="华文中宋" panose="02010600040101010101" pitchFamily="2" charset="-122"/>
              </a:rPr>
              <a:t>Example</a:t>
            </a:r>
          </a:p>
          <a:p>
            <a:pPr lvl="1" eaLnBrk="1" hangingPunct="1">
              <a:lnSpc>
                <a:spcPct val="100000"/>
              </a:lnSpc>
            </a:pPr>
            <a:r>
              <a:rPr lang="en-US" altLang="zh-CN" sz="1800" dirty="0">
                <a:hlinkClick r:id="rId4" action="ppaction://hlinkfile"/>
              </a:rPr>
              <a:t>AbstractDisplay.java</a:t>
            </a:r>
            <a:endParaRPr lang="en-US" altLang="zh-CN" sz="1800" dirty="0"/>
          </a:p>
          <a:p>
            <a:pPr lvl="1" eaLnBrk="1" hangingPunct="1">
              <a:lnSpc>
                <a:spcPct val="100000"/>
              </a:lnSpc>
            </a:pPr>
            <a:r>
              <a:rPr lang="en-US" altLang="zh-CN" sz="1800" dirty="0">
                <a:hlinkClick r:id="rId5" action="ppaction://hlinkfile"/>
              </a:rPr>
              <a:t>CharDisplay.java</a:t>
            </a:r>
            <a:endParaRPr lang="en-US" altLang="zh-CN" sz="1800" dirty="0"/>
          </a:p>
          <a:p>
            <a:pPr lvl="1" eaLnBrk="1" hangingPunct="1">
              <a:lnSpc>
                <a:spcPct val="100000"/>
              </a:lnSpc>
            </a:pPr>
            <a:r>
              <a:rPr lang="en-US" altLang="zh-CN" sz="1800" dirty="0">
                <a:hlinkClick r:id="rId6" action="ppaction://hlinkfile"/>
              </a:rPr>
              <a:t>StringDisplay.java</a:t>
            </a:r>
            <a:endParaRPr lang="en-US" altLang="zh-CN" sz="1800" dirty="0"/>
          </a:p>
          <a:p>
            <a:pPr lvl="1" eaLnBrk="1" hangingPunct="1">
              <a:lnSpc>
                <a:spcPct val="100000"/>
              </a:lnSpc>
            </a:pPr>
            <a:r>
              <a:rPr lang="en-US" altLang="zh-CN" sz="1800" dirty="0">
                <a:hlinkClick r:id="rId7" action="ppaction://hlinkfile"/>
              </a:rPr>
              <a:t>Main.java</a:t>
            </a:r>
            <a:endParaRPr lang="en-US" altLang="zh-CN" sz="1800" dirty="0"/>
          </a:p>
          <a:p>
            <a:pPr lvl="1" eaLnBrk="1" hangingPunct="1">
              <a:lnSpc>
                <a:spcPct val="100000"/>
              </a:lnSpc>
            </a:pPr>
            <a:endParaRPr lang="en-US" altLang="zh-CN" dirty="0">
              <a:latin typeface="Arial Black" panose="020B0A04020102020204" pitchFamily="34" charset="0"/>
            </a:endParaRPr>
          </a:p>
        </p:txBody>
      </p:sp>
      <p:pic>
        <p:nvPicPr>
          <p:cNvPr id="2" name="图片 1">
            <a:extLst>
              <a:ext uri="{FF2B5EF4-FFF2-40B4-BE49-F238E27FC236}">
                <a16:creationId xmlns:a16="http://schemas.microsoft.com/office/drawing/2014/main" id="{C78CFE29-D63B-4432-BC5A-2D4F2FA6AE59}"/>
              </a:ext>
            </a:extLst>
          </p:cNvPr>
          <p:cNvPicPr>
            <a:picLocks noChangeAspect="1"/>
          </p:cNvPicPr>
          <p:nvPr/>
        </p:nvPicPr>
        <p:blipFill>
          <a:blip r:embed="rId8"/>
          <a:stretch>
            <a:fillRect/>
          </a:stretch>
        </p:blipFill>
        <p:spPr>
          <a:xfrm>
            <a:off x="7234472" y="1009449"/>
            <a:ext cx="4732765" cy="1802499"/>
          </a:xfrm>
          <a:prstGeom prst="rect">
            <a:avLst/>
          </a:prstGeom>
        </p:spPr>
      </p:pic>
      <p:pic>
        <p:nvPicPr>
          <p:cNvPr id="4" name="图片 3">
            <a:extLst>
              <a:ext uri="{FF2B5EF4-FFF2-40B4-BE49-F238E27FC236}">
                <a16:creationId xmlns:a16="http://schemas.microsoft.com/office/drawing/2014/main" id="{371286B2-A910-4395-BFB3-32BB25FFF34F}"/>
              </a:ext>
            </a:extLst>
          </p:cNvPr>
          <p:cNvPicPr>
            <a:picLocks noChangeAspect="1"/>
          </p:cNvPicPr>
          <p:nvPr/>
        </p:nvPicPr>
        <p:blipFill>
          <a:blip r:embed="rId9"/>
          <a:stretch>
            <a:fillRect/>
          </a:stretch>
        </p:blipFill>
        <p:spPr>
          <a:xfrm>
            <a:off x="5087888" y="3056113"/>
            <a:ext cx="7104112" cy="3801889"/>
          </a:xfrm>
          <a:prstGeom prst="rect">
            <a:avLst/>
          </a:prstGeom>
        </p:spPr>
      </p:pic>
      <p:pic>
        <p:nvPicPr>
          <p:cNvPr id="8" name="图片 7">
            <a:extLst>
              <a:ext uri="{FF2B5EF4-FFF2-40B4-BE49-F238E27FC236}">
                <a16:creationId xmlns:a16="http://schemas.microsoft.com/office/drawing/2014/main" id="{E533F2F4-B128-4762-AFC5-2DFE81F708DE}"/>
              </a:ext>
            </a:extLst>
          </p:cNvPr>
          <p:cNvPicPr>
            <a:picLocks noChangeAspect="1"/>
          </p:cNvPicPr>
          <p:nvPr/>
        </p:nvPicPr>
        <p:blipFill>
          <a:blip r:embed="rId10"/>
          <a:stretch>
            <a:fillRect/>
          </a:stretch>
        </p:blipFill>
        <p:spPr>
          <a:xfrm>
            <a:off x="0" y="3083006"/>
            <a:ext cx="5087888" cy="1987264"/>
          </a:xfrm>
          <a:prstGeom prst="rect">
            <a:avLst/>
          </a:prstGeom>
        </p:spPr>
      </p:pic>
      <p:pic>
        <p:nvPicPr>
          <p:cNvPr id="5" name="图片 4">
            <a:extLst>
              <a:ext uri="{FF2B5EF4-FFF2-40B4-BE49-F238E27FC236}">
                <a16:creationId xmlns:a16="http://schemas.microsoft.com/office/drawing/2014/main" id="{EFBDA1BC-984E-4874-98D6-8DD78F69378A}"/>
              </a:ext>
            </a:extLst>
          </p:cNvPr>
          <p:cNvPicPr>
            <a:picLocks noChangeAspect="1"/>
          </p:cNvPicPr>
          <p:nvPr/>
        </p:nvPicPr>
        <p:blipFill>
          <a:blip r:embed="rId11"/>
          <a:stretch>
            <a:fillRect/>
          </a:stretch>
        </p:blipFill>
        <p:spPr>
          <a:xfrm>
            <a:off x="41511" y="5043377"/>
            <a:ext cx="5104763" cy="1814624"/>
          </a:xfrm>
          <a:prstGeom prst="rect">
            <a:avLst/>
          </a:prstGeom>
        </p:spPr>
      </p:pic>
      <p:sp>
        <p:nvSpPr>
          <p:cNvPr id="6" name="矩形 5">
            <a:extLst>
              <a:ext uri="{FF2B5EF4-FFF2-40B4-BE49-F238E27FC236}">
                <a16:creationId xmlns:a16="http://schemas.microsoft.com/office/drawing/2014/main" id="{04CCC211-7777-414F-927B-7B12077C5E47}"/>
              </a:ext>
            </a:extLst>
          </p:cNvPr>
          <p:cNvSpPr/>
          <p:nvPr/>
        </p:nvSpPr>
        <p:spPr>
          <a:xfrm>
            <a:off x="0" y="26621"/>
            <a:ext cx="9624392"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133984"/>
            </a:solidFill>
          </a:ln>
        </p:spPr>
        <p:txBody>
          <a:bodyPr wrap="square">
            <a:spAutoFit/>
          </a:bodyPr>
          <a:lstStyle/>
          <a:p>
            <a:pPr lvl="1" eaLnBrk="1" hangingPunct="1"/>
            <a:r>
              <a:rPr lang="zh-CN" altLang="en-US" sz="1800" b="1" dirty="0">
                <a:solidFill>
                  <a:srgbClr val="A61D38"/>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思考：</a:t>
            </a:r>
            <a:r>
              <a:rPr lang="zh-CN" altLang="en-US" sz="1400" b="1" dirty="0">
                <a:solidFill>
                  <a:srgbClr val="C00000"/>
                </a:solidFill>
                <a:latin typeface="Arial Black" panose="020B0A04020102020204" pitchFamily="34" charset="0"/>
                <a:ea typeface="华文中宋" panose="02010600040101010101" pitchFamily="2" charset="-122"/>
              </a:rPr>
              <a:t> </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display </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的方法前为何要加上</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final ?</a:t>
            </a:r>
          </a:p>
          <a:p>
            <a:pPr lvl="1" eaLnBrk="1" hangingPunct="1">
              <a:lnSpc>
                <a:spcPct val="100000"/>
              </a:lnSpc>
            </a:pP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             2</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Template Method Pattern</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中我们可否用接口替代 </a:t>
            </a:r>
            <a:r>
              <a:rPr lang="en-US" altLang="zh-CN" sz="1800" b="1" dirty="0" err="1">
                <a:latin typeface="Times New Roman" panose="02020603050405020304" pitchFamily="18" charset="0"/>
                <a:ea typeface="华文中宋" panose="02010600040101010101" pitchFamily="2" charset="-122"/>
                <a:cs typeface="Times New Roman" panose="02020603050405020304" pitchFamily="18" charset="0"/>
              </a:rPr>
              <a:t>AbstractClass</a:t>
            </a:r>
            <a:r>
              <a:rPr lang="zh-CN" altLang="en-US" sz="1800" dirty="0">
                <a:latin typeface="Arial Black" panose="020B0A04020102020204" pitchFamily="34" charset="0"/>
                <a:ea typeface="华文中宋" panose="02010600040101010101" pitchFamily="2" charset="-122"/>
              </a:rPr>
              <a:t>？</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A0986-5EFC-4C1F-9F41-F55B04476CC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E0AD8D93-A678-42EB-B1AC-478C5FAEAFF9}"/>
              </a:ext>
            </a:extLst>
          </p:cNvPr>
          <p:cNvSpPr>
            <a:spLocks noGrp="1"/>
          </p:cNvSpPr>
          <p:nvPr>
            <p:ph type="body" sz="half" idx="1"/>
          </p:nvPr>
        </p:nvSpPr>
        <p:spPr>
          <a:xfrm>
            <a:off x="624418" y="1125539"/>
            <a:ext cx="4751503" cy="5065712"/>
          </a:xfrm>
        </p:spPr>
        <p:txBody>
          <a:bodyPr/>
          <a:lstStyle/>
          <a:p>
            <a:pPr eaLnBrk="1" hangingPunct="1"/>
            <a:r>
              <a:rPr lang="en-US" altLang="zh-CN" dirty="0">
                <a:solidFill>
                  <a:srgbClr val="324A7A"/>
                </a:solidFill>
                <a:highlight>
                  <a:srgbClr val="FFFF00"/>
                </a:highlight>
                <a:latin typeface="华文中宋" panose="02010600040101010101" pitchFamily="2" charset="-122"/>
                <a:ea typeface="华文中宋" panose="02010600040101010101" pitchFamily="2" charset="-122"/>
              </a:rPr>
              <a:t>EG</a:t>
            </a:r>
            <a:r>
              <a:rPr lang="zh-CN" altLang="en-US"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dirty="0">
                <a:solidFill>
                  <a:srgbClr val="324A7A"/>
                </a:solidFill>
                <a:latin typeface="华文中宋" panose="02010600040101010101" pitchFamily="2" charset="-122"/>
                <a:ea typeface="华文中宋" panose="02010600040101010101" pitchFamily="2" charset="-122"/>
              </a:rPr>
              <a:t>银行业务办理流程 </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在银行办理业务时，一般都包含几个基本步骤，首先需要取号排队，然后办理具体业务，最后需要对银行工作人员进行评分。无论具体业务是取款、存款还是转账，其基本流程都一样。现使用模板方法模式模拟银行业务办理流程。</a:t>
            </a:r>
          </a:p>
          <a:p>
            <a:endParaRPr lang="zh-CN" altLang="en-US" dirty="0"/>
          </a:p>
        </p:txBody>
      </p:sp>
      <p:pic>
        <p:nvPicPr>
          <p:cNvPr id="5" name="Picture 15">
            <a:extLst>
              <a:ext uri="{FF2B5EF4-FFF2-40B4-BE49-F238E27FC236}">
                <a16:creationId xmlns:a16="http://schemas.microsoft.com/office/drawing/2014/main" id="{DC20CF48-2015-44A8-8928-EC9F59472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44" y="1727201"/>
            <a:ext cx="6264696"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17671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15708-E63E-4894-99DF-6245DF615A18}"/>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BA9E2706-FC65-427A-906E-75BCF53D0AD0}"/>
              </a:ext>
            </a:extLst>
          </p:cNvPr>
          <p:cNvSpPr>
            <a:spLocks noGrp="1"/>
          </p:cNvSpPr>
          <p:nvPr>
            <p:ph type="body" sz="half" idx="1"/>
          </p:nvPr>
        </p:nvSpPr>
        <p:spPr>
          <a:xfrm>
            <a:off x="624418" y="1125539"/>
            <a:ext cx="5471583" cy="5065712"/>
          </a:xfrm>
        </p:spPr>
        <p:txBody>
          <a:bodyPr/>
          <a:lstStyle/>
          <a:p>
            <a:pPr eaLnBrk="1" hangingPunct="1"/>
            <a:r>
              <a:rPr lang="en-US" altLang="zh-CN" dirty="0">
                <a:solidFill>
                  <a:srgbClr val="324A7A"/>
                </a:solidFill>
                <a:highlight>
                  <a:srgbClr val="FFFF00"/>
                </a:highlight>
                <a:latin typeface="华文中宋" panose="02010600040101010101" pitchFamily="2" charset="-122"/>
                <a:ea typeface="华文中宋" panose="02010600040101010101" pitchFamily="2" charset="-122"/>
              </a:rPr>
              <a:t>EG</a:t>
            </a:r>
            <a:r>
              <a:rPr lang="zh-CN" altLang="en-US"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dirty="0">
                <a:solidFill>
                  <a:srgbClr val="324A7A"/>
                </a:solidFill>
                <a:latin typeface="华文中宋" panose="02010600040101010101" pitchFamily="2" charset="-122"/>
                <a:ea typeface="华文中宋" panose="02010600040101010101" pitchFamily="2" charset="-122"/>
              </a:rPr>
              <a:t>数据库操作模板 </a:t>
            </a:r>
          </a:p>
          <a:p>
            <a:pPr lvl="1" eaLnBrk="1" hangingPunct="1">
              <a:buFont typeface="Wingdings" panose="05000000000000000000" pitchFamily="2" charset="2"/>
              <a:buChar char="n"/>
            </a:pPr>
            <a:r>
              <a:rPr lang="zh-CN" altLang="en-US" sz="2400" b="0" dirty="0">
                <a:solidFill>
                  <a:schemeClr val="tx1"/>
                </a:solidFill>
                <a:ea typeface="华文楷体" panose="02010600040101010101" pitchFamily="2" charset="-122"/>
              </a:rPr>
              <a:t>对数据库的操作一般包括连接、打开、使用、关闭等步骤，在数据库操作模板类中我们定义了</a:t>
            </a:r>
            <a:r>
              <a:rPr lang="en-US" altLang="zh-CN" sz="2400" b="0" dirty="0" err="1">
                <a:solidFill>
                  <a:schemeClr val="tx1"/>
                </a:solidFill>
                <a:ea typeface="华文楷体" panose="02010600040101010101" pitchFamily="2" charset="-122"/>
              </a:rPr>
              <a:t>connDB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openDB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useDB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closeDB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四个方法分别对应这四个步骤。对于不同类型的数据库（如</a:t>
            </a:r>
            <a:r>
              <a:rPr lang="en-US" altLang="zh-CN" sz="2400" b="0" dirty="0">
                <a:solidFill>
                  <a:schemeClr val="tx1"/>
                </a:solidFill>
                <a:ea typeface="华文楷体" panose="02010600040101010101" pitchFamily="2" charset="-122"/>
              </a:rPr>
              <a:t>SQL Server</a:t>
            </a:r>
            <a:r>
              <a:rPr lang="zh-CN" altLang="en-US" sz="2400" b="0" dirty="0">
                <a:solidFill>
                  <a:schemeClr val="tx1"/>
                </a:solidFill>
                <a:ea typeface="华文楷体" panose="02010600040101010101" pitchFamily="2" charset="-122"/>
              </a:rPr>
              <a:t>和</a:t>
            </a:r>
            <a:r>
              <a:rPr lang="en-US" altLang="zh-CN" sz="2400" b="0" dirty="0">
                <a:solidFill>
                  <a:schemeClr val="tx1"/>
                </a:solidFill>
                <a:ea typeface="华文楷体" panose="02010600040101010101" pitchFamily="2" charset="-122"/>
              </a:rPr>
              <a:t>Oracle</a:t>
            </a:r>
            <a:r>
              <a:rPr lang="zh-CN" altLang="en-US" sz="2400" b="0" dirty="0">
                <a:solidFill>
                  <a:schemeClr val="tx1"/>
                </a:solidFill>
                <a:ea typeface="华文楷体" panose="02010600040101010101" pitchFamily="2" charset="-122"/>
              </a:rPr>
              <a:t>），其操作步骤都一致，只是具体的方法有所区别，现使用模板方法模式对其进行设计。</a:t>
            </a:r>
          </a:p>
          <a:p>
            <a:endParaRPr lang="zh-CN" altLang="en-US" dirty="0"/>
          </a:p>
        </p:txBody>
      </p:sp>
      <p:pic>
        <p:nvPicPr>
          <p:cNvPr id="5" name="Picture 5">
            <a:extLst>
              <a:ext uri="{FF2B5EF4-FFF2-40B4-BE49-F238E27FC236}">
                <a16:creationId xmlns:a16="http://schemas.microsoft.com/office/drawing/2014/main" id="{BDF88F39-81D3-4D24-A903-FF6BD6E46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448" y="1916833"/>
            <a:ext cx="5164137" cy="372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404606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015A4-BD9F-450E-B2F8-5609ED372E6A}"/>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74D5C00B-9715-49DE-87AC-038A801A4D58}"/>
              </a:ext>
            </a:extLst>
          </p:cNvPr>
          <p:cNvSpPr>
            <a:spLocks noGrp="1"/>
          </p:cNvSpPr>
          <p:nvPr>
            <p:ph type="body" sz="half" idx="1"/>
          </p:nvPr>
        </p:nvSpPr>
        <p:spPr>
          <a:xfrm>
            <a:off x="624418" y="1125539"/>
            <a:ext cx="10656159" cy="5065712"/>
          </a:xfrm>
        </p:spPr>
        <p:txBody>
          <a:bodyPr/>
          <a:lstStyle/>
          <a:p>
            <a:pPr eaLnBrk="1" hangingPunct="1"/>
            <a:r>
              <a:rPr lang="zh-CN" altLang="en-US" sz="2600" b="0" dirty="0">
                <a:solidFill>
                  <a:srgbClr val="324A7A"/>
                </a:solidFill>
                <a:latin typeface="华文中宋" panose="02010600040101010101" pitchFamily="2" charset="-122"/>
                <a:ea typeface="华文中宋" panose="02010600040101010101" pitchFamily="2" charset="-122"/>
              </a:rPr>
              <a:t>模板方法中的角色</a:t>
            </a:r>
          </a:p>
          <a:p>
            <a:pPr lvl="1" eaLnBrk="1" hangingPunct="1">
              <a:buFont typeface="Wingdings" panose="05000000000000000000" pitchFamily="2" charset="2"/>
              <a:buChar char="n"/>
            </a:pPr>
            <a:r>
              <a:rPr lang="en-US" altLang="en-US" b="0" dirty="0" err="1">
                <a:solidFill>
                  <a:schemeClr val="tx1"/>
                </a:solidFill>
                <a:ea typeface="华文楷体" panose="02010600040101010101" pitchFamily="2" charset="-122"/>
              </a:rPr>
              <a:t>AbstractClass</a:t>
            </a:r>
            <a:r>
              <a:rPr lang="en-US" altLang="zh-CN" b="0" dirty="0">
                <a:solidFill>
                  <a:schemeClr val="tx1"/>
                </a:solidFill>
                <a:ea typeface="华文楷体" panose="02010600040101010101" pitchFamily="2" charset="-122"/>
              </a:rPr>
              <a:t>: </a:t>
            </a:r>
            <a:r>
              <a:rPr lang="zh-CN" altLang="en-US" b="0" dirty="0">
                <a:solidFill>
                  <a:schemeClr val="tx1"/>
                </a:solidFill>
                <a:ea typeface="华文楷体" panose="02010600040101010101" pitchFamily="2" charset="-122"/>
              </a:rPr>
              <a:t>抽象类 </a:t>
            </a:r>
          </a:p>
          <a:p>
            <a:pPr lvl="1" eaLnBrk="1" hangingPunct="1">
              <a:buFont typeface="Wingdings" panose="05000000000000000000" pitchFamily="2" charset="2"/>
              <a:buChar char="n"/>
            </a:pPr>
            <a:r>
              <a:rPr lang="en-US" altLang="en-US" b="0" dirty="0" err="1">
                <a:solidFill>
                  <a:schemeClr val="tx1"/>
                </a:solidFill>
                <a:ea typeface="华文楷体" panose="02010600040101010101" pitchFamily="2" charset="-122"/>
              </a:rPr>
              <a:t>ConcreteClass</a:t>
            </a:r>
            <a:r>
              <a:rPr lang="en-US" altLang="zh-CN" b="0" dirty="0">
                <a:solidFill>
                  <a:schemeClr val="tx1"/>
                </a:solidFill>
                <a:ea typeface="华文楷体" panose="02010600040101010101" pitchFamily="2" charset="-122"/>
              </a:rPr>
              <a:t>:  </a:t>
            </a:r>
            <a:r>
              <a:rPr lang="zh-CN" altLang="en-US" b="0" dirty="0">
                <a:solidFill>
                  <a:schemeClr val="tx1"/>
                </a:solidFill>
                <a:ea typeface="华文楷体" panose="02010600040101010101" pitchFamily="2" charset="-122"/>
              </a:rPr>
              <a:t>具体子类 </a:t>
            </a:r>
            <a:endParaRPr lang="en-US" altLang="zh-CN" sz="2600" b="0" dirty="0">
              <a:ea typeface="华文楷体" panose="02010600040101010101" pitchFamily="2" charset="-122"/>
            </a:endParaRPr>
          </a:p>
          <a:p>
            <a:pPr eaLnBrk="1" hangingPunct="1"/>
            <a:r>
              <a:rPr lang="zh-CN" altLang="en-US" sz="2600" b="0" dirty="0">
                <a:solidFill>
                  <a:srgbClr val="324A7A"/>
                </a:solidFill>
                <a:latin typeface="华文中宋" panose="02010600040101010101" pitchFamily="2" charset="-122"/>
                <a:ea typeface="华文中宋" panose="02010600040101010101" pitchFamily="2" charset="-122"/>
              </a:rPr>
              <a:t>模板方法中的方法：</a:t>
            </a:r>
            <a:endParaRPr lang="en-US" altLang="zh-CN" sz="2600" b="0" dirty="0">
              <a:solidFill>
                <a:srgbClr val="324A7A"/>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模板方法</a:t>
            </a:r>
            <a:r>
              <a:rPr lang="zh-CN" altLang="en-US" b="0" dirty="0">
                <a:solidFill>
                  <a:srgbClr val="324A7A"/>
                </a:solidFill>
                <a:ea typeface="华文楷体" panose="02010600040101010101" pitchFamily="2" charset="-122"/>
              </a:rPr>
              <a:t>（</a:t>
            </a:r>
            <a:r>
              <a:rPr lang="en-US" altLang="zh-CN" b="0" dirty="0">
                <a:solidFill>
                  <a:srgbClr val="324A7A"/>
                </a:solidFill>
                <a:ea typeface="华文楷体" panose="02010600040101010101" pitchFamily="2" charset="-122"/>
              </a:rPr>
              <a:t> Template Method </a:t>
            </a:r>
            <a:r>
              <a:rPr lang="zh-CN" altLang="en-US" b="0" dirty="0">
                <a:solidFill>
                  <a:srgbClr val="324A7A"/>
                </a:solidFill>
                <a:ea typeface="华文楷体" panose="02010600040101010101" pitchFamily="2" charset="-122"/>
              </a:rPr>
              <a:t>）</a:t>
            </a:r>
            <a:r>
              <a:rPr lang="zh-CN" altLang="en-US" sz="2200" b="0" dirty="0">
                <a:solidFill>
                  <a:schemeClr val="tx1"/>
                </a:solidFill>
                <a:ea typeface="华文楷体" panose="02010600040101010101" pitchFamily="2" charset="-122"/>
              </a:rPr>
              <a:t>是定义在抽象类中的、把基本操作方法组合在一起形成一个总算法或一个总行为的方法。 模板方法由基本方法构成。</a:t>
            </a: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基本方法</a:t>
            </a:r>
            <a:r>
              <a:rPr lang="zh-CN" altLang="en-US" b="0" dirty="0">
                <a:solidFill>
                  <a:srgbClr val="324A7A"/>
                </a:solidFill>
                <a:ea typeface="华文楷体" panose="02010600040101010101" pitchFamily="2" charset="-122"/>
              </a:rPr>
              <a:t>（</a:t>
            </a:r>
            <a:r>
              <a:rPr lang="en-US" altLang="zh-CN" b="0" dirty="0">
                <a:solidFill>
                  <a:srgbClr val="324A7A"/>
                </a:solidFill>
                <a:ea typeface="华文楷体" panose="02010600040101010101" pitchFamily="2" charset="-122"/>
              </a:rPr>
              <a:t> Primitive Method </a:t>
            </a:r>
            <a:r>
              <a:rPr lang="zh-CN" altLang="en-US" b="0" dirty="0">
                <a:solidFill>
                  <a:srgbClr val="324A7A"/>
                </a:solidFill>
                <a:ea typeface="华文楷体" panose="02010600040101010101" pitchFamily="2" charset="-122"/>
              </a:rPr>
              <a:t>）</a:t>
            </a:r>
            <a:r>
              <a:rPr lang="zh-CN" altLang="en-US" sz="2200" b="0" dirty="0">
                <a:solidFill>
                  <a:schemeClr val="tx1"/>
                </a:solidFill>
                <a:ea typeface="华文楷体" panose="02010600040101010101" pitchFamily="2" charset="-122"/>
              </a:rPr>
              <a:t>：基本方法是实现算法各个步骤的方法，是模板方法的组成部分。</a:t>
            </a:r>
            <a:endParaRPr lang="en-US" altLang="zh-CN" sz="2200" b="0"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模板方法模式中的方法：</a:t>
            </a:r>
          </a:p>
          <a:p>
            <a:pPr lvl="2"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抽象方法</a:t>
            </a:r>
            <a:r>
              <a:rPr lang="en-US" altLang="zh-CN" sz="2000" dirty="0">
                <a:solidFill>
                  <a:srgbClr val="324A7A"/>
                </a:solidFill>
                <a:ea typeface="华文楷体" panose="02010600040101010101" pitchFamily="2" charset="-122"/>
              </a:rPr>
              <a:t>(Abstract Method)</a:t>
            </a:r>
          </a:p>
          <a:p>
            <a:pPr lvl="2"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具体方法</a:t>
            </a:r>
            <a:r>
              <a:rPr lang="en-US" altLang="zh-CN" sz="2000" dirty="0">
                <a:solidFill>
                  <a:srgbClr val="324A7A"/>
                </a:solidFill>
                <a:ea typeface="华文楷体" panose="02010600040101010101" pitchFamily="2" charset="-122"/>
              </a:rPr>
              <a:t>(Concrete Method)</a:t>
            </a:r>
          </a:p>
          <a:p>
            <a:pPr lvl="2" eaLnBrk="1" hangingPunct="1">
              <a:buFont typeface="Arial" panose="020B0604020202020204" pitchFamily="34" charset="0"/>
              <a:buChar char="•"/>
            </a:pPr>
            <a:r>
              <a:rPr lang="zh-CN" altLang="en-US" sz="2000" b="0" dirty="0">
                <a:solidFill>
                  <a:schemeClr val="tx1"/>
                </a:solidFill>
                <a:highlight>
                  <a:srgbClr val="FFFF00"/>
                </a:highlight>
                <a:ea typeface="华文中宋" panose="02010600040101010101" pitchFamily="2" charset="-122"/>
              </a:rPr>
              <a:t>钩子方法</a:t>
            </a:r>
            <a:r>
              <a:rPr lang="en-US" altLang="zh-CN" sz="2000" dirty="0">
                <a:solidFill>
                  <a:srgbClr val="324A7A"/>
                </a:solidFill>
                <a:highlight>
                  <a:srgbClr val="FFFF00"/>
                </a:highlight>
                <a:ea typeface="华文楷体" panose="02010600040101010101" pitchFamily="2" charset="-122"/>
              </a:rPr>
              <a:t>(Hook Method</a:t>
            </a:r>
            <a:r>
              <a:rPr lang="zh-CN" altLang="en-US" sz="2000" dirty="0">
                <a:solidFill>
                  <a:srgbClr val="324A7A"/>
                </a:solidFill>
                <a:highlight>
                  <a:srgbClr val="FFFF00"/>
                </a:highlight>
                <a:ea typeface="华文楷体" panose="02010600040101010101" pitchFamily="2" charset="-122"/>
              </a:rPr>
              <a:t>？</a:t>
            </a:r>
            <a:r>
              <a:rPr lang="en-US" altLang="zh-CN" sz="2000" dirty="0">
                <a:solidFill>
                  <a:srgbClr val="324A7A"/>
                </a:solidFill>
                <a:highlight>
                  <a:srgbClr val="FFFF00"/>
                </a:highlight>
                <a:ea typeface="华文楷体" panose="02010600040101010101" pitchFamily="2" charset="-122"/>
              </a:rPr>
              <a:t>)</a:t>
            </a:r>
            <a:r>
              <a:rPr lang="zh-CN" altLang="en-US" sz="2000" dirty="0">
                <a:solidFill>
                  <a:srgbClr val="324A7A"/>
                </a:solidFill>
                <a:highlight>
                  <a:srgbClr val="FFFF00"/>
                </a:highlight>
                <a:ea typeface="华文楷体" panose="02010600040101010101" pitchFamily="2" charset="-122"/>
              </a:rPr>
              <a:t>：</a:t>
            </a:r>
            <a:r>
              <a:rPr lang="zh-CN" altLang="en-US" sz="2000" b="0" dirty="0">
                <a:solidFill>
                  <a:schemeClr val="tx1"/>
                </a:solidFill>
                <a:ea typeface="华文中宋" panose="02010600040101010101" pitchFamily="2" charset="-122"/>
              </a:rPr>
              <a:t>“挂钩”方法（有时是空的方法）</a:t>
            </a:r>
          </a:p>
          <a:p>
            <a:endParaRPr lang="zh-CN" altLang="en-US" dirty="0"/>
          </a:p>
        </p:txBody>
      </p:sp>
    </p:spTree>
    <p:extLst>
      <p:ext uri="{BB962C8B-B14F-4D97-AF65-F5344CB8AC3E}">
        <p14:creationId xmlns:p14="http://schemas.microsoft.com/office/powerpoint/2010/main" val="93285205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5A816-527F-4970-8266-84586E18A0C8}"/>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graphicFrame>
        <p:nvGraphicFramePr>
          <p:cNvPr id="6" name="Group 18">
            <a:extLst>
              <a:ext uri="{FF2B5EF4-FFF2-40B4-BE49-F238E27FC236}">
                <a16:creationId xmlns:a16="http://schemas.microsoft.com/office/drawing/2014/main" id="{B356789C-68ED-43DC-ABB5-AA7507A2050B}"/>
              </a:ext>
            </a:extLst>
          </p:cNvPr>
          <p:cNvGraphicFramePr>
            <a:graphicFrameLocks/>
          </p:cNvGraphicFramePr>
          <p:nvPr>
            <p:extLst>
              <p:ext uri="{D42A27DB-BD31-4B8C-83A1-F6EECF244321}">
                <p14:modId xmlns:p14="http://schemas.microsoft.com/office/powerpoint/2010/main" val="1184728562"/>
              </p:ext>
            </p:extLst>
          </p:nvPr>
        </p:nvGraphicFramePr>
        <p:xfrm>
          <a:off x="479377" y="1162366"/>
          <a:ext cx="5877057" cy="5651010"/>
        </p:xfrm>
        <a:graphic>
          <a:graphicData uri="http://schemas.openxmlformats.org/drawingml/2006/table">
            <a:tbl>
              <a:tblPr/>
              <a:tblGrid>
                <a:gridCol w="5877057">
                  <a:extLst>
                    <a:ext uri="{9D8B030D-6E8A-4147-A177-3AD203B41FA5}">
                      <a16:colId xmlns:a16="http://schemas.microsoft.com/office/drawing/2014/main" val="355777699"/>
                    </a:ext>
                  </a:extLst>
                </a:gridCol>
              </a:tblGrid>
              <a:tr h="5457399">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public abstract class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AbstractClass</a:t>
                      </a:r>
                      <a:endPar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public void </a:t>
                      </a:r>
                      <a:r>
                        <a:rPr kumimoji="0" lang="en-US" altLang="zh-CN" sz="1900" b="1" i="0" u="none" strike="noStrike" cap="none" normalizeH="0" baseline="0" dirty="0" err="1">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templateMethod</a:t>
                      </a: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模板方法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primitiveOperation1();</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primitiveOperation2();</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primitiveOperation3();</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primitiveOperation1()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具体方法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abstract void primitiveOperation2();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抽象方法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primitiveOperation3()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钩子方法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19263535"/>
                  </a:ext>
                </a:extLst>
              </a:tr>
            </a:tbl>
          </a:graphicData>
        </a:graphic>
      </p:graphicFrame>
      <p:graphicFrame>
        <p:nvGraphicFramePr>
          <p:cNvPr id="7" name="Group 16">
            <a:extLst>
              <a:ext uri="{FF2B5EF4-FFF2-40B4-BE49-F238E27FC236}">
                <a16:creationId xmlns:a16="http://schemas.microsoft.com/office/drawing/2014/main" id="{952AA9C1-CC48-477A-A16A-90598840B695}"/>
              </a:ext>
            </a:extLst>
          </p:cNvPr>
          <p:cNvGraphicFramePr>
            <a:graphicFrameLocks noGrp="1"/>
          </p:cNvGraphicFramePr>
          <p:nvPr>
            <p:ph sz="half" idx="2"/>
            <p:extLst>
              <p:ext uri="{D42A27DB-BD31-4B8C-83A1-F6EECF244321}">
                <p14:modId xmlns:p14="http://schemas.microsoft.com/office/powerpoint/2010/main" val="3685712698"/>
              </p:ext>
            </p:extLst>
          </p:nvPr>
        </p:nvGraphicFramePr>
        <p:xfrm>
          <a:off x="6528048" y="1162366"/>
          <a:ext cx="5486400" cy="4462445"/>
        </p:xfrm>
        <a:graphic>
          <a:graphicData uri="http://schemas.openxmlformats.org/drawingml/2006/table">
            <a:tbl>
              <a:tblPr/>
              <a:tblGrid>
                <a:gridCol w="5486400">
                  <a:extLst>
                    <a:ext uri="{9D8B030D-6E8A-4147-A177-3AD203B41FA5}">
                      <a16:colId xmlns:a16="http://schemas.microsoft.com/office/drawing/2014/main" val="81237504"/>
                    </a:ext>
                  </a:extLst>
                </a:gridCol>
              </a:tblGrid>
              <a:tr h="4385800">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public class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ConcreteClass</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extends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AbstractClass</a:t>
                      </a:r>
                      <a:endPar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primitiveOperation2()</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primitiveOperation3()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04678303"/>
                  </a:ext>
                </a:extLst>
              </a:tr>
            </a:tbl>
          </a:graphicData>
        </a:graphic>
      </p:graphicFrame>
      <p:sp>
        <p:nvSpPr>
          <p:cNvPr id="8" name="矩形 7">
            <a:extLst>
              <a:ext uri="{FF2B5EF4-FFF2-40B4-BE49-F238E27FC236}">
                <a16:creationId xmlns:a16="http://schemas.microsoft.com/office/drawing/2014/main" id="{0E020136-90AD-4B3D-9E51-4CACCD03F7EF}"/>
              </a:ext>
            </a:extLst>
          </p:cNvPr>
          <p:cNvSpPr/>
          <p:nvPr/>
        </p:nvSpPr>
        <p:spPr>
          <a:xfrm>
            <a:off x="6960097" y="749605"/>
            <a:ext cx="3185487" cy="369332"/>
          </a:xfrm>
          <a:prstGeom prst="rect">
            <a:avLst/>
          </a:prstGeom>
        </p:spPr>
        <p:txBody>
          <a:bodyPr wrap="none">
            <a:spAutoFit/>
          </a:bodyPr>
          <a:lstStyle/>
          <a:p>
            <a:pPr lvl="1" eaLnBrk="1" hangingPunct="1"/>
            <a:r>
              <a:rPr lang="zh-CN" altLang="en-US" sz="1800" b="1" dirty="0">
                <a:solidFill>
                  <a:srgbClr val="324A7A"/>
                </a:solidFill>
                <a:latin typeface="华文中宋" panose="02010600040101010101" pitchFamily="2" charset="-122"/>
                <a:ea typeface="华文中宋" panose="02010600040101010101" pitchFamily="2" charset="-122"/>
              </a:rPr>
              <a:t>典型具体子类代码如下：</a:t>
            </a:r>
          </a:p>
        </p:txBody>
      </p:sp>
      <p:sp>
        <p:nvSpPr>
          <p:cNvPr id="9" name="矩形 8">
            <a:extLst>
              <a:ext uri="{FF2B5EF4-FFF2-40B4-BE49-F238E27FC236}">
                <a16:creationId xmlns:a16="http://schemas.microsoft.com/office/drawing/2014/main" id="{F2BC86C5-4FAC-4BCF-94A3-439F90FE1021}"/>
              </a:ext>
            </a:extLst>
          </p:cNvPr>
          <p:cNvSpPr/>
          <p:nvPr/>
        </p:nvSpPr>
        <p:spPr>
          <a:xfrm>
            <a:off x="1200031" y="759545"/>
            <a:ext cx="2954655" cy="369332"/>
          </a:xfrm>
          <a:prstGeom prst="rect">
            <a:avLst/>
          </a:prstGeom>
        </p:spPr>
        <p:txBody>
          <a:bodyPr wrap="none">
            <a:spAutoFit/>
          </a:bodyPr>
          <a:lstStyle/>
          <a:p>
            <a:pPr lvl="1" eaLnBrk="1" hangingPunct="1"/>
            <a:r>
              <a:rPr lang="zh-CN" altLang="en-US" sz="1800" b="1" dirty="0">
                <a:solidFill>
                  <a:srgbClr val="324A7A"/>
                </a:solidFill>
                <a:latin typeface="华文中宋" panose="02010600040101010101" pitchFamily="2" charset="-122"/>
                <a:ea typeface="华文中宋" panose="02010600040101010101" pitchFamily="2" charset="-122"/>
              </a:rPr>
              <a:t>典型抽象类代码如下：</a:t>
            </a:r>
          </a:p>
        </p:txBody>
      </p:sp>
    </p:spTree>
    <p:extLst>
      <p:ext uri="{BB962C8B-B14F-4D97-AF65-F5344CB8AC3E}">
        <p14:creationId xmlns:p14="http://schemas.microsoft.com/office/powerpoint/2010/main" val="82061701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2E3DE34F-0DBE-4C17-8C6E-191E7016E67E}"/>
              </a:ext>
            </a:extLst>
          </p:cNvPr>
          <p:cNvSpPr>
            <a:spLocks noGrp="1" noChangeArrowheads="1"/>
          </p:cNvSpPr>
          <p:nvPr>
            <p:ph type="body" sz="half" idx="1"/>
          </p:nvPr>
        </p:nvSpPr>
        <p:spPr>
          <a:xfrm>
            <a:off x="551384" y="1031082"/>
            <a:ext cx="10945216" cy="5422255"/>
          </a:xfrm>
        </p:spPr>
        <p:txBody>
          <a:bodyPr/>
          <a:lstStyle/>
          <a:p>
            <a:pPr eaLnBrk="1" hangingPunct="1">
              <a:lnSpc>
                <a:spcPct val="10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10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Christopher Alexander</a:t>
            </a:r>
            <a:r>
              <a:rPr lang="zh-CN" altLang="en-US" sz="2000" dirty="0">
                <a:solidFill>
                  <a:srgbClr val="324A7A"/>
                </a:solidFill>
                <a:latin typeface="Arial Black" panose="020B0A04020102020204" pitchFamily="34" charset="0"/>
                <a:ea typeface="华文中宋" panose="02010600040101010101" pitchFamily="2" charset="-122"/>
              </a:rPr>
              <a:t>：</a:t>
            </a:r>
            <a:r>
              <a:rPr lang="zh-CN" altLang="en-US" sz="2000" dirty="0">
                <a:solidFill>
                  <a:srgbClr val="324A7A"/>
                </a:solidFill>
                <a:latin typeface="华文中宋" panose="02010600040101010101" pitchFamily="2" charset="-122"/>
                <a:ea typeface="华文中宋" panose="02010600040101010101" pitchFamily="2" charset="-122"/>
              </a:rPr>
              <a:t>“质量可以客观评价吗？”</a:t>
            </a:r>
            <a:r>
              <a:rPr lang="zh-CN" altLang="en-US" sz="1400" dirty="0">
                <a:solidFill>
                  <a:srgbClr val="324A7A"/>
                </a:solidFill>
                <a:highlight>
                  <a:srgbClr val="FFFF00"/>
                </a:highlight>
                <a:latin typeface="华文中宋" panose="02010600040101010101" pitchFamily="2" charset="-122"/>
                <a:ea typeface="华文中宋" panose="02010600040101010101" pitchFamily="2" charset="-122"/>
              </a:rPr>
              <a:t>（味道可以量化么？茶烟酒）</a:t>
            </a:r>
          </a:p>
          <a:p>
            <a:pPr lvl="3" eaLnBrk="1" hangingPunct="1"/>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Alexander, C., Ishikawa, S., Silverstein, M., The Timeless Way of Building, New York: Oxford University Press,1979.</a:t>
            </a:r>
          </a:p>
          <a:p>
            <a:pPr lvl="3" eaLnBrk="1" hangingPunct="1"/>
            <a:endParaRPr lang="en-US" altLang="zh-CN" sz="1400" dirty="0">
              <a:latin typeface="Arial Black" panose="020B0A04020102020204" pitchFamily="34" charset="0"/>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marL="1093761" lvl="2" indent="0" eaLnBrk="1" hangingPunct="1">
              <a:buNone/>
            </a:pPr>
            <a:endParaRPr lang="en-US" altLang="zh-CN" sz="1400" i="1" dirty="0">
              <a:latin typeface="华文中宋" panose="02010600040101010101" pitchFamily="2" charset="-122"/>
              <a:ea typeface="华文中宋" panose="02010600040101010101" pitchFamily="2" charset="-122"/>
            </a:endParaRPr>
          </a:p>
          <a:p>
            <a:pPr lvl="2" eaLnBrk="1" hangingPunct="1"/>
            <a:endParaRPr lang="en-US" altLang="zh-CN" sz="1400" i="1" dirty="0">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Christopher Alexander</a:t>
            </a:r>
            <a:r>
              <a:rPr lang="zh-CN" altLang="en-US" sz="2000" dirty="0">
                <a:solidFill>
                  <a:srgbClr val="324A7A"/>
                </a:solidFill>
                <a:latin typeface="Arial Black" panose="020B0A04020102020204" pitchFamily="34" charset="0"/>
                <a:ea typeface="华文中宋" panose="02010600040101010101" pitchFamily="2" charset="-122"/>
              </a:rPr>
              <a:t>把模式定义为“ 在某一个情景（</a:t>
            </a:r>
            <a:r>
              <a:rPr lang="en-US" altLang="zh-CN" sz="2000" dirty="0">
                <a:solidFill>
                  <a:srgbClr val="324A7A"/>
                </a:solidFill>
                <a:latin typeface="Arial Black" panose="020B0A04020102020204" pitchFamily="34" charset="0"/>
                <a:ea typeface="华文中宋" panose="02010600040101010101" pitchFamily="2" charset="-122"/>
              </a:rPr>
              <a:t>Context</a:t>
            </a:r>
            <a:r>
              <a:rPr lang="zh-CN" altLang="en-US" sz="2000" dirty="0">
                <a:solidFill>
                  <a:srgbClr val="324A7A"/>
                </a:solidFill>
                <a:latin typeface="Arial Black" panose="020B0A04020102020204" pitchFamily="34" charset="0"/>
                <a:ea typeface="华文中宋" panose="02010600040101010101" pitchFamily="2" charset="-122"/>
              </a:rPr>
              <a:t>）下的问题（</a:t>
            </a:r>
            <a:r>
              <a:rPr lang="en-US" altLang="zh-CN" sz="2000" dirty="0">
                <a:solidFill>
                  <a:srgbClr val="324A7A"/>
                </a:solidFill>
                <a:latin typeface="Arial Black" panose="020B0A04020102020204" pitchFamily="34" charset="0"/>
                <a:ea typeface="华文中宋" panose="02010600040101010101" pitchFamily="2" charset="-122"/>
              </a:rPr>
              <a:t>Problem</a:t>
            </a:r>
            <a:r>
              <a:rPr lang="zh-CN" altLang="en-US" sz="2000" dirty="0">
                <a:solidFill>
                  <a:srgbClr val="324A7A"/>
                </a:solidFill>
                <a:latin typeface="Arial Black" panose="020B0A04020102020204" pitchFamily="34" charset="0"/>
                <a:ea typeface="华文中宋" panose="02010600040101010101" pitchFamily="2" charset="-122"/>
              </a:rPr>
              <a:t>）解决方案（</a:t>
            </a:r>
            <a:r>
              <a:rPr lang="en-US" altLang="zh-CN" sz="2000" dirty="0">
                <a:solidFill>
                  <a:srgbClr val="324A7A"/>
                </a:solidFill>
                <a:latin typeface="Arial Black" panose="020B0A04020102020204" pitchFamily="34" charset="0"/>
                <a:ea typeface="华文中宋" panose="02010600040101010101" pitchFamily="2" charset="-122"/>
              </a:rPr>
              <a:t>Solution</a:t>
            </a:r>
            <a:r>
              <a:rPr lang="zh-CN" altLang="en-US" sz="2000" dirty="0">
                <a:solidFill>
                  <a:srgbClr val="324A7A"/>
                </a:solidFill>
                <a:latin typeface="Arial Black" panose="020B0A04020102020204" pitchFamily="34" charset="0"/>
                <a:ea typeface="华文中宋" panose="02010600040101010101" pitchFamily="2" charset="-122"/>
              </a:rPr>
              <a:t>）”。</a:t>
            </a:r>
          </a:p>
          <a:p>
            <a:pPr lvl="3" eaLnBrk="1" hangingPunct="1"/>
            <a:r>
              <a:rPr lang="zh-CN" altLang="en-US" sz="1600" dirty="0">
                <a:latin typeface="华文中宋" panose="02010600040101010101" pitchFamily="2" charset="-122"/>
                <a:ea typeface="华文中宋" panose="02010600040101010101" pitchFamily="2" charset="-122"/>
              </a:rPr>
              <a:t>每个模式， 通过一种让你可以无数次使用这一解决方案、而不必再次重复同样工作的方式，描述一个在我们的环境中重复出现的问题、并描述该问题解决方案的核心。</a:t>
            </a:r>
            <a:endParaRPr lang="en-US" altLang="zh-CN" sz="1600" dirty="0">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Alexander</a:t>
            </a:r>
            <a:r>
              <a:rPr lang="zh-CN" altLang="en-US" sz="2000" dirty="0">
                <a:solidFill>
                  <a:srgbClr val="324A7A"/>
                </a:solidFill>
                <a:latin typeface="Arial Black" panose="020B0A04020102020204" pitchFamily="34" charset="0"/>
                <a:ea typeface="华文中宋" panose="02010600040101010101" pitchFamily="2" charset="-122"/>
              </a:rPr>
              <a:t>描述这些人类建筑上的成果。</a:t>
            </a:r>
          </a:p>
        </p:txBody>
      </p:sp>
      <p:graphicFrame>
        <p:nvGraphicFramePr>
          <p:cNvPr id="11267" name="Object 4">
            <a:extLst>
              <a:ext uri="{FF2B5EF4-FFF2-40B4-BE49-F238E27FC236}">
                <a16:creationId xmlns:a16="http://schemas.microsoft.com/office/drawing/2014/main" id="{51D624E9-CDE0-4FE2-884F-3BB3BE9DE3B7}"/>
              </a:ext>
            </a:extLst>
          </p:cNvPr>
          <p:cNvGraphicFramePr>
            <a:graphicFrameLocks noGrp="1" noChangeAspect="1"/>
          </p:cNvGraphicFramePr>
          <p:nvPr>
            <p:ph sz="half" idx="2"/>
            <p:extLst>
              <p:ext uri="{D42A27DB-BD31-4B8C-83A1-F6EECF244321}">
                <p14:modId xmlns:p14="http://schemas.microsoft.com/office/powerpoint/2010/main" val="452917656"/>
              </p:ext>
            </p:extLst>
          </p:nvPr>
        </p:nvGraphicFramePr>
        <p:xfrm>
          <a:off x="1919536" y="2780930"/>
          <a:ext cx="5976664" cy="1728191"/>
        </p:xfrm>
        <a:graphic>
          <a:graphicData uri="http://schemas.openxmlformats.org/presentationml/2006/ole">
            <mc:AlternateContent xmlns:mc="http://schemas.openxmlformats.org/markup-compatibility/2006">
              <mc:Choice xmlns:v="urn:schemas-microsoft-com:vml" Requires="v">
                <p:oleObj spid="_x0000_s27126" name="位图图像" r:id="rId3" imgW="5057143" imgH="2114845" progId="Paint.Picture">
                  <p:embed/>
                </p:oleObj>
              </mc:Choice>
              <mc:Fallback>
                <p:oleObj name="位图图像" r:id="rId3" imgW="5057143" imgH="2114845" progId="Paint.Picture">
                  <p:embed/>
                  <p:pic>
                    <p:nvPicPr>
                      <p:cNvPr id="11267" name="Object 4">
                        <a:extLst>
                          <a:ext uri="{FF2B5EF4-FFF2-40B4-BE49-F238E27FC236}">
                            <a16:creationId xmlns:a16="http://schemas.microsoft.com/office/drawing/2014/main" id="{51D624E9-CDE0-4FE2-884F-3BB3BE9DE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2780930"/>
                        <a:ext cx="5976664" cy="1728191"/>
                      </a:xfrm>
                      <a:prstGeom prst="rect">
                        <a:avLst/>
                      </a:prstGeom>
                      <a:noFill/>
                      <a:ln>
                        <a:noFill/>
                      </a:ln>
                      <a:effectLst/>
                    </p:spPr>
                  </p:pic>
                </p:oleObj>
              </mc:Fallback>
            </mc:AlternateContent>
          </a:graphicData>
        </a:graphic>
      </p:graphicFrame>
      <p:sp>
        <p:nvSpPr>
          <p:cNvPr id="11268" name="Rectangle 9">
            <a:extLst>
              <a:ext uri="{FF2B5EF4-FFF2-40B4-BE49-F238E27FC236}">
                <a16:creationId xmlns:a16="http://schemas.microsoft.com/office/drawing/2014/main" id="{5D1736B5-EF95-4A6B-BA3D-FD391C75991B}"/>
              </a:ext>
            </a:extLst>
          </p:cNvPr>
          <p:cNvSpPr>
            <a:spLocks noGrp="1" noChangeArrowheads="1"/>
          </p:cNvSpPr>
          <p:nvPr>
            <p:ph type="title"/>
          </p:nvPr>
        </p:nvSpPr>
        <p:spPr>
          <a:noFill/>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9778E-C780-44C6-8C10-BBA1526E93F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D1E49A2C-7EE5-4397-97F0-CD7C0EFBD536}"/>
              </a:ext>
            </a:extLst>
          </p:cNvPr>
          <p:cNvSpPr>
            <a:spLocks noGrp="1"/>
          </p:cNvSpPr>
          <p:nvPr>
            <p:ph type="body" sz="half" idx="1"/>
          </p:nvPr>
        </p:nvSpPr>
        <p:spPr>
          <a:xfrm>
            <a:off x="263352" y="1125538"/>
            <a:ext cx="7416824" cy="5399087"/>
          </a:xfrm>
        </p:spPr>
        <p:txBody>
          <a:bodyPr/>
          <a:lstStyle/>
          <a:p>
            <a:r>
              <a:rPr lang="zh-CN" altLang="en-US" dirty="0">
                <a:solidFill>
                  <a:srgbClr val="324A7A"/>
                </a:solidFill>
                <a:ea typeface="华文中宋" panose="02010600040101010101" pitchFamily="2" charset="-122"/>
              </a:rPr>
              <a:t>钩子方法</a:t>
            </a:r>
            <a:r>
              <a:rPr lang="en-US" altLang="zh-CN" dirty="0">
                <a:solidFill>
                  <a:srgbClr val="324A7A"/>
                </a:solidFill>
                <a:ea typeface="华文中宋" panose="02010600040101010101" pitchFamily="2" charset="-122"/>
              </a:rPr>
              <a:t>(Hook Method)</a:t>
            </a:r>
          </a:p>
          <a:p>
            <a:pPr lvl="1">
              <a:buFont typeface="Wingdings" panose="05000000000000000000" pitchFamily="2" charset="2"/>
              <a:buChar char="n"/>
            </a:pPr>
            <a:r>
              <a:rPr lang="zh-CN" altLang="en-US" b="0" dirty="0">
                <a:solidFill>
                  <a:schemeClr val="tx1"/>
                </a:solidFill>
                <a:ea typeface="华文楷体" panose="02010600040101010101" pitchFamily="2" charset="-122"/>
              </a:rPr>
              <a:t>程序在运行时，具体子类的基本方法将覆盖父类中定义的基本方法。子类的钩子方法也将覆盖父类的钩子方法，从而可以通过在子类中实现的钩子方法对父类方法的执行进行约束，实现子类对父类行为的反向控制。</a:t>
            </a:r>
            <a:endParaRPr lang="en-US" altLang="zh-CN" b="0" dirty="0">
              <a:solidFill>
                <a:schemeClr val="tx1"/>
              </a:solidFill>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钩子方法的引入使得</a:t>
            </a:r>
            <a:r>
              <a:rPr lang="zh-CN" altLang="en-US" b="0" dirty="0">
                <a:solidFill>
                  <a:schemeClr val="tx1"/>
                </a:solidFill>
                <a:highlight>
                  <a:srgbClr val="FFFF00"/>
                </a:highlight>
                <a:ea typeface="华文楷体" panose="02010600040101010101" pitchFamily="2" charset="-122"/>
              </a:rPr>
              <a:t>子类可以控制父类的行为</a:t>
            </a:r>
            <a:r>
              <a:rPr lang="zh-CN" altLang="en-US" b="0" dirty="0">
                <a:solidFill>
                  <a:schemeClr val="tx1"/>
                </a:solidFill>
                <a:ea typeface="华文楷体" panose="02010600040101010101" pitchFamily="2" charset="-122"/>
              </a:rPr>
              <a:t>。</a:t>
            </a:r>
            <a:endParaRPr lang="en-US" altLang="zh-CN" b="0" dirty="0">
              <a:solidFill>
                <a:schemeClr val="tx1"/>
              </a:solidFill>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最简单的钩子方法就是空方法，也可以在钩子方法中定义一个默认的实现。如果子类不覆盖钩子方法，则执行父类的默认实现代码。 </a:t>
            </a: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比较复杂一点的钩子方法可以对其他方法进行约束，这种钩子方法通常返回一个</a:t>
            </a:r>
            <a:r>
              <a:rPr lang="en-US" altLang="zh-CN" b="0" dirty="0" err="1">
                <a:solidFill>
                  <a:schemeClr val="tx1"/>
                </a:solidFill>
                <a:ea typeface="华文楷体" panose="02010600040101010101" pitchFamily="2" charset="-122"/>
              </a:rPr>
              <a:t>boolean</a:t>
            </a:r>
            <a:r>
              <a:rPr lang="zh-CN" altLang="en-US" b="0" dirty="0">
                <a:solidFill>
                  <a:schemeClr val="tx1"/>
                </a:solidFill>
                <a:ea typeface="华文楷体" panose="02010600040101010101" pitchFamily="2" charset="-122"/>
              </a:rPr>
              <a:t>类型，即返回</a:t>
            </a:r>
            <a:r>
              <a:rPr lang="en-US" altLang="zh-CN" b="0" dirty="0">
                <a:solidFill>
                  <a:schemeClr val="tx1"/>
                </a:solidFill>
                <a:ea typeface="华文楷体" panose="02010600040101010101" pitchFamily="2" charset="-122"/>
              </a:rPr>
              <a:t>true</a:t>
            </a:r>
            <a:r>
              <a:rPr lang="zh-CN" altLang="en-US" b="0" dirty="0">
                <a:solidFill>
                  <a:schemeClr val="tx1"/>
                </a:solidFill>
                <a:ea typeface="华文楷体" panose="02010600040101010101" pitchFamily="2" charset="-122"/>
              </a:rPr>
              <a:t>或</a:t>
            </a:r>
            <a:r>
              <a:rPr lang="en-US" altLang="zh-CN" b="0" dirty="0">
                <a:solidFill>
                  <a:schemeClr val="tx1"/>
                </a:solidFill>
                <a:ea typeface="华文楷体" panose="02010600040101010101" pitchFamily="2" charset="-122"/>
              </a:rPr>
              <a:t>false</a:t>
            </a:r>
            <a:r>
              <a:rPr lang="zh-CN" altLang="en-US" b="0" dirty="0">
                <a:solidFill>
                  <a:schemeClr val="tx1"/>
                </a:solidFill>
                <a:ea typeface="华文楷体" panose="02010600040101010101" pitchFamily="2" charset="-122"/>
              </a:rPr>
              <a:t>，用来判断是否执行某一个基本方法。</a:t>
            </a:r>
          </a:p>
          <a:p>
            <a:pPr lvl="1"/>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graphicFrame>
        <p:nvGraphicFramePr>
          <p:cNvPr id="5" name="Group 15">
            <a:extLst>
              <a:ext uri="{FF2B5EF4-FFF2-40B4-BE49-F238E27FC236}">
                <a16:creationId xmlns:a16="http://schemas.microsoft.com/office/drawing/2014/main" id="{1423F668-2B0E-4E43-98CB-9EF404951C2F}"/>
              </a:ext>
            </a:extLst>
          </p:cNvPr>
          <p:cNvGraphicFramePr>
            <a:graphicFrameLocks noGrp="1"/>
          </p:cNvGraphicFramePr>
          <p:nvPr>
            <p:ph sz="half" idx="2"/>
            <p:extLst>
              <p:ext uri="{D42A27DB-BD31-4B8C-83A1-F6EECF244321}">
                <p14:modId xmlns:p14="http://schemas.microsoft.com/office/powerpoint/2010/main" val="2331802283"/>
              </p:ext>
            </p:extLst>
          </p:nvPr>
        </p:nvGraphicFramePr>
        <p:xfrm>
          <a:off x="7752184" y="1700808"/>
          <a:ext cx="4176464" cy="4663456"/>
        </p:xfrm>
        <a:graphic>
          <a:graphicData uri="http://schemas.openxmlformats.org/drawingml/2006/table">
            <a:tbl>
              <a:tblPr/>
              <a:tblGrid>
                <a:gridCol w="4176464">
                  <a:extLst>
                    <a:ext uri="{9D8B030D-6E8A-4147-A177-3AD203B41FA5}">
                      <a16:colId xmlns:a16="http://schemas.microsoft.com/office/drawing/2014/main" val="20000"/>
                    </a:ext>
                  </a:extLst>
                </a:gridCol>
              </a:tblGrid>
              <a:tr h="4663456">
                <a:tc>
                  <a:txBody>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public void template()</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open();</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display();</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if(</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isPrint</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print();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public </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boolean</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isPrint</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return true;</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565110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E440568-FE46-45B8-86BF-302C46F02759}"/>
              </a:ext>
            </a:extLst>
          </p:cNvPr>
          <p:cNvSpPr>
            <a:spLocks noGrp="1"/>
          </p:cNvSpPr>
          <p:nvPr>
            <p:ph type="title"/>
          </p:nvPr>
        </p:nvSpPr>
        <p:spPr>
          <a:xfrm>
            <a:off x="121969" y="116634"/>
            <a:ext cx="4035787" cy="905719"/>
          </a:xfrm>
        </p:spPr>
        <p:txBody>
          <a:bodyPr/>
          <a:lstStyle/>
          <a:p>
            <a:pPr algn="ctr"/>
            <a:r>
              <a:rPr lang="zh-CN" altLang="en-US" sz="2400" dirty="0">
                <a:latin typeface="华文中宋" panose="02010600040101010101" pitchFamily="2" charset="-122"/>
                <a:ea typeface="华文中宋" panose="02010600040101010101" pitchFamily="2" charset="-122"/>
              </a:rPr>
              <a:t>一个简单的钩子方法</a:t>
            </a:r>
            <a:br>
              <a:rPr lang="en-US" altLang="zh-CN" sz="2400" dirty="0">
                <a:latin typeface="华文中宋" panose="02010600040101010101" pitchFamily="2" charset="-122"/>
                <a:ea typeface="华文中宋" panose="02010600040101010101" pitchFamily="2" charset="-122"/>
              </a:rPr>
            </a:br>
            <a:r>
              <a:rPr lang="en-US" altLang="zh-CN" sz="2400" dirty="0">
                <a:latin typeface="华文中宋" panose="02010600040101010101" pitchFamily="2" charset="-122"/>
                <a:ea typeface="华文中宋" panose="02010600040101010101" pitchFamily="2" charset="-122"/>
              </a:rPr>
              <a:t>(Hook Method)</a:t>
            </a:r>
            <a:endParaRPr lang="zh-CN" altLang="en-US" sz="2400" dirty="0"/>
          </a:p>
        </p:txBody>
      </p:sp>
      <p:sp>
        <p:nvSpPr>
          <p:cNvPr id="10" name="任意多边形: 形状 9">
            <a:extLst>
              <a:ext uri="{FF2B5EF4-FFF2-40B4-BE49-F238E27FC236}">
                <a16:creationId xmlns:a16="http://schemas.microsoft.com/office/drawing/2014/main" id="{A8DA68ED-6066-4520-B8E8-FE3451FDF4B6}"/>
              </a:ext>
            </a:extLst>
          </p:cNvPr>
          <p:cNvSpPr/>
          <p:nvPr/>
        </p:nvSpPr>
        <p:spPr bwMode="auto">
          <a:xfrm>
            <a:off x="4318177" y="59751"/>
            <a:ext cx="77361" cy="6710019"/>
          </a:xfrm>
          <a:custGeom>
            <a:avLst/>
            <a:gdLst>
              <a:gd name="connsiteX0" fmla="*/ 0 w 48126"/>
              <a:gd name="connsiteY0" fmla="*/ 0 h 5983705"/>
              <a:gd name="connsiteX1" fmla="*/ 48126 w 48126"/>
              <a:gd name="connsiteY1" fmla="*/ 5983705 h 5983705"/>
              <a:gd name="connsiteX2" fmla="*/ 48126 w 48126"/>
              <a:gd name="connsiteY2" fmla="*/ 5983705 h 5983705"/>
            </a:gdLst>
            <a:ahLst/>
            <a:cxnLst>
              <a:cxn ang="0">
                <a:pos x="connsiteX0" y="connsiteY0"/>
              </a:cxn>
              <a:cxn ang="0">
                <a:pos x="connsiteX1" y="connsiteY1"/>
              </a:cxn>
              <a:cxn ang="0">
                <a:pos x="connsiteX2" y="connsiteY2"/>
              </a:cxn>
            </a:cxnLst>
            <a:rect l="l" t="t" r="r" b="b"/>
            <a:pathLst>
              <a:path w="48126" h="5983705">
                <a:moveTo>
                  <a:pt x="0" y="0"/>
                </a:moveTo>
                <a:lnTo>
                  <a:pt x="48126" y="5983705"/>
                </a:lnTo>
                <a:lnTo>
                  <a:pt x="48126" y="5983705"/>
                </a:lnTo>
              </a:path>
            </a:pathLst>
          </a:custGeom>
          <a:noFill/>
          <a:ln w="12700" cap="flat" cmpd="sng" algn="ctr">
            <a:solidFill>
              <a:srgbClr val="133984"/>
            </a:solidFill>
            <a:prstDash val="lg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1" name="任意多边形: 形状 10">
            <a:extLst>
              <a:ext uri="{FF2B5EF4-FFF2-40B4-BE49-F238E27FC236}">
                <a16:creationId xmlns:a16="http://schemas.microsoft.com/office/drawing/2014/main" id="{DE6AC907-6BCE-4F86-BF15-8695B18C1AF1}"/>
              </a:ext>
            </a:extLst>
          </p:cNvPr>
          <p:cNvSpPr/>
          <p:nvPr/>
        </p:nvSpPr>
        <p:spPr bwMode="auto">
          <a:xfrm>
            <a:off x="4555959" y="5301208"/>
            <a:ext cx="7539789" cy="0"/>
          </a:xfrm>
          <a:custGeom>
            <a:avLst/>
            <a:gdLst>
              <a:gd name="connsiteX0" fmla="*/ 0 w 7539789"/>
              <a:gd name="connsiteY0" fmla="*/ 0 h 0"/>
              <a:gd name="connsiteX1" fmla="*/ 7539789 w 7539789"/>
              <a:gd name="connsiteY1" fmla="*/ 0 h 0"/>
              <a:gd name="connsiteX2" fmla="*/ 7539789 w 7539789"/>
              <a:gd name="connsiteY2" fmla="*/ 0 h 0"/>
            </a:gdLst>
            <a:ahLst/>
            <a:cxnLst>
              <a:cxn ang="0">
                <a:pos x="connsiteX0" y="connsiteY0"/>
              </a:cxn>
              <a:cxn ang="0">
                <a:pos x="connsiteX1" y="connsiteY1"/>
              </a:cxn>
              <a:cxn ang="0">
                <a:pos x="connsiteX2" y="connsiteY2"/>
              </a:cxn>
            </a:cxnLst>
            <a:rect l="l" t="t" r="r" b="b"/>
            <a:pathLst>
              <a:path w="7539789">
                <a:moveTo>
                  <a:pt x="0" y="0"/>
                </a:moveTo>
                <a:lnTo>
                  <a:pt x="7539789" y="0"/>
                </a:lnTo>
                <a:lnTo>
                  <a:pt x="7539789" y="0"/>
                </a:lnTo>
              </a:path>
            </a:pathLst>
          </a:custGeom>
          <a:no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pic>
        <p:nvPicPr>
          <p:cNvPr id="12" name="图片 11">
            <a:extLst>
              <a:ext uri="{FF2B5EF4-FFF2-40B4-BE49-F238E27FC236}">
                <a16:creationId xmlns:a16="http://schemas.microsoft.com/office/drawing/2014/main" id="{EAFE2705-338B-4007-A36A-A55A85B38016}"/>
              </a:ext>
            </a:extLst>
          </p:cNvPr>
          <p:cNvPicPr>
            <a:picLocks noChangeAspect="1"/>
          </p:cNvPicPr>
          <p:nvPr/>
        </p:nvPicPr>
        <p:blipFill>
          <a:blip r:embed="rId3"/>
          <a:stretch>
            <a:fillRect/>
          </a:stretch>
        </p:blipFill>
        <p:spPr>
          <a:xfrm>
            <a:off x="121969" y="909649"/>
            <a:ext cx="4035787" cy="5614976"/>
          </a:xfrm>
          <a:prstGeom prst="rect">
            <a:avLst/>
          </a:prstGeom>
        </p:spPr>
      </p:pic>
      <p:pic>
        <p:nvPicPr>
          <p:cNvPr id="13" name="图片 12">
            <a:extLst>
              <a:ext uri="{FF2B5EF4-FFF2-40B4-BE49-F238E27FC236}">
                <a16:creationId xmlns:a16="http://schemas.microsoft.com/office/drawing/2014/main" id="{5339FF16-92F4-4AAF-90B0-B66D2A9A4E06}"/>
              </a:ext>
            </a:extLst>
          </p:cNvPr>
          <p:cNvPicPr>
            <a:picLocks noChangeAspect="1"/>
          </p:cNvPicPr>
          <p:nvPr/>
        </p:nvPicPr>
        <p:blipFill>
          <a:blip r:embed="rId4"/>
          <a:stretch>
            <a:fillRect/>
          </a:stretch>
        </p:blipFill>
        <p:spPr>
          <a:xfrm>
            <a:off x="4411816" y="1"/>
            <a:ext cx="7780185" cy="5301208"/>
          </a:xfrm>
          <a:prstGeom prst="rect">
            <a:avLst/>
          </a:prstGeom>
        </p:spPr>
      </p:pic>
      <p:pic>
        <p:nvPicPr>
          <p:cNvPr id="14" name="图片 13">
            <a:extLst>
              <a:ext uri="{FF2B5EF4-FFF2-40B4-BE49-F238E27FC236}">
                <a16:creationId xmlns:a16="http://schemas.microsoft.com/office/drawing/2014/main" id="{ABE737F4-A76B-42F7-8340-786F57BD855D}"/>
              </a:ext>
            </a:extLst>
          </p:cNvPr>
          <p:cNvPicPr>
            <a:picLocks noChangeAspect="1"/>
          </p:cNvPicPr>
          <p:nvPr/>
        </p:nvPicPr>
        <p:blipFill>
          <a:blip r:embed="rId5"/>
          <a:stretch>
            <a:fillRect/>
          </a:stretch>
        </p:blipFill>
        <p:spPr>
          <a:xfrm>
            <a:off x="4727848" y="5362760"/>
            <a:ext cx="5904656" cy="1495239"/>
          </a:xfrm>
          <a:prstGeom prst="rect">
            <a:avLst/>
          </a:prstGeom>
        </p:spPr>
      </p:pic>
    </p:spTree>
    <p:extLst>
      <p:ext uri="{BB962C8B-B14F-4D97-AF65-F5344CB8AC3E}">
        <p14:creationId xmlns:p14="http://schemas.microsoft.com/office/powerpoint/2010/main" val="142334593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9698E-6085-44CF-B86C-E0E270D19299}"/>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68429EBA-1B70-4866-85F5-C90C818E1B8B}"/>
              </a:ext>
            </a:extLst>
          </p:cNvPr>
          <p:cNvSpPr>
            <a:spLocks noGrp="1"/>
          </p:cNvSpPr>
          <p:nvPr>
            <p:ph type="body" sz="half" idx="1"/>
          </p:nvPr>
        </p:nvSpPr>
        <p:spPr>
          <a:xfrm>
            <a:off x="624417" y="1125538"/>
            <a:ext cx="5384800" cy="5327799"/>
          </a:xfrm>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模板方法模式的优点</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模板方法模式在一个类中形式化地定义算法，而由它的子类实现细节的处理。</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模板方法模式是一种代码复用的基本技术。</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模板方法模式导致一种反向的控制结构，通过一个父类调用其子类的操作，通过对子类的扩展增加新的行为，符合“开闭原则”。</a:t>
            </a:r>
            <a:endParaRPr lang="en-US" altLang="zh-CN" sz="2400" b="0" dirty="0">
              <a:solidFill>
                <a:schemeClr val="tx1"/>
              </a:solidFill>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也是“封装算法”的（策略模式），但又有不同。</a:t>
            </a:r>
          </a:p>
          <a:p>
            <a:endParaRPr lang="zh-CN" altLang="en-US" dirty="0"/>
          </a:p>
        </p:txBody>
      </p:sp>
      <p:sp>
        <p:nvSpPr>
          <p:cNvPr id="4" name="内容占位符 3">
            <a:extLst>
              <a:ext uri="{FF2B5EF4-FFF2-40B4-BE49-F238E27FC236}">
                <a16:creationId xmlns:a16="http://schemas.microsoft.com/office/drawing/2014/main" id="{04183DC9-F180-4E76-84BF-F8FA02152BC8}"/>
              </a:ext>
            </a:extLst>
          </p:cNvPr>
          <p:cNvSpPr>
            <a:spLocks noGrp="1"/>
          </p:cNvSpPr>
          <p:nvPr>
            <p:ph sz="half" idx="2"/>
          </p:nvPr>
        </p:nvSpPr>
        <p:spPr>
          <a:xfrm>
            <a:off x="6212417" y="1125539"/>
            <a:ext cx="5284178" cy="5065712"/>
          </a:xfrm>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模板方法模式的缺点</a:t>
            </a:r>
          </a:p>
          <a:p>
            <a:pPr marL="857229" lvl="2" indent="-449251" eaLnBrk="1" hangingPunct="1">
              <a:buSzPct val="100000"/>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每个不同的实现都需要定义一个子类，这会导致类的个数增加，系统更加庞大，设计也更加抽象，但也更加符合“单一职责原则”，使得类的内聚性得以提高。</a:t>
            </a:r>
          </a:p>
          <a:p>
            <a:endParaRPr lang="zh-CN" altLang="en-US" dirty="0"/>
          </a:p>
        </p:txBody>
      </p:sp>
      <p:cxnSp>
        <p:nvCxnSpPr>
          <p:cNvPr id="7" name="直接连接符 6">
            <a:extLst>
              <a:ext uri="{FF2B5EF4-FFF2-40B4-BE49-F238E27FC236}">
                <a16:creationId xmlns:a16="http://schemas.microsoft.com/office/drawing/2014/main" id="{7BE693E9-9B8A-4F20-B7AC-E98E4E658C1E}"/>
              </a:ext>
            </a:extLst>
          </p:cNvPr>
          <p:cNvCxnSpPr/>
          <p:nvPr/>
        </p:nvCxnSpPr>
        <p:spPr bwMode="auto">
          <a:xfrm>
            <a:off x="6096000" y="1268761"/>
            <a:ext cx="0" cy="540985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40783165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D01EF-D459-45E7-8639-EAA89E5AFB62}"/>
              </a:ext>
            </a:extLst>
          </p:cNvPr>
          <p:cNvSpPr>
            <a:spLocks noGrp="1"/>
          </p:cNvSpPr>
          <p:nvPr>
            <p:ph type="title"/>
          </p:nvPr>
        </p:nvSpPr>
        <p:spPr>
          <a:xfrm>
            <a:off x="7143" y="25957"/>
            <a:ext cx="12192000" cy="688975"/>
          </a:xfrm>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5A878F66-0F0D-4D53-A467-67A6D9B0245E}"/>
              </a:ext>
            </a:extLst>
          </p:cNvPr>
          <p:cNvSpPr>
            <a:spLocks noGrp="1"/>
          </p:cNvSpPr>
          <p:nvPr>
            <p:ph type="body" sz="half" idx="1"/>
          </p:nvPr>
        </p:nvSpPr>
        <p:spPr>
          <a:xfrm>
            <a:off x="432637" y="836712"/>
            <a:ext cx="11341011" cy="5905525"/>
          </a:xfrm>
        </p:spPr>
        <p:txBody>
          <a:bodyPr/>
          <a:lstStyle/>
          <a:p>
            <a:pPr eaLnBrk="1" hangingPunct="1">
              <a:lnSpc>
                <a:spcPct val="100000"/>
              </a:lnSpc>
            </a:pPr>
            <a:r>
              <a:rPr lang="zh-CN" altLang="en-US" dirty="0">
                <a:solidFill>
                  <a:srgbClr val="324A7A"/>
                </a:solidFill>
                <a:latin typeface="Arial Black" panose="020B0A04020102020204" pitchFamily="34" charset="0"/>
              </a:rPr>
              <a:t>启发</a:t>
            </a:r>
          </a:p>
          <a:p>
            <a:pPr lvl="1" eaLnBrk="1" hangingPunct="1">
              <a:lnSpc>
                <a:spcPct val="10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逻辑可共享</a:t>
            </a:r>
          </a:p>
          <a:p>
            <a:pPr lvl="2" eaLnBrk="1" hangingPunct="1">
              <a:spcBef>
                <a:spcPts val="0"/>
              </a:spcBef>
              <a:buFont typeface="Wingdings" panose="05000000000000000000" pitchFamily="2" charset="2"/>
              <a:buChar char="l"/>
            </a:pPr>
            <a:r>
              <a:rPr lang="en-US" altLang="zh-CN" sz="2000" b="0" dirty="0">
                <a:solidFill>
                  <a:schemeClr val="tx1"/>
                </a:solidFill>
                <a:ea typeface="华文楷体" panose="02010600040101010101" pitchFamily="2" charset="-122"/>
              </a:rPr>
              <a:t>Template Method Pattern</a:t>
            </a:r>
            <a:r>
              <a:rPr lang="zh-CN" altLang="en-US" sz="2000" b="0" dirty="0">
                <a:solidFill>
                  <a:schemeClr val="tx1"/>
                </a:solidFill>
                <a:ea typeface="华文楷体" panose="02010600040101010101" pitchFamily="2" charset="-122"/>
              </a:rPr>
              <a:t>究竟有什么好处？因为父类的模板已经实现了算法，所以子类就不需要重新逐一实现算法。</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如果不采用</a:t>
            </a:r>
            <a:r>
              <a:rPr lang="en-US" altLang="zh-CN" sz="2000" b="0" dirty="0">
                <a:solidFill>
                  <a:schemeClr val="tx1"/>
                </a:solidFill>
                <a:ea typeface="华文楷体" panose="02010600040101010101" pitchFamily="2" charset="-122"/>
              </a:rPr>
              <a:t>Template Method Pattern</a:t>
            </a:r>
            <a:r>
              <a:rPr lang="zh-CN" altLang="en-US" sz="2000" b="0" dirty="0">
                <a:solidFill>
                  <a:schemeClr val="tx1"/>
                </a:solidFill>
                <a:ea typeface="华文楷体" panose="02010600040101010101" pitchFamily="2" charset="-122"/>
              </a:rPr>
              <a:t>会如何？：则需：</a:t>
            </a:r>
            <a:r>
              <a:rPr lang="zh-CN" altLang="en-US" sz="2000" dirty="0">
                <a:solidFill>
                  <a:srgbClr val="C00000"/>
                </a:solidFill>
                <a:latin typeface="华文中宋" panose="02010600040101010101" pitchFamily="2" charset="-122"/>
                <a:ea typeface="华文中宋" panose="02010600040101010101" pitchFamily="2" charset="-122"/>
              </a:rPr>
              <a:t>逐一修改所有的</a:t>
            </a:r>
            <a:r>
              <a:rPr lang="en-US" altLang="zh-CN" sz="2000" dirty="0">
                <a:solidFill>
                  <a:srgbClr val="C00000"/>
                </a:solidFill>
                <a:latin typeface="华文中宋" panose="02010600040101010101" pitchFamily="2" charset="-122"/>
                <a:ea typeface="华文中宋" panose="02010600040101010101" pitchFamily="2" charset="-122"/>
              </a:rPr>
              <a:t>Concrete Class</a:t>
            </a:r>
            <a:endParaRPr lang="zh-CN" altLang="en-US" sz="200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子类应视同父类：</a:t>
            </a:r>
            <a:r>
              <a:rPr lang="zh-CN" altLang="en-US" dirty="0">
                <a:solidFill>
                  <a:srgbClr val="C00000"/>
                </a:solidFill>
                <a:latin typeface="华文中宋" panose="02010600040101010101" pitchFamily="2" charset="-122"/>
                <a:ea typeface="华文中宋" panose="02010600040101010101" pitchFamily="2" charset="-122"/>
              </a:rPr>
              <a:t>向上转型</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父类对子类的要求：</a:t>
            </a:r>
            <a:r>
              <a:rPr lang="en-US" altLang="zh-CN" b="0" dirty="0">
                <a:solidFill>
                  <a:schemeClr val="tx1"/>
                </a:solidFill>
                <a:ea typeface="华文中宋" panose="02010600040101010101" pitchFamily="2" charset="-122"/>
              </a:rPr>
              <a:t>Subclass responsibility</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抽象类的意义</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父类和子类之间的协调</a:t>
            </a:r>
            <a:endParaRPr lang="en-US" altLang="zh-CN" b="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好莱坞原则</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在模板方法模式中，子类不显式调用父类的方法，而是通过覆盖父类的方法来实现某些具体的业务逻辑，父类控制对子类的调用，这种机制被称为好莱坞原则</a:t>
            </a:r>
            <a:r>
              <a:rPr lang="en-US" altLang="zh-CN" sz="2000" b="0" dirty="0">
                <a:solidFill>
                  <a:schemeClr val="tx1"/>
                </a:solidFill>
                <a:ea typeface="华文楷体" panose="02010600040101010101" pitchFamily="2" charset="-122"/>
              </a:rPr>
              <a:t>(Hollywood Principle)</a:t>
            </a:r>
            <a:r>
              <a:rPr lang="zh-CN" altLang="en-US" sz="2000" b="0" dirty="0">
                <a:solidFill>
                  <a:schemeClr val="tx1"/>
                </a:solidFill>
                <a:ea typeface="华文楷体" panose="02010600040101010101" pitchFamily="2" charset="-122"/>
              </a:rPr>
              <a:t>，好莱坞原则的定义为：</a:t>
            </a:r>
            <a:r>
              <a:rPr lang="zh-CN" altLang="en-US" sz="2000" b="0" dirty="0">
                <a:solidFill>
                  <a:schemeClr val="tx1"/>
                </a:solidFill>
                <a:highlight>
                  <a:srgbClr val="FFFF00"/>
                </a:highlight>
                <a:ea typeface="华文楷体" panose="02010600040101010101" pitchFamily="2" charset="-122"/>
              </a:rPr>
              <a:t>“不要给我们打电话，我们会给你打电话</a:t>
            </a:r>
            <a:r>
              <a:rPr lang="en-US" altLang="zh-CN" sz="2000" b="0" dirty="0">
                <a:solidFill>
                  <a:schemeClr val="tx1"/>
                </a:solidFill>
                <a:highlight>
                  <a:srgbClr val="FFFF00"/>
                </a:highlight>
                <a:ea typeface="华文楷体" panose="02010600040101010101" pitchFamily="2" charset="-122"/>
              </a:rPr>
              <a:t>(Don‘t call us, we’ll call you)”</a:t>
            </a:r>
            <a:r>
              <a:rPr lang="zh-CN" altLang="en-US" sz="2000" b="0" dirty="0">
                <a:solidFill>
                  <a:schemeClr val="tx1"/>
                </a:solidFill>
                <a:highlight>
                  <a:srgbClr val="FFFF00"/>
                </a:highlight>
                <a:ea typeface="华文楷体" panose="02010600040101010101" pitchFamily="2" charset="-122"/>
              </a:rPr>
              <a:t>。</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在模板方法模式中，好莱坞原则体现在：子类不需要调用父类，而通过父类来调用子类，将某些步骤的实现写在子类中，由父类来控制整个过程。 </a:t>
            </a:r>
          </a:p>
          <a:p>
            <a:pPr lvl="1" eaLnBrk="1" hangingPunct="1">
              <a:lnSpc>
                <a:spcPct val="100000"/>
              </a:lnSpc>
            </a:pPr>
            <a:endParaRPr lang="en-US" altLang="zh-CN" sz="1800" b="0" dirty="0">
              <a:solidFill>
                <a:schemeClr val="tx1"/>
              </a:solidFill>
              <a:latin typeface="Arial Black" panose="020B0A04020102020204" pitchFamily="34" charset="0"/>
              <a:ea typeface="华文中宋" panose="02010600040101010101" pitchFamily="2" charset="-122"/>
            </a:endParaRPr>
          </a:p>
        </p:txBody>
      </p:sp>
    </p:spTree>
    <p:extLst>
      <p:ext uri="{BB962C8B-B14F-4D97-AF65-F5344CB8AC3E}">
        <p14:creationId xmlns:p14="http://schemas.microsoft.com/office/powerpoint/2010/main" val="195189456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8:</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57386" y="1772816"/>
            <a:ext cx="11127246" cy="3054169"/>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zh-CN" altLang="en-US" sz="2000" b="0" dirty="0">
                <a:solidFill>
                  <a:schemeClr val="bg1"/>
                </a:solidFill>
                <a:latin typeface="Arial Black" panose="020B0A04020102020204" pitchFamily="34" charset="0"/>
                <a:ea typeface="华文中宋" panose="02010600040101010101" pitchFamily="2" charset="-122"/>
              </a:rPr>
              <a:t>什么是</a:t>
            </a:r>
            <a:r>
              <a:rPr lang="en-US" altLang="zh-CN" sz="2000" b="0" dirty="0" err="1">
                <a:solidFill>
                  <a:schemeClr val="bg1"/>
                </a:solidFill>
                <a:latin typeface="Arial Black" panose="020B0A04020102020204" pitchFamily="34" charset="0"/>
                <a:ea typeface="华文中宋" panose="02010600040101010101" pitchFamily="2" charset="-122"/>
              </a:rPr>
              <a:t>IoC</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Inversion of Control</a:t>
            </a:r>
            <a:r>
              <a:rPr lang="zh-CN" altLang="en-US" sz="2000" b="0" dirty="0">
                <a:solidFill>
                  <a:schemeClr val="bg1"/>
                </a:solidFill>
                <a:latin typeface="Arial Black" panose="020B0A04020102020204" pitchFamily="34" charset="0"/>
                <a:ea typeface="华文中宋" panose="02010600040101010101" pitchFamily="2" charset="-122"/>
              </a:rPr>
              <a:t>）、 </a:t>
            </a:r>
            <a:r>
              <a:rPr lang="en-US" altLang="zh-CN" sz="2000" b="0" dirty="0">
                <a:solidFill>
                  <a:schemeClr val="bg1"/>
                </a:solidFill>
                <a:latin typeface="Arial Black" panose="020B0A04020102020204" pitchFamily="34" charset="0"/>
                <a:ea typeface="华文中宋" panose="02010600040101010101" pitchFamily="2" charset="-122"/>
              </a:rPr>
              <a:t>DIP</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Dependency Inversion Principle</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Dependency Injection</a:t>
            </a:r>
            <a:r>
              <a:rPr lang="zh-CN" altLang="en-US" sz="2000" b="0" dirty="0">
                <a:solidFill>
                  <a:schemeClr val="bg1"/>
                </a:solidFill>
                <a:latin typeface="Arial Black" panose="020B0A04020102020204" pitchFamily="34" charset="0"/>
                <a:ea typeface="华文中宋" panose="02010600040101010101" pitchFamily="2" charset="-122"/>
              </a:rPr>
              <a:t> ？</a:t>
            </a:r>
            <a:r>
              <a:rPr lang="zh-CN" altLang="en-US" sz="2000" kern="0" dirty="0">
                <a:solidFill>
                  <a:schemeClr val="bg1"/>
                </a:solidFill>
                <a:latin typeface="微软雅黑" panose="020B0503020204020204" pitchFamily="34" charset="-122"/>
                <a:ea typeface="微软雅黑" panose="020B0503020204020204" pitchFamily="34" charset="-122"/>
              </a:rPr>
              <a:t>请举例说明实现方式。</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29</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743B2944-7B06-47BF-96C8-894BE240FAA3}"/>
              </a:ext>
            </a:extLst>
          </p:cNvPr>
          <p:cNvSpPr>
            <a:spLocks noGrp="1" noChangeArrowheads="1"/>
          </p:cNvSpPr>
          <p:nvPr>
            <p:ph type="title"/>
          </p:nvPr>
        </p:nvSpPr>
        <p:spPr/>
        <p:txBody>
          <a:bodyPr/>
          <a:lstStyle/>
          <a:p>
            <a:r>
              <a:rPr lang="zh-CN" altLang="en-US" dirty="0">
                <a:latin typeface="华文中宋" panose="02010600040101010101" pitchFamily="2" charset="-122"/>
                <a:ea typeface="华文中宋" panose="02010600040101010101" pitchFamily="2" charset="-122"/>
              </a:rPr>
              <a:t>设计模式的方法</a:t>
            </a:r>
            <a:br>
              <a:rPr lang="en-US" altLang="zh-CN" dirty="0">
                <a:latin typeface="华文中宋" panose="02010600040101010101" pitchFamily="2" charset="-122"/>
                <a:ea typeface="华文中宋" panose="02010600040101010101" pitchFamily="2" charset="-122"/>
              </a:rPr>
            </a:br>
            <a:endParaRPr lang="zh-CN" altLang="en-US" dirty="0"/>
          </a:p>
        </p:txBody>
      </p:sp>
      <p:sp>
        <p:nvSpPr>
          <p:cNvPr id="86019" name="内容占位符 2">
            <a:extLst>
              <a:ext uri="{FF2B5EF4-FFF2-40B4-BE49-F238E27FC236}">
                <a16:creationId xmlns:a16="http://schemas.microsoft.com/office/drawing/2014/main" id="{61ED5661-D9E1-47A6-BC44-54FE29946157}"/>
              </a:ext>
            </a:extLst>
          </p:cNvPr>
          <p:cNvSpPr>
            <a:spLocks noGrp="1" noChangeArrowheads="1"/>
          </p:cNvSpPr>
          <p:nvPr>
            <p:ph idx="1"/>
          </p:nvPr>
        </p:nvSpPr>
        <p:spPr>
          <a:xfrm>
            <a:off x="624417" y="908720"/>
            <a:ext cx="10972800" cy="5688631"/>
          </a:xfrm>
        </p:spPr>
        <p:txBody>
          <a:bodyPr/>
          <a:lstStyle/>
          <a:p>
            <a:pPr algn="l"/>
            <a:r>
              <a:rPr lang="en-US" altLang="zh-CN" b="0" dirty="0">
                <a:solidFill>
                  <a:srgbClr val="324A7A"/>
                </a:solidFill>
                <a:ea typeface="华文中宋" panose="02010600040101010101" pitchFamily="2" charset="-122"/>
              </a:rPr>
              <a:t>Java</a:t>
            </a:r>
            <a:r>
              <a:rPr lang="zh-CN" altLang="en-US" b="0" dirty="0">
                <a:solidFill>
                  <a:srgbClr val="324A7A"/>
                </a:solidFill>
                <a:ea typeface="华文中宋" panose="02010600040101010101" pitchFamily="2" charset="-122"/>
              </a:rPr>
              <a:t>里面的数组数据可以通过索引来获取，那么对象呢？</a:t>
            </a:r>
            <a:endParaRPr lang="en-US" altLang="zh-CN" b="0" dirty="0">
              <a:solidFill>
                <a:srgbClr val="324A7A"/>
              </a:solidFill>
              <a:ea typeface="华文中宋" panose="02010600040101010101" pitchFamily="2" charset="-122"/>
            </a:endParaRPr>
          </a:p>
          <a:p>
            <a:pPr algn="l"/>
            <a:r>
              <a:rPr lang="zh-CN" altLang="en-US" b="0" dirty="0">
                <a:solidFill>
                  <a:srgbClr val="324A7A"/>
                </a:solidFill>
                <a:ea typeface="华文中宋" panose="02010600040101010101" pitchFamily="2" charset="-122"/>
              </a:rPr>
              <a:t>迭代这个名词对于熟悉</a:t>
            </a:r>
            <a:r>
              <a:rPr lang="en-US" altLang="zh-CN" b="0" dirty="0">
                <a:solidFill>
                  <a:srgbClr val="324A7A"/>
                </a:solidFill>
                <a:ea typeface="华文中宋" panose="02010600040101010101" pitchFamily="2" charset="-122"/>
              </a:rPr>
              <a:t>Java</a:t>
            </a:r>
            <a:r>
              <a:rPr lang="zh-CN" altLang="en-US" b="0" dirty="0">
                <a:solidFill>
                  <a:srgbClr val="324A7A"/>
                </a:solidFill>
                <a:ea typeface="华文中宋" panose="02010600040101010101" pitchFamily="2" charset="-122"/>
              </a:rPr>
              <a:t>的人来说绝对不陌生。我们常常使用</a:t>
            </a:r>
            <a:r>
              <a:rPr lang="en-US" altLang="zh-CN" b="0" dirty="0">
                <a:solidFill>
                  <a:srgbClr val="324A7A"/>
                </a:solidFill>
                <a:ea typeface="华文中宋" panose="02010600040101010101" pitchFamily="2" charset="-122"/>
              </a:rPr>
              <a:t>JDK</a:t>
            </a:r>
            <a:r>
              <a:rPr lang="zh-CN" altLang="en-US" b="0" dirty="0">
                <a:solidFill>
                  <a:srgbClr val="324A7A"/>
                </a:solidFill>
                <a:ea typeface="华文中宋" panose="02010600040101010101" pitchFamily="2" charset="-122"/>
              </a:rPr>
              <a:t>提供的迭代接口进行</a:t>
            </a:r>
            <a:r>
              <a:rPr lang="en-US" altLang="zh-CN" b="0" dirty="0">
                <a:solidFill>
                  <a:srgbClr val="324A7A"/>
                </a:solidFill>
                <a:ea typeface="华文中宋" panose="02010600040101010101" pitchFamily="2" charset="-122"/>
              </a:rPr>
              <a:t>java collection</a:t>
            </a:r>
            <a:r>
              <a:rPr lang="zh-CN" altLang="en-US" b="0" dirty="0">
                <a:solidFill>
                  <a:srgbClr val="324A7A"/>
                </a:solidFill>
                <a:ea typeface="华文中宋" panose="02010600040101010101" pitchFamily="2" charset="-122"/>
              </a:rPr>
              <a:t>的遍历：</a:t>
            </a:r>
            <a:br>
              <a:rPr lang="zh-CN" altLang="en-US" b="0" dirty="0">
                <a:solidFill>
                  <a:srgbClr val="324A7A"/>
                </a:solidFill>
              </a:rPr>
            </a:br>
            <a:r>
              <a:rPr lang="en-US" altLang="zh-CN" sz="2000" b="0" dirty="0">
                <a:solidFill>
                  <a:schemeClr val="accent3">
                    <a:lumMod val="50000"/>
                  </a:schemeClr>
                </a:solidFill>
              </a:rPr>
              <a:t>Iterator it = </a:t>
            </a:r>
            <a:r>
              <a:rPr lang="en-US" altLang="zh-CN" sz="2000" b="0" dirty="0" err="1">
                <a:solidFill>
                  <a:schemeClr val="accent3">
                    <a:lumMod val="50000"/>
                  </a:schemeClr>
                </a:solidFill>
              </a:rPr>
              <a:t>list.iterator</a:t>
            </a:r>
            <a:r>
              <a:rPr lang="en-US" altLang="zh-CN" sz="2000" b="0" dirty="0">
                <a:solidFill>
                  <a:schemeClr val="accent3">
                    <a:lumMod val="50000"/>
                  </a:schemeClr>
                </a:solidFill>
              </a:rPr>
              <a:t>();</a:t>
            </a:r>
            <a:br>
              <a:rPr lang="en-US" altLang="zh-CN" sz="2000" b="0" dirty="0">
                <a:solidFill>
                  <a:schemeClr val="accent3">
                    <a:lumMod val="50000"/>
                  </a:schemeClr>
                </a:solidFill>
              </a:rPr>
            </a:br>
            <a:r>
              <a:rPr lang="en-US" altLang="zh-CN" sz="2000" b="0" dirty="0">
                <a:solidFill>
                  <a:schemeClr val="accent3">
                    <a:lumMod val="50000"/>
                  </a:schemeClr>
                </a:solidFill>
              </a:rPr>
              <a:t>while(</a:t>
            </a:r>
            <a:r>
              <a:rPr lang="en-US" altLang="zh-CN" sz="2000" b="0" dirty="0" err="1">
                <a:solidFill>
                  <a:schemeClr val="accent3">
                    <a:lumMod val="50000"/>
                  </a:schemeClr>
                </a:solidFill>
              </a:rPr>
              <a:t>it.hasNext</a:t>
            </a:r>
            <a:r>
              <a:rPr lang="en-US" altLang="zh-CN" sz="2000" b="0" dirty="0">
                <a:solidFill>
                  <a:schemeClr val="accent3">
                    <a:lumMod val="50000"/>
                  </a:schemeClr>
                </a:solidFill>
              </a:rPr>
              <a:t>()){</a:t>
            </a:r>
            <a:br>
              <a:rPr lang="en-US" altLang="zh-CN" sz="2000" b="0" dirty="0">
                <a:solidFill>
                  <a:schemeClr val="accent3">
                    <a:lumMod val="50000"/>
                  </a:schemeClr>
                </a:solidFill>
              </a:rPr>
            </a:br>
            <a:r>
              <a:rPr lang="zh-CN" altLang="en-US" sz="2000" b="0" dirty="0">
                <a:solidFill>
                  <a:schemeClr val="accent3">
                    <a:lumMod val="50000"/>
                  </a:schemeClr>
                </a:solidFill>
              </a:rPr>
              <a:t>　</a:t>
            </a:r>
            <a:r>
              <a:rPr lang="en-US" altLang="zh-CN" sz="2000" b="0" dirty="0">
                <a:solidFill>
                  <a:schemeClr val="accent3">
                    <a:lumMod val="50000"/>
                  </a:schemeClr>
                </a:solidFill>
              </a:rPr>
              <a:t>//using “</a:t>
            </a:r>
            <a:r>
              <a:rPr lang="en-US" altLang="zh-CN" sz="2000" b="0" dirty="0" err="1">
                <a:solidFill>
                  <a:schemeClr val="accent3">
                    <a:lumMod val="50000"/>
                  </a:schemeClr>
                </a:solidFill>
              </a:rPr>
              <a:t>it.next</a:t>
            </a:r>
            <a:r>
              <a:rPr lang="en-US" altLang="zh-CN" sz="2000" b="0" dirty="0">
                <a:solidFill>
                  <a:schemeClr val="accent3">
                    <a:lumMod val="50000"/>
                  </a:schemeClr>
                </a:solidFill>
              </a:rPr>
              <a:t>();”</a:t>
            </a:r>
          </a:p>
          <a:p>
            <a:pPr algn="l">
              <a:buFontTx/>
              <a:buNone/>
            </a:pPr>
            <a:r>
              <a:rPr lang="en-US" altLang="zh-CN" sz="2000" b="0" dirty="0">
                <a:solidFill>
                  <a:schemeClr val="accent3">
                    <a:lumMod val="50000"/>
                  </a:schemeClr>
                </a:solidFill>
              </a:rPr>
              <a:t>         //do some business logic</a:t>
            </a:r>
            <a:br>
              <a:rPr lang="en-US" altLang="zh-CN" sz="2000" b="0" dirty="0">
                <a:solidFill>
                  <a:schemeClr val="accent3">
                    <a:lumMod val="50000"/>
                  </a:schemeClr>
                </a:solidFill>
              </a:rPr>
            </a:br>
            <a:r>
              <a:rPr lang="en-US" altLang="zh-CN" sz="2000" b="0" dirty="0">
                <a:solidFill>
                  <a:schemeClr val="accent3">
                    <a:lumMod val="50000"/>
                  </a:schemeClr>
                </a:solidFill>
              </a:rPr>
              <a:t> }</a:t>
            </a:r>
            <a:r>
              <a:rPr lang="zh-CN" altLang="en-US" sz="2000" b="0" dirty="0">
                <a:solidFill>
                  <a:srgbClr val="324A7A"/>
                </a:solidFill>
              </a:rPr>
              <a:t>　</a:t>
            </a:r>
            <a:r>
              <a:rPr lang="zh-CN" altLang="en-US" b="0" dirty="0">
                <a:solidFill>
                  <a:srgbClr val="324A7A"/>
                </a:solidFill>
              </a:rPr>
              <a:t>　</a:t>
            </a:r>
          </a:p>
          <a:p>
            <a:pPr algn="l"/>
            <a:r>
              <a:rPr lang="zh-CN" altLang="en-US" b="0" dirty="0">
                <a:solidFill>
                  <a:srgbClr val="324A7A"/>
                </a:solidFill>
                <a:ea typeface="华文中宋" panose="02010600040101010101" pitchFamily="2" charset="-122"/>
              </a:rPr>
              <a:t>这就是关于迭代器模式应用的一个例子。</a:t>
            </a:r>
            <a:endParaRPr lang="en-US" altLang="zh-CN" b="0" dirty="0">
              <a:solidFill>
                <a:srgbClr val="324A7A"/>
              </a:solidFill>
              <a:ea typeface="华文中宋" panose="02010600040101010101" pitchFamily="2" charset="-122"/>
            </a:endParaRPr>
          </a:p>
          <a:p>
            <a:pPr eaLnBrk="1" hangingPunct="1"/>
            <a:r>
              <a:rPr lang="zh-CN" altLang="en-US" dirty="0">
                <a:solidFill>
                  <a:srgbClr val="C00000"/>
                </a:solidFill>
                <a:ea typeface="华文中宋" panose="02010600040101010101" pitchFamily="2" charset="-122"/>
              </a:rPr>
              <a:t>变量</a:t>
            </a:r>
            <a:r>
              <a:rPr lang="en-US" altLang="zh-CN" dirty="0" err="1">
                <a:solidFill>
                  <a:srgbClr val="C00000"/>
                </a:solidFill>
                <a:ea typeface="华文中宋" panose="02010600040101010101" pitchFamily="2" charset="-122"/>
              </a:rPr>
              <a:t>i</a:t>
            </a:r>
            <a:r>
              <a:rPr lang="zh-CN" altLang="en-US" dirty="0">
                <a:solidFill>
                  <a:srgbClr val="C00000"/>
                </a:solidFill>
                <a:ea typeface="华文中宋" panose="02010600040101010101" pitchFamily="2" charset="-122"/>
              </a:rPr>
              <a:t>的功能抽象化，结果就称为：</a:t>
            </a:r>
            <a:r>
              <a:rPr lang="en-US" altLang="zh-CN" dirty="0">
                <a:solidFill>
                  <a:srgbClr val="C00000"/>
                </a:solidFill>
                <a:ea typeface="华文中宋" panose="02010600040101010101" pitchFamily="2" charset="-122"/>
              </a:rPr>
              <a:t>Iterator Pattern .</a:t>
            </a:r>
            <a:endParaRPr lang="en-US" altLang="zh-CN" b="0" dirty="0">
              <a:solidFill>
                <a:schemeClr val="tx1"/>
              </a:solidFill>
              <a:ea typeface="华文中宋" panose="02010600040101010101" pitchFamily="2" charset="-122"/>
            </a:endParaRPr>
          </a:p>
          <a:p>
            <a:pPr marL="628633" lvl="1" indent="0" eaLnBrk="1" hangingPunct="1">
              <a:lnSpc>
                <a:spcPct val="150000"/>
              </a:lnSpc>
              <a:buNone/>
            </a:pPr>
            <a:r>
              <a:rPr lang="en-US" altLang="zh-CN" b="0" dirty="0">
                <a:solidFill>
                  <a:schemeClr val="accent3">
                    <a:lumMod val="50000"/>
                  </a:schemeClr>
                </a:solidFill>
              </a:rPr>
              <a:t>for (int </a:t>
            </a:r>
            <a:r>
              <a:rPr lang="en-US" altLang="zh-CN" b="0" dirty="0" err="1">
                <a:solidFill>
                  <a:schemeClr val="accent3">
                    <a:lumMod val="50000"/>
                  </a:schemeClr>
                </a:solidFill>
              </a:rPr>
              <a:t>i</a:t>
            </a:r>
            <a:r>
              <a:rPr lang="en-US" altLang="zh-CN" b="0" dirty="0">
                <a:solidFill>
                  <a:schemeClr val="accent3">
                    <a:lumMod val="50000"/>
                  </a:schemeClr>
                </a:solidFill>
              </a:rPr>
              <a:t>=0;i&lt;</a:t>
            </a:r>
            <a:r>
              <a:rPr lang="en-US" altLang="zh-CN" b="0" dirty="0" err="1">
                <a:solidFill>
                  <a:schemeClr val="accent3">
                    <a:lumMod val="50000"/>
                  </a:schemeClr>
                </a:solidFill>
              </a:rPr>
              <a:t>arr.length;i</a:t>
            </a:r>
            <a:r>
              <a:rPr lang="en-US" altLang="zh-CN" b="0" dirty="0">
                <a:solidFill>
                  <a:schemeClr val="accent3">
                    <a:lumMod val="50000"/>
                  </a:schemeClr>
                </a:solidFill>
              </a:rPr>
              <a:t>++) {</a:t>
            </a:r>
          </a:p>
          <a:p>
            <a:pPr marL="465126" lvl="1" indent="0" eaLnBrk="1" hangingPunct="1">
              <a:lnSpc>
                <a:spcPct val="150000"/>
              </a:lnSpc>
              <a:buNone/>
            </a:pPr>
            <a:r>
              <a:rPr lang="en-US" altLang="zh-CN" b="0" dirty="0">
                <a:solidFill>
                  <a:schemeClr val="accent3">
                    <a:lumMod val="50000"/>
                  </a:schemeClr>
                </a:solidFill>
              </a:rPr>
              <a:t>        </a:t>
            </a:r>
            <a:r>
              <a:rPr lang="en-US" altLang="zh-CN" b="0" dirty="0" err="1">
                <a:solidFill>
                  <a:schemeClr val="accent3">
                    <a:lumMod val="50000"/>
                  </a:schemeClr>
                </a:solidFill>
              </a:rPr>
              <a:t>System.out.println</a:t>
            </a:r>
            <a:r>
              <a:rPr lang="en-US" altLang="zh-CN" b="0" dirty="0">
                <a:solidFill>
                  <a:schemeClr val="accent3">
                    <a:lumMod val="50000"/>
                  </a:schemeClr>
                </a:solidFill>
              </a:rPr>
              <a:t>(</a:t>
            </a:r>
            <a:r>
              <a:rPr lang="en-US" altLang="zh-CN" b="0" dirty="0" err="1">
                <a:solidFill>
                  <a:schemeClr val="accent3">
                    <a:lumMod val="50000"/>
                  </a:schemeClr>
                </a:solidFill>
              </a:rPr>
              <a:t>arr</a:t>
            </a:r>
            <a:r>
              <a:rPr lang="en-US" altLang="zh-CN" b="0" dirty="0">
                <a:solidFill>
                  <a:schemeClr val="accent3">
                    <a:lumMod val="50000"/>
                  </a:schemeClr>
                </a:solidFill>
              </a:rPr>
              <a:t>[</a:t>
            </a:r>
            <a:r>
              <a:rPr lang="en-US" altLang="zh-CN" b="0" dirty="0" err="1">
                <a:solidFill>
                  <a:schemeClr val="accent3">
                    <a:lumMod val="50000"/>
                  </a:schemeClr>
                </a:solidFill>
              </a:rPr>
              <a:t>i</a:t>
            </a:r>
            <a:r>
              <a:rPr lang="en-US" altLang="zh-CN" b="0" dirty="0">
                <a:solidFill>
                  <a:schemeClr val="accent3">
                    <a:lumMod val="50000"/>
                  </a:schemeClr>
                </a:solidFill>
              </a:rPr>
              <a:t>]);    </a:t>
            </a:r>
          </a:p>
          <a:p>
            <a:pPr marL="465126" lvl="1" indent="0" eaLnBrk="1" hangingPunct="1">
              <a:lnSpc>
                <a:spcPct val="150000"/>
              </a:lnSpc>
              <a:buNone/>
            </a:pPr>
            <a:r>
              <a:rPr lang="en-US" altLang="zh-CN" b="0" dirty="0">
                <a:solidFill>
                  <a:schemeClr val="accent3">
                    <a:lumMod val="50000"/>
                  </a:schemeClr>
                </a:solidFill>
              </a:rPr>
              <a:t>  }</a:t>
            </a:r>
          </a:p>
          <a:p>
            <a:pPr marL="0" indent="0" algn="l">
              <a:buNone/>
            </a:pPr>
            <a:br>
              <a:rPr lang="zh-CN" altLang="en-US" dirty="0"/>
            </a:br>
            <a:endParaRPr lang="zh-CN" altLang="en-US" dirty="0"/>
          </a:p>
          <a:p>
            <a:pPr lvl="1" eaLnBrk="1" hangingPunct="1"/>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18BE804-594F-4ECD-A7A6-D9146E6E44F6}"/>
              </a:ext>
            </a:extLst>
          </p:cNvPr>
          <p:cNvPicPr>
            <a:picLocks noGrp="1" noChangeAspect="1"/>
          </p:cNvPicPr>
          <p:nvPr>
            <p:ph idx="1"/>
          </p:nvPr>
        </p:nvPicPr>
        <p:blipFill>
          <a:blip r:embed="rId3"/>
          <a:stretch>
            <a:fillRect/>
          </a:stretch>
        </p:blipFill>
        <p:spPr>
          <a:xfrm>
            <a:off x="118186" y="1124744"/>
            <a:ext cx="8426087" cy="3528392"/>
          </a:xfrm>
          <a:prstGeom prst="rect">
            <a:avLst/>
          </a:prstGeom>
          <a:effectLst>
            <a:glow rad="228600">
              <a:schemeClr val="accent2">
                <a:satMod val="175000"/>
                <a:alpha val="40000"/>
              </a:schemeClr>
            </a:glow>
          </a:effectLst>
        </p:spPr>
      </p:pic>
      <p:pic>
        <p:nvPicPr>
          <p:cNvPr id="5" name="图片 4">
            <a:extLst>
              <a:ext uri="{FF2B5EF4-FFF2-40B4-BE49-F238E27FC236}">
                <a16:creationId xmlns:a16="http://schemas.microsoft.com/office/drawing/2014/main" id="{5AD1E473-66BA-4AB0-BC7D-715C6704A7EE}"/>
              </a:ext>
            </a:extLst>
          </p:cNvPr>
          <p:cNvPicPr>
            <a:picLocks noChangeAspect="1"/>
          </p:cNvPicPr>
          <p:nvPr/>
        </p:nvPicPr>
        <p:blipFill>
          <a:blip r:embed="rId4"/>
          <a:stretch>
            <a:fillRect/>
          </a:stretch>
        </p:blipFill>
        <p:spPr>
          <a:xfrm>
            <a:off x="7104112" y="3576613"/>
            <a:ext cx="5024264" cy="3164755"/>
          </a:xfrm>
          <a:prstGeom prst="rect">
            <a:avLst/>
          </a:prstGeom>
          <a:effectLst>
            <a:glow rad="228600">
              <a:schemeClr val="accent2">
                <a:satMod val="175000"/>
                <a:alpha val="40000"/>
              </a:schemeClr>
            </a:glow>
          </a:effectLst>
        </p:spPr>
      </p:pic>
      <p:pic>
        <p:nvPicPr>
          <p:cNvPr id="6" name="图片 5">
            <a:extLst>
              <a:ext uri="{FF2B5EF4-FFF2-40B4-BE49-F238E27FC236}">
                <a16:creationId xmlns:a16="http://schemas.microsoft.com/office/drawing/2014/main" id="{C7508DA3-BEF3-44EE-8B3A-C65AB52E2BB9}"/>
              </a:ext>
            </a:extLst>
          </p:cNvPr>
          <p:cNvPicPr>
            <a:picLocks noChangeAspect="1"/>
          </p:cNvPicPr>
          <p:nvPr/>
        </p:nvPicPr>
        <p:blipFill>
          <a:blip r:embed="rId5"/>
          <a:stretch>
            <a:fillRect/>
          </a:stretch>
        </p:blipFill>
        <p:spPr>
          <a:xfrm>
            <a:off x="119336" y="235957"/>
            <a:ext cx="4320480" cy="600756"/>
          </a:xfrm>
          <a:prstGeom prst="rect">
            <a:avLst/>
          </a:prstGeom>
          <a:effectLst>
            <a:glow rad="139700">
              <a:srgbClr val="A61D38">
                <a:alpha val="40000"/>
              </a:srgbClr>
            </a:glow>
            <a:outerShdw blurRad="50800" dist="88900" dir="5400000" algn="ctr" rotWithShape="0">
              <a:srgbClr val="000000">
                <a:alpha val="39000"/>
              </a:srgbClr>
            </a:outerShdw>
          </a:effectLst>
        </p:spPr>
      </p:pic>
      <p:pic>
        <p:nvPicPr>
          <p:cNvPr id="2" name="图片 1">
            <a:extLst>
              <a:ext uri="{FF2B5EF4-FFF2-40B4-BE49-F238E27FC236}">
                <a16:creationId xmlns:a16="http://schemas.microsoft.com/office/drawing/2014/main" id="{3A18AF2F-89B6-43F1-9425-8FE55E115B79}"/>
              </a:ext>
            </a:extLst>
          </p:cNvPr>
          <p:cNvPicPr>
            <a:picLocks noChangeAspect="1"/>
          </p:cNvPicPr>
          <p:nvPr/>
        </p:nvPicPr>
        <p:blipFill>
          <a:blip r:embed="rId6"/>
          <a:stretch>
            <a:fillRect/>
          </a:stretch>
        </p:blipFill>
        <p:spPr>
          <a:xfrm>
            <a:off x="1554038" y="4171225"/>
            <a:ext cx="5262043" cy="2559839"/>
          </a:xfrm>
          <a:prstGeom prst="rect">
            <a:avLst/>
          </a:prstGeom>
          <a:effectLst>
            <a:glow rad="228600">
              <a:srgbClr val="C00000">
                <a:alpha val="40000"/>
              </a:srgbClr>
            </a:glow>
          </a:effectLst>
        </p:spPr>
      </p:pic>
      <mc:AlternateContent xmlns:mc="http://schemas.openxmlformats.org/markup-compatibility/2006" xmlns:p14="http://schemas.microsoft.com/office/powerpoint/2010/main">
        <mc:Choice Requires="p14">
          <p:contentPart p14:bwMode="auto" r:id="rId7">
            <p14:nvContentPartPr>
              <p14:cNvPr id="16" name="墨迹 15">
                <a:extLst>
                  <a:ext uri="{FF2B5EF4-FFF2-40B4-BE49-F238E27FC236}">
                    <a16:creationId xmlns:a16="http://schemas.microsoft.com/office/drawing/2014/main" id="{786F2623-8447-45F2-B5E7-711A8610B747}"/>
                  </a:ext>
                </a:extLst>
              </p14:cNvPr>
              <p14:cNvContentPartPr/>
              <p14:nvPr/>
            </p14:nvContentPartPr>
            <p14:xfrm>
              <a:off x="228777" y="2434646"/>
              <a:ext cx="90360" cy="277920"/>
            </p14:xfrm>
          </p:contentPart>
        </mc:Choice>
        <mc:Fallback xmlns="">
          <p:pic>
            <p:nvPicPr>
              <p:cNvPr id="16" name="墨迹 15">
                <a:extLst>
                  <a:ext uri="{FF2B5EF4-FFF2-40B4-BE49-F238E27FC236}">
                    <a16:creationId xmlns:a16="http://schemas.microsoft.com/office/drawing/2014/main" id="{786F2623-8447-45F2-B5E7-711A8610B747}"/>
                  </a:ext>
                </a:extLst>
              </p:cNvPr>
              <p:cNvPicPr/>
              <p:nvPr/>
            </p:nvPicPr>
            <p:blipFill>
              <a:blip r:embed="rId8"/>
              <a:stretch>
                <a:fillRect/>
              </a:stretch>
            </p:blipFill>
            <p:spPr>
              <a:xfrm>
                <a:off x="219777" y="2425634"/>
                <a:ext cx="108000" cy="295583"/>
              </a:xfrm>
              <a:prstGeom prst="rect">
                <a:avLst/>
              </a:prstGeom>
            </p:spPr>
          </p:pic>
        </mc:Fallback>
      </mc:AlternateContent>
      <p:sp>
        <p:nvSpPr>
          <p:cNvPr id="3" name="文本框 2">
            <a:extLst>
              <a:ext uri="{FF2B5EF4-FFF2-40B4-BE49-F238E27FC236}">
                <a16:creationId xmlns:a16="http://schemas.microsoft.com/office/drawing/2014/main" id="{D602F88C-3363-4D15-B309-93387C357759}"/>
              </a:ext>
            </a:extLst>
          </p:cNvPr>
          <p:cNvSpPr txBox="1"/>
          <p:nvPr/>
        </p:nvSpPr>
        <p:spPr>
          <a:xfrm>
            <a:off x="8832304" y="1052736"/>
            <a:ext cx="3296072" cy="2246769"/>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b="0" i="0" kern="1200" dirty="0" err="1">
                <a:solidFill>
                  <a:schemeClr val="tx1"/>
                </a:solidFill>
                <a:effectLst/>
                <a:latin typeface="Times" charset="0"/>
                <a:ea typeface="Geneva" charset="0"/>
                <a:cs typeface="Geneva" charset="0"/>
              </a:rPr>
              <a:t>toArray</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方法以正确的顺序</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从第一个到最后一个元素</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返回一个包含此列表中所有元素的数组。这充当了基于数组的</a:t>
            </a:r>
            <a:r>
              <a:rPr lang="en-US" altLang="zh-CN" sz="2000" b="0" i="0" kern="1200" dirty="0">
                <a:solidFill>
                  <a:schemeClr val="tx1"/>
                </a:solidFill>
                <a:effectLst/>
                <a:latin typeface="Times" charset="0"/>
                <a:ea typeface="Geneva" charset="0"/>
                <a:cs typeface="Geneva" charset="0"/>
              </a:rPr>
              <a:t>API</a:t>
            </a:r>
            <a:r>
              <a:rPr lang="zh-CN" altLang="en-US" sz="2000" b="0" i="0" kern="1200" dirty="0">
                <a:solidFill>
                  <a:schemeClr val="tx1"/>
                </a:solidFill>
                <a:effectLst/>
                <a:latin typeface="Times" charset="0"/>
                <a:ea typeface="Geneva" charset="0"/>
                <a:cs typeface="Geneva" charset="0"/>
              </a:rPr>
              <a:t>和基于集合的</a:t>
            </a:r>
            <a:r>
              <a:rPr lang="en-US" altLang="zh-CN" sz="2000" b="0" i="0" kern="1200" dirty="0">
                <a:solidFill>
                  <a:schemeClr val="tx1"/>
                </a:solidFill>
                <a:effectLst/>
                <a:latin typeface="Times" charset="0"/>
                <a:ea typeface="Geneva" charset="0"/>
                <a:cs typeface="Geneva" charset="0"/>
              </a:rPr>
              <a:t>API</a:t>
            </a:r>
            <a:r>
              <a:rPr lang="zh-CN" altLang="en-US" sz="2000" b="0" i="0" kern="1200" dirty="0">
                <a:solidFill>
                  <a:schemeClr val="tx1"/>
                </a:solidFill>
                <a:effectLst/>
                <a:latin typeface="Times" charset="0"/>
                <a:ea typeface="Geneva" charset="0"/>
                <a:cs typeface="Geneva" charset="0"/>
              </a:rPr>
              <a:t>之间的桥梁。</a:t>
            </a:r>
            <a:endParaRPr lang="en-US" altLang="zh-CN" sz="2000" b="0" i="0" kern="1200" dirty="0">
              <a:solidFill>
                <a:schemeClr val="tx1"/>
              </a:solidFill>
              <a:effectLst/>
              <a:latin typeface="Times" charset="0"/>
              <a:ea typeface="Geneva" charset="0"/>
              <a:cs typeface="Geneva" charset="0"/>
            </a:endParaRPr>
          </a:p>
          <a:p>
            <a:pPr algn="ct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141899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07E51F6-8AC1-4F54-B8CC-8108BEF9CA2F}"/>
              </a:ext>
            </a:extLst>
          </p:cNvPr>
          <p:cNvSpPr>
            <a:spLocks noGrp="1" noChangeArrowheads="1"/>
          </p:cNvSpPr>
          <p:nvPr>
            <p:ph type="title"/>
          </p:nvPr>
        </p:nvSpPr>
        <p:spPr>
          <a:xfrm>
            <a:off x="119337" y="84956"/>
            <a:ext cx="7773988" cy="838200"/>
          </a:xfrm>
        </p:spPr>
        <p:txBody>
          <a:bodyPr/>
          <a:lstStyle/>
          <a:p>
            <a:pPr eaLnBrk="1" hangingPunct="1"/>
            <a:r>
              <a:rPr lang="zh-CN" altLang="en-US">
                <a:latin typeface="华文中宋" panose="02010600040101010101" pitchFamily="2" charset="-122"/>
                <a:ea typeface="华文中宋" panose="02010600040101010101" pitchFamily="2" charset="-122"/>
              </a:rPr>
              <a:t>设计模式的方法</a:t>
            </a:r>
          </a:p>
        </p:txBody>
      </p:sp>
      <p:sp>
        <p:nvSpPr>
          <p:cNvPr id="87043" name="Rectangle 3">
            <a:extLst>
              <a:ext uri="{FF2B5EF4-FFF2-40B4-BE49-F238E27FC236}">
                <a16:creationId xmlns:a16="http://schemas.microsoft.com/office/drawing/2014/main" id="{7D09A387-55F2-4660-A4E5-755B9CE2ED98}"/>
              </a:ext>
            </a:extLst>
          </p:cNvPr>
          <p:cNvSpPr>
            <a:spLocks noGrp="1" noChangeArrowheads="1"/>
          </p:cNvSpPr>
          <p:nvPr>
            <p:ph type="body" idx="1"/>
          </p:nvPr>
        </p:nvSpPr>
        <p:spPr>
          <a:xfrm>
            <a:off x="479376" y="723354"/>
            <a:ext cx="11449272" cy="6165304"/>
          </a:xfrm>
        </p:spPr>
        <p:txBody>
          <a:bodyPr/>
          <a:lstStyle/>
          <a:p>
            <a:pPr eaLnBrk="1" hangingPunct="1">
              <a:lnSpc>
                <a:spcPct val="100000"/>
              </a:lnSpc>
            </a:pPr>
            <a:r>
              <a:rPr lang="en-US" altLang="zh-CN" dirty="0">
                <a:solidFill>
                  <a:srgbClr val="324A7A"/>
                </a:solidFill>
                <a:latin typeface="Arial Black" panose="020B0A04020102020204" pitchFamily="34" charset="0"/>
              </a:rPr>
              <a:t>Name</a:t>
            </a:r>
          </a:p>
          <a:p>
            <a:pPr lvl="1" eaLnBrk="1" hangingPunct="1">
              <a:lnSpc>
                <a:spcPct val="150000"/>
              </a:lnSpc>
              <a:buFont typeface="Wingdings" panose="05000000000000000000" pitchFamily="2" charset="2"/>
              <a:buChar char="n"/>
            </a:pPr>
            <a:r>
              <a:rPr lang="en-US" altLang="zh-CN" b="0" dirty="0" err="1">
                <a:solidFill>
                  <a:schemeClr val="tx1"/>
                </a:solidFill>
                <a:latin typeface="Arial Black" panose="020B0A04020102020204" pitchFamily="34" charset="0"/>
                <a:ea typeface="华文中宋" panose="02010600040101010101" pitchFamily="2" charset="-122"/>
              </a:rPr>
              <a:t>Interator</a:t>
            </a:r>
            <a:r>
              <a:rPr lang="zh-CN" altLang="en-US" b="0" dirty="0">
                <a:solidFill>
                  <a:schemeClr val="tx1"/>
                </a:solidFill>
                <a:latin typeface="Arial Black" panose="020B0A04020102020204" pitchFamily="34" charset="0"/>
                <a:ea typeface="华文中宋" panose="02010600040101010101" pitchFamily="2" charset="-122"/>
              </a:rPr>
              <a:t>、迭代器、游标</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Cursor</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属于行为模式，关于对象的</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为容器而生</a:t>
            </a:r>
            <a:r>
              <a:rPr lang="zh-CN" altLang="en-US" b="0" dirty="0">
                <a:solidFill>
                  <a:schemeClr val="tx1"/>
                </a:solidFill>
                <a:latin typeface="Arial Black" panose="020B0A04020102020204" pitchFamily="34" charset="0"/>
                <a:ea typeface="华文中宋" panose="02010600040101010101" pitchFamily="2" charset="-122"/>
              </a:rPr>
              <a:t>（数组，堆栈，列表，散列表）</a:t>
            </a:r>
            <a:endParaRPr lang="zh-CN" altLang="en-US" b="0" dirty="0">
              <a:solidFill>
                <a:schemeClr val="tx1"/>
              </a:solidFill>
              <a:highlight>
                <a:srgbClr val="FFFF00"/>
              </a:highlight>
              <a:latin typeface="Arial Black" panose="020B0A04020102020204" pitchFamily="34" charset="0"/>
              <a:ea typeface="华文中宋" panose="02010600040101010101" pitchFamily="2" charset="-122"/>
            </a:endParaRPr>
          </a:p>
          <a:p>
            <a:pPr eaLnBrk="1" hangingPunct="1">
              <a:lnSpc>
                <a:spcPct val="100000"/>
              </a:lnSpc>
            </a:pPr>
            <a:r>
              <a:rPr lang="zh-CN" altLang="en-US" dirty="0">
                <a:solidFill>
                  <a:srgbClr val="324A7A"/>
                </a:solidFill>
                <a:latin typeface="Arial Black" panose="020B0A04020102020204" pitchFamily="34" charset="0"/>
              </a:rPr>
              <a:t>意图</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提供一种方法顺序访问一个聚合对象中各个元素，而又不暴露该对象的内部表示。</a:t>
            </a:r>
          </a:p>
          <a:p>
            <a:pPr lvl="1" eaLnBrk="1" hangingPunct="1">
              <a:lnSpc>
                <a:spcPct val="150000"/>
              </a:lnSpc>
              <a:buFont typeface="Wingdings" panose="05000000000000000000" pitchFamily="2" charset="2"/>
              <a:buChar char="n"/>
            </a:pPr>
            <a:r>
              <a:rPr lang="en-US" altLang="zh-CN" sz="2400" b="0" dirty="0">
                <a:solidFill>
                  <a:schemeClr val="tx1"/>
                </a:solidFill>
                <a:ea typeface="Source Sans Pro" panose="020B0503030403020204" pitchFamily="34" charset="0"/>
              </a:rPr>
              <a:t>The iterator pattern is one of the simplest and most frequently used of the design patterns. It allows you to move through </a:t>
            </a:r>
            <a:r>
              <a:rPr lang="en-US" altLang="zh-CN" sz="2400" b="0" dirty="0">
                <a:solidFill>
                  <a:srgbClr val="C00000"/>
                </a:solidFill>
                <a:highlight>
                  <a:srgbClr val="FFFF00"/>
                </a:highlight>
                <a:ea typeface="Source Sans Pro" panose="020B0503030403020204" pitchFamily="34" charset="0"/>
              </a:rPr>
              <a:t>a list or collection </a:t>
            </a:r>
            <a:r>
              <a:rPr lang="en-US" altLang="zh-CN" sz="2400" b="0" dirty="0">
                <a:solidFill>
                  <a:schemeClr val="tx1"/>
                </a:solidFill>
                <a:ea typeface="Source Sans Pro" panose="020B0503030403020204" pitchFamily="34" charset="0"/>
              </a:rPr>
              <a:t>of data using a standard interface </a:t>
            </a:r>
            <a:r>
              <a:rPr lang="en-US" altLang="zh-CN" sz="2400" b="0" dirty="0">
                <a:solidFill>
                  <a:srgbClr val="C00000"/>
                </a:solidFill>
                <a:ea typeface="Source Sans Pro" panose="020B0503030403020204" pitchFamily="34" charset="0"/>
              </a:rPr>
              <a:t>without having to know the details of that data’s internal representations </a:t>
            </a:r>
            <a:r>
              <a:rPr lang="en-US" altLang="zh-CN" sz="2400" b="0" dirty="0">
                <a:solidFill>
                  <a:schemeClr val="tx1"/>
                </a:solidFill>
                <a:ea typeface="Source Sans Pro" panose="020B0503030403020204" pitchFamily="34" charset="0"/>
              </a:rPr>
              <a:t>.You can also define special iterators that perform some special processing and return only specified elements of the data collection.</a:t>
            </a:r>
            <a:endParaRPr lang="zh-CN" altLang="en-US" sz="2400" b="0" dirty="0">
              <a:solidFill>
                <a:schemeClr val="tx1"/>
              </a:solidFill>
              <a:ea typeface="华文中宋" panose="02010600040101010101" pitchFamily="2" charset="-122"/>
            </a:endParaRPr>
          </a:p>
        </p:txBody>
      </p:sp>
      <p:pic>
        <p:nvPicPr>
          <p:cNvPr id="4" name="图片 3">
            <a:extLst>
              <a:ext uri="{FF2B5EF4-FFF2-40B4-BE49-F238E27FC236}">
                <a16:creationId xmlns:a16="http://schemas.microsoft.com/office/drawing/2014/main" id="{51E8BD71-4EC4-47CD-A513-2DDADEF86BD7}"/>
              </a:ext>
            </a:extLst>
          </p:cNvPr>
          <p:cNvPicPr>
            <a:picLocks noChangeAspect="1"/>
          </p:cNvPicPr>
          <p:nvPr/>
        </p:nvPicPr>
        <p:blipFill>
          <a:blip r:embed="rId3"/>
          <a:stretch>
            <a:fillRect/>
          </a:stretch>
        </p:blipFill>
        <p:spPr>
          <a:xfrm>
            <a:off x="6816081" y="797155"/>
            <a:ext cx="5262043" cy="2415822"/>
          </a:xfrm>
          <a:prstGeom prst="rect">
            <a:avLst/>
          </a:prstGeom>
          <a:effectLst>
            <a:glow rad="228600">
              <a:srgbClr val="C00000">
                <a:alpha val="40000"/>
              </a:srgbClr>
            </a:glow>
          </a:effectLst>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F312AAAD-851F-40CA-BB52-28DCE5DC15C9}"/>
              </a:ext>
            </a:extLst>
          </p:cNvPr>
          <p:cNvSpPr>
            <a:spLocks noGrp="1" noChangeArrowheads="1"/>
          </p:cNvSpPr>
          <p:nvPr>
            <p:ph type="title"/>
          </p:nvPr>
        </p:nvSpPr>
        <p:spPr/>
        <p:txBody>
          <a:bodyPr/>
          <a:lstStyle/>
          <a:p>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p>
        </p:txBody>
      </p:sp>
      <p:sp>
        <p:nvSpPr>
          <p:cNvPr id="88067" name="Rectangle 3">
            <a:extLst>
              <a:ext uri="{FF2B5EF4-FFF2-40B4-BE49-F238E27FC236}">
                <a16:creationId xmlns:a16="http://schemas.microsoft.com/office/drawing/2014/main" id="{67ADA80D-E862-4B49-8085-7B03582A9DBC}"/>
              </a:ext>
            </a:extLst>
          </p:cNvPr>
          <p:cNvSpPr>
            <a:spLocks noGrp="1" noChangeArrowheads="1"/>
          </p:cNvSpPr>
          <p:nvPr>
            <p:ph type="body" idx="1"/>
          </p:nvPr>
        </p:nvSpPr>
        <p:spPr>
          <a:xfrm>
            <a:off x="551384" y="1066800"/>
            <a:ext cx="11377264" cy="4724400"/>
          </a:xfrm>
        </p:spPr>
        <p:txBody>
          <a:bodyPr/>
          <a:lstStyle/>
          <a:p>
            <a:pPr eaLnBrk="1" hangingPunct="1">
              <a:lnSpc>
                <a:spcPct val="100000"/>
              </a:lnSpc>
            </a:pPr>
            <a:r>
              <a:rPr lang="zh-CN" altLang="en-US" dirty="0">
                <a:solidFill>
                  <a:srgbClr val="324A7A"/>
                </a:solidFill>
                <a:latin typeface="Arial Black" panose="020B0A04020102020204" pitchFamily="34" charset="0"/>
              </a:rPr>
              <a:t>动机</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一个聚合对象（</a:t>
            </a:r>
            <a:r>
              <a:rPr lang="en-US" altLang="zh-CN" dirty="0" err="1">
                <a:solidFill>
                  <a:schemeClr val="tx1"/>
                </a:solidFill>
                <a:ea typeface="华文中宋" panose="02010600040101010101" pitchFamily="2" charset="-122"/>
              </a:rPr>
              <a:t>eg.</a:t>
            </a:r>
            <a:r>
              <a:rPr lang="zh-CN" altLang="en-US" dirty="0">
                <a:solidFill>
                  <a:schemeClr val="tx1"/>
                </a:solidFill>
                <a:ea typeface="华文中宋" panose="02010600040101010101" pitchFamily="2" charset="-122"/>
              </a:rPr>
              <a:t>：</a:t>
            </a:r>
            <a:r>
              <a:rPr lang="en-US" altLang="zh-CN" dirty="0">
                <a:solidFill>
                  <a:schemeClr val="tx1"/>
                </a:solidFill>
                <a:ea typeface="华文中宋" panose="02010600040101010101" pitchFamily="2" charset="-122"/>
              </a:rPr>
              <a:t>List</a:t>
            </a:r>
            <a:r>
              <a:rPr lang="zh-CN" altLang="en-US" b="0" dirty="0">
                <a:solidFill>
                  <a:schemeClr val="tx1"/>
                </a:solidFill>
                <a:latin typeface="Arial Black" panose="020B0A04020102020204" pitchFamily="34" charset="0"/>
                <a:ea typeface="华文中宋" panose="02010600040101010101" pitchFamily="2" charset="-122"/>
              </a:rPr>
              <a:t>），应该提供一种方法来让别人可以访问它的元素而又不暴露它的内部结构（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啥内部结构？</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迭代器模式可以帮助我们解决这个问题，这个模式的关键思想是：将</a:t>
            </a:r>
            <a:r>
              <a:rPr lang="zh-CN" altLang="en-US" b="0" dirty="0">
                <a:solidFill>
                  <a:srgbClr val="C00000"/>
                </a:solidFill>
                <a:latin typeface="Arial Black" panose="020B0A04020102020204" pitchFamily="34" charset="0"/>
                <a:ea typeface="华文中宋" panose="02010600040101010101" pitchFamily="2" charset="-122"/>
              </a:rPr>
              <a:t>对列表的访问（遍历）</a:t>
            </a:r>
            <a:r>
              <a:rPr lang="zh-CN" altLang="en-US" b="0" dirty="0">
                <a:solidFill>
                  <a:schemeClr val="tx1"/>
                </a:solidFill>
                <a:latin typeface="Arial Black" panose="020B0A04020102020204" pitchFamily="34" charset="0"/>
                <a:ea typeface="华文中宋" panose="02010600040101010101" pitchFamily="2" charset="-122"/>
              </a:rPr>
              <a:t>从列表对象中分离出来并放入一个迭代器对象中。迭代器定义了一个访问该列表元素的接口。</a:t>
            </a:r>
          </a:p>
          <a:p>
            <a:pPr eaLnBrk="1" hangingPunct="1">
              <a:lnSpc>
                <a:spcPct val="100000"/>
              </a:lnSpc>
            </a:pPr>
            <a:r>
              <a:rPr lang="zh-CN" altLang="en-US" dirty="0">
                <a:solidFill>
                  <a:srgbClr val="324A7A"/>
                </a:solidFill>
                <a:latin typeface="Arial Black" panose="020B0A04020102020204" pitchFamily="34" charset="0"/>
              </a:rPr>
              <a:t>适用性</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访问一个聚合对象的内容而无需暴露它的内部结构；</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支持对聚合对象的多种遍历；</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为遍历不同的聚合结构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（内部表述）</a:t>
            </a:r>
            <a:r>
              <a:rPr lang="zh-CN" altLang="en-US" b="0" dirty="0">
                <a:solidFill>
                  <a:schemeClr val="tx1"/>
                </a:solidFill>
                <a:latin typeface="Arial Black" panose="020B0A04020102020204" pitchFamily="34" charset="0"/>
                <a:ea typeface="华文中宋" panose="02010600040101010101" pitchFamily="2" charset="-122"/>
              </a:rPr>
              <a:t>提供一个统一的接口。</a:t>
            </a:r>
          </a:p>
          <a:p>
            <a:pPr lvl="2" eaLnBrk="1" hangingPunct="1"/>
            <a:endParaRPr lang="zh-CN" altLang="en-US" sz="1800" dirty="0">
              <a:latin typeface="Arial Black" panose="020B0A04020102020204" pitchFamily="34" charset="0"/>
              <a:ea typeface="华文中宋" panose="02010600040101010101" pitchFamily="2" charset="-122"/>
            </a:endParaRPr>
          </a:p>
          <a:p>
            <a:endParaRPr lang="zh-CN" altLang="en-US"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D1735E0E-60F7-48B0-A7D3-240AC46B1C69}"/>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endParaRPr lang="en-US" altLang="zh-CN">
              <a:latin typeface="Bauhaus 93" pitchFamily="82" charset="0"/>
              <a:ea typeface="华文中宋" panose="02010600040101010101" pitchFamily="2" charset="-122"/>
            </a:endParaRPr>
          </a:p>
        </p:txBody>
      </p:sp>
      <p:sp>
        <p:nvSpPr>
          <p:cNvPr id="89091" name="Rectangle 3">
            <a:extLst>
              <a:ext uri="{FF2B5EF4-FFF2-40B4-BE49-F238E27FC236}">
                <a16:creationId xmlns:a16="http://schemas.microsoft.com/office/drawing/2014/main" id="{ACA84200-69F6-4564-B342-60B6A4FB5DAC}"/>
              </a:ext>
            </a:extLst>
          </p:cNvPr>
          <p:cNvSpPr>
            <a:spLocks noGrp="1" noChangeArrowheads="1"/>
          </p:cNvSpPr>
          <p:nvPr>
            <p:ph type="body" idx="1"/>
          </p:nvPr>
        </p:nvSpPr>
        <p:spPr>
          <a:xfrm>
            <a:off x="551384" y="995362"/>
            <a:ext cx="11377264" cy="5457975"/>
          </a:xfrm>
        </p:spPr>
        <p:txBody>
          <a:bodyPr/>
          <a:lstStyle/>
          <a:p>
            <a:pPr eaLnBrk="1" hangingPunct="1">
              <a:lnSpc>
                <a:spcPct val="100000"/>
              </a:lnSpc>
            </a:pPr>
            <a:r>
              <a:rPr lang="zh-CN" altLang="en-US" dirty="0">
                <a:solidFill>
                  <a:srgbClr val="324A7A"/>
                </a:solidFill>
                <a:latin typeface="Arial Black" panose="020B0A04020102020204" pitchFamily="34" charset="0"/>
              </a:rPr>
              <a:t>参与者</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Iterator</a:t>
            </a:r>
          </a:p>
          <a:p>
            <a:pPr lvl="2" eaLnBrk="1" hangingPunct="1"/>
            <a:r>
              <a:rPr lang="zh-CN" altLang="en-US" sz="2000" b="0" dirty="0">
                <a:solidFill>
                  <a:schemeClr val="tx1"/>
                </a:solidFill>
                <a:ea typeface="华文楷体" panose="02010600040101010101" pitchFamily="2" charset="-122"/>
              </a:rPr>
              <a:t>迭代器定义访问和遍历元素的接口</a:t>
            </a:r>
          </a:p>
          <a:p>
            <a:pPr lvl="1" eaLnBrk="1" hangingPunct="1">
              <a:lnSpc>
                <a:spcPct val="100000"/>
              </a:lnSpc>
              <a:buFont typeface="Wingdings" panose="05000000000000000000" pitchFamily="2" charset="2"/>
              <a:buChar char="n"/>
            </a:pPr>
            <a:r>
              <a:rPr lang="en-US" altLang="zh-CN" dirty="0" err="1">
                <a:solidFill>
                  <a:schemeClr val="tx1"/>
                </a:solidFill>
                <a:ea typeface="华文中宋" panose="02010600040101010101" pitchFamily="2" charset="-122"/>
              </a:rPr>
              <a:t>ConcreteIterator</a:t>
            </a:r>
            <a:endParaRPr lang="en-US" altLang="zh-CN"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具体迭代器实现迭代器接口</a:t>
            </a:r>
          </a:p>
          <a:p>
            <a:pPr lvl="2" eaLnBrk="1" hangingPunct="1"/>
            <a:r>
              <a:rPr lang="zh-CN" altLang="en-US" sz="2000" b="0" dirty="0">
                <a:solidFill>
                  <a:schemeClr val="tx1"/>
                </a:solidFill>
                <a:ea typeface="华文楷体" panose="02010600040101010101" pitchFamily="2" charset="-122"/>
              </a:rPr>
              <a:t>对该聚合遍历时跟踪当前位置</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Aggregate</a:t>
            </a:r>
          </a:p>
          <a:p>
            <a:pPr lvl="2" eaLnBrk="1" hangingPunct="1"/>
            <a:r>
              <a:rPr lang="zh-CN" altLang="en-US" sz="2000" b="0" dirty="0">
                <a:solidFill>
                  <a:schemeClr val="tx1"/>
                </a:solidFill>
                <a:ea typeface="华文楷体" panose="02010600040101010101" pitchFamily="2" charset="-122"/>
              </a:rPr>
              <a:t>聚合定义创建相应迭代器对象的接口</a:t>
            </a:r>
          </a:p>
          <a:p>
            <a:pPr lvl="1" eaLnBrk="1" hangingPunct="1">
              <a:lnSpc>
                <a:spcPct val="100000"/>
              </a:lnSpc>
              <a:buFont typeface="Wingdings" panose="05000000000000000000" pitchFamily="2" charset="2"/>
              <a:buChar char="n"/>
            </a:pPr>
            <a:r>
              <a:rPr lang="en-US" altLang="zh-CN" dirty="0" err="1">
                <a:solidFill>
                  <a:schemeClr val="tx1"/>
                </a:solidFill>
                <a:ea typeface="华文中宋" panose="02010600040101010101" pitchFamily="2" charset="-122"/>
              </a:rPr>
              <a:t>ConcreteAggregate</a:t>
            </a:r>
            <a:endParaRPr lang="en-US" altLang="zh-CN"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具体聚合实现创建相应迭代器的接口，该操作返回</a:t>
            </a:r>
            <a:r>
              <a:rPr lang="en-US" altLang="zh-CN" sz="2000" dirty="0" err="1">
                <a:solidFill>
                  <a:schemeClr val="tx1"/>
                </a:solidFill>
                <a:ea typeface="华文中宋" panose="02010600040101010101" pitchFamily="2" charset="-122"/>
              </a:rPr>
              <a:t>ConcreteIterator</a:t>
            </a:r>
            <a:r>
              <a:rPr lang="zh-CN" altLang="en-US" sz="2000" b="0" dirty="0">
                <a:solidFill>
                  <a:schemeClr val="tx1"/>
                </a:solidFill>
                <a:ea typeface="华文楷体" panose="02010600040101010101" pitchFamily="2" charset="-122"/>
              </a:rPr>
              <a:t>的一个适当的实例</a:t>
            </a:r>
            <a:endParaRPr lang="en-US" altLang="zh-CN" sz="2000" b="0" dirty="0">
              <a:solidFill>
                <a:schemeClr val="tx1"/>
              </a:solidFill>
              <a:ea typeface="华文楷体" panose="02010600040101010101" pitchFamily="2" charset="-122"/>
            </a:endParaRPr>
          </a:p>
          <a:p>
            <a:pPr eaLnBrk="1" hangingPunct="1">
              <a:lnSpc>
                <a:spcPct val="100000"/>
              </a:lnSpc>
            </a:pPr>
            <a:r>
              <a:rPr lang="zh-CN" altLang="en-US" dirty="0">
                <a:solidFill>
                  <a:srgbClr val="324A7A"/>
                </a:solidFill>
                <a:latin typeface="Arial Black" panose="020B0A04020102020204" pitchFamily="34" charset="0"/>
              </a:rPr>
              <a:t>效果</a:t>
            </a:r>
          </a:p>
          <a:p>
            <a:pPr lvl="1" eaLnBrk="1" hangingPunct="1">
              <a:lnSpc>
                <a:spcPct val="100000"/>
              </a:lnSpc>
              <a:buFont typeface="Wingdings" panose="05000000000000000000" pitchFamily="2" charset="2"/>
              <a:buChar char="n"/>
            </a:pPr>
            <a:r>
              <a:rPr lang="zh-CN" altLang="en-US" sz="1800" b="0" dirty="0">
                <a:solidFill>
                  <a:schemeClr val="tx1"/>
                </a:solidFill>
                <a:latin typeface="Arial Black" panose="020B0A04020102020204" pitchFamily="34" charset="0"/>
                <a:ea typeface="华文中宋" panose="02010600040101010101" pitchFamily="2" charset="-122"/>
              </a:rPr>
              <a:t>它支持以不同的方式遍历一个聚合：</a:t>
            </a:r>
            <a:r>
              <a:rPr lang="zh-CN" altLang="en-US" sz="1800" dirty="0">
                <a:solidFill>
                  <a:srgbClr val="C00000"/>
                </a:solidFill>
                <a:latin typeface="Arial Black" panose="020B0A04020102020204" pitchFamily="34" charset="0"/>
                <a:ea typeface="华文中宋" panose="02010600040101010101" pitchFamily="2" charset="-122"/>
              </a:rPr>
              <a:t>可能有哪些方式？</a:t>
            </a:r>
          </a:p>
          <a:p>
            <a:pPr lvl="1" eaLnBrk="1" hangingPunct="1">
              <a:lnSpc>
                <a:spcPct val="100000"/>
              </a:lnSpc>
              <a:buFont typeface="Wingdings" panose="05000000000000000000" pitchFamily="2" charset="2"/>
              <a:buChar char="n"/>
            </a:pPr>
            <a:r>
              <a:rPr lang="zh-CN" altLang="en-US" sz="1800" b="0" dirty="0">
                <a:solidFill>
                  <a:schemeClr val="tx1"/>
                </a:solidFill>
                <a:latin typeface="Arial Black" panose="020B0A04020102020204" pitchFamily="34" charset="0"/>
                <a:ea typeface="华文中宋" panose="02010600040101010101" pitchFamily="2" charset="-122"/>
              </a:rPr>
              <a:t>简化了聚合的接口：</a:t>
            </a:r>
            <a:r>
              <a:rPr lang="zh-CN" altLang="en-US" sz="1800" dirty="0">
                <a:solidFill>
                  <a:srgbClr val="C00000"/>
                </a:solidFill>
                <a:latin typeface="Arial Black" panose="020B0A04020102020204" pitchFamily="34" charset="0"/>
                <a:ea typeface="华文中宋" panose="02010600040101010101" pitchFamily="2" charset="-122"/>
              </a:rPr>
              <a:t>可定义不同的接口</a:t>
            </a:r>
          </a:p>
          <a:p>
            <a:pPr eaLnBrk="1" hangingPunct="1">
              <a:lnSpc>
                <a:spcPct val="100000"/>
              </a:lnSpc>
            </a:pPr>
            <a:r>
              <a:rPr lang="zh-CN" altLang="en-US" dirty="0">
                <a:solidFill>
                  <a:srgbClr val="324A7A"/>
                </a:solidFill>
                <a:latin typeface="Arial Black" panose="020B0A04020102020204" pitchFamily="34" charset="0"/>
              </a:rPr>
              <a:t>结构、实现</a:t>
            </a:r>
            <a:r>
              <a:rPr lang="zh-CN" altLang="en-US" dirty="0">
                <a:latin typeface="Arial Black" panose="020B0A04020102020204" pitchFamily="34" charset="0"/>
                <a:ea typeface="华文中宋" panose="02010600040101010101" pitchFamily="2" charset="-122"/>
              </a:rPr>
              <a:t>：</a:t>
            </a:r>
            <a:r>
              <a:rPr lang="en-US" altLang="zh-CN" dirty="0">
                <a:solidFill>
                  <a:schemeClr val="tx1"/>
                </a:solidFill>
                <a:ea typeface="华文中宋" panose="02010600040101010101" pitchFamily="2" charset="-122"/>
              </a:rPr>
              <a:t>See Example</a:t>
            </a:r>
          </a:p>
          <a:p>
            <a:pPr lvl="2" eaLnBrk="1" hangingPunct="1">
              <a:lnSpc>
                <a:spcPct val="80000"/>
              </a:lnSpc>
            </a:pPr>
            <a:endParaRPr lang="zh-CN" altLang="en-US" sz="1400" dirty="0">
              <a:latin typeface="华文楷体" panose="02010600040101010101" pitchFamily="2" charset="-122"/>
              <a:ea typeface="华文楷体" panose="02010600040101010101" pitchFamily="2" charset="-122"/>
            </a:endParaRPr>
          </a:p>
          <a:p>
            <a:pPr eaLnBrk="1" hangingPunct="1">
              <a:lnSpc>
                <a:spcPct val="80000"/>
              </a:lnSpc>
            </a:pPr>
            <a:endParaRPr lang="zh-CN" altLang="en-US" sz="1900" dirty="0">
              <a:latin typeface="华文楷体" panose="02010600040101010101" pitchFamily="2" charset="-122"/>
              <a:ea typeface="华文楷体" panose="02010600040101010101" pitchFamily="2" charset="-122"/>
            </a:endParaRPr>
          </a:p>
        </p:txBody>
      </p:sp>
    </p:spTree>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86425</TotalTime>
  <Words>44187</Words>
  <Application>Microsoft Office PowerPoint</Application>
  <PresentationFormat>宽屏</PresentationFormat>
  <Paragraphs>3872</Paragraphs>
  <Slides>378</Slides>
  <Notes>170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5</vt:i4>
      </vt:variant>
      <vt:variant>
        <vt:lpstr>幻灯片标题</vt:lpstr>
      </vt:variant>
      <vt:variant>
        <vt:i4>378</vt:i4>
      </vt:variant>
    </vt:vector>
  </HeadingPairs>
  <TitlesOfParts>
    <vt:vector size="401" baseType="lpstr">
      <vt:lpstr>仿宋</vt:lpstr>
      <vt:lpstr>黑体</vt:lpstr>
      <vt:lpstr>华文楷体</vt:lpstr>
      <vt:lpstr>华文中宋</vt:lpstr>
      <vt:lpstr>楷体</vt:lpstr>
      <vt:lpstr>微软雅黑</vt:lpstr>
      <vt:lpstr>-윤고딕140</vt:lpstr>
      <vt:lpstr>Arial</vt:lpstr>
      <vt:lpstr>Arial Black</vt:lpstr>
      <vt:lpstr>Bauhaus 93</vt:lpstr>
      <vt:lpstr>Franklin Gothic Book</vt:lpstr>
      <vt:lpstr>Ink Free</vt:lpstr>
      <vt:lpstr>Tahoma</vt:lpstr>
      <vt:lpstr>Times</vt:lpstr>
      <vt:lpstr>Times New Roman</vt:lpstr>
      <vt:lpstr>Wingdings</vt:lpstr>
      <vt:lpstr>Blank Presentation</vt:lpstr>
      <vt:lpstr>厦门大学</vt:lpstr>
      <vt:lpstr>位图图像</vt:lpstr>
      <vt:lpstr>Visio</vt:lpstr>
      <vt:lpstr>包装程序外壳对象</vt:lpstr>
      <vt:lpstr>BMP 图像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PowerPoint 演示文稿</vt:lpstr>
      <vt:lpstr>木匠： 我们应该用一个燕尾接合还是一个斜面接合？</vt:lpstr>
      <vt:lpstr>An Example :如何为橱柜制作抽屉?</vt:lpstr>
      <vt:lpstr>Chapter Seven 设计模式</vt:lpstr>
      <vt:lpstr>Chapter Seven 设计模式</vt:lpstr>
      <vt:lpstr>Chapter Seven 设计模式</vt:lpstr>
      <vt:lpstr>Chapter Seven 设计模式</vt:lpstr>
      <vt:lpstr>Chapter Seven 设计模式</vt:lpstr>
      <vt:lpstr>PowerPoint 演示文稿</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Composite Pattern</vt:lpstr>
      <vt:lpstr>Chapter Seven 设计模式</vt:lpstr>
      <vt:lpstr>Chapter Seven 设计模式</vt:lpstr>
      <vt:lpstr>The Model-View-Controller Pattern</vt:lpstr>
      <vt:lpstr>The Model-View-Controller Pattern：MVC – Benefits</vt:lpstr>
      <vt:lpstr>The Model-View-Controller Pattern：MVC – Down Sides</vt:lpstr>
      <vt:lpstr>Chapter Seven 设计模式</vt:lpstr>
      <vt:lpstr>Chapter Seven 设计模式</vt:lpstr>
      <vt:lpstr>模式的诞生与定义  </vt:lpstr>
      <vt:lpstr>Gang of Four （GoF）</vt:lpstr>
      <vt:lpstr>软件(设计)模式   </vt:lpstr>
      <vt:lpstr>设计模式 </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设计模式的方法</vt:lpstr>
      <vt:lpstr>Singleton</vt:lpstr>
      <vt:lpstr>Singleton</vt:lpstr>
      <vt:lpstr>Singleton</vt:lpstr>
      <vt:lpstr>Singleton</vt:lpstr>
      <vt:lpstr>Singleton</vt:lpstr>
      <vt:lpstr>Singleton </vt:lpstr>
      <vt:lpstr>Singleton in Java</vt:lpstr>
      <vt:lpstr>Singleton IN C#</vt:lpstr>
      <vt:lpstr>Singleton</vt:lpstr>
      <vt:lpstr>Singleton</vt:lpstr>
      <vt:lpstr>Homework  6： </vt:lpstr>
      <vt:lpstr>设计模式的方法</vt:lpstr>
      <vt:lpstr>Adapter（适配器）</vt:lpstr>
      <vt:lpstr>Adapter（适配器）</vt:lpstr>
      <vt:lpstr>Adapter（适配器）</vt:lpstr>
      <vt:lpstr>Adapter（适配器）</vt:lpstr>
      <vt:lpstr>Adapter（适配器）</vt:lpstr>
      <vt:lpstr>Adapter（适配器）</vt:lpstr>
      <vt:lpstr>Adapter（适配器）</vt:lpstr>
      <vt:lpstr>Adapter（适配器）//20240415</vt:lpstr>
      <vt:lpstr>Adapter（适配器）</vt:lpstr>
      <vt:lpstr>Adapter（适配器）</vt:lpstr>
      <vt:lpstr>PowerPoint 演示文稿</vt:lpstr>
      <vt:lpstr>PowerPoint 演示文稿</vt:lpstr>
      <vt:lpstr>Review：Adapter</vt:lpstr>
      <vt:lpstr>Homework 7:</vt:lpstr>
      <vt:lpstr>设计模式的方法</vt:lpstr>
      <vt:lpstr>Template Method Pattern</vt:lpstr>
      <vt:lpstr>Template Method Pattern</vt:lpstr>
      <vt:lpstr>Template Method Pattern </vt:lpstr>
      <vt:lpstr>Template Method Pattern</vt:lpstr>
      <vt:lpstr>PowerPoint 演示文稿</vt:lpstr>
      <vt:lpstr>Template Method Pattern</vt:lpstr>
      <vt:lpstr>Template Method Pattern</vt:lpstr>
      <vt:lpstr>Template Method Pattern</vt:lpstr>
      <vt:lpstr>Template Method Pattern</vt:lpstr>
      <vt:lpstr>Template Method Pattern</vt:lpstr>
      <vt:lpstr>一个简单的钩子方法 (Hook Method)</vt:lpstr>
      <vt:lpstr>Template Method Pattern</vt:lpstr>
      <vt:lpstr>Template Method Pattern</vt:lpstr>
      <vt:lpstr>Homework 8:</vt:lpstr>
      <vt:lpstr>设计模式的方法 </vt:lpstr>
      <vt:lpstr>PowerPoint 演示文稿</vt:lpstr>
      <vt:lpstr>设计模式的方法</vt:lpstr>
      <vt:lpstr>Iterator－迭代器</vt:lpstr>
      <vt:lpstr>Iterator－迭代器</vt:lpstr>
      <vt:lpstr>Iterator－迭代器</vt:lpstr>
      <vt:lpstr>Iterator－迭代器 </vt:lpstr>
      <vt:lpstr>Iterator－迭代器//Stop here 20240422</vt:lpstr>
      <vt:lpstr>Iterator－迭代器</vt:lpstr>
      <vt:lpstr>Iterator－迭代器</vt:lpstr>
      <vt:lpstr>Iterator－迭代器</vt:lpstr>
      <vt:lpstr>Homework 9:</vt:lpstr>
      <vt:lpstr>Review：Template Method</vt:lpstr>
      <vt:lpstr>Review：Iterator</vt:lpstr>
      <vt:lpstr>PowerPoint 演示文稿</vt:lpstr>
      <vt:lpstr>Factory Method（工厂方法）</vt:lpstr>
      <vt:lpstr>Factory Method（工厂方法）</vt:lpstr>
      <vt:lpstr>PowerPoint 演示文稿</vt:lpstr>
      <vt:lpstr>Factory Method（工厂方法）</vt:lpstr>
      <vt:lpstr>Factory Method</vt:lpstr>
      <vt:lpstr>Factory Method</vt:lpstr>
      <vt:lpstr>Factory Method</vt:lpstr>
      <vt:lpstr>Factory Method</vt:lpstr>
      <vt:lpstr>Factory Method</vt:lpstr>
      <vt:lpstr>Homework 10:</vt:lpstr>
      <vt:lpstr>设计模式的方法</vt:lpstr>
      <vt:lpstr>Prototype</vt:lpstr>
      <vt:lpstr>Prototype（原型）</vt:lpstr>
      <vt:lpstr>Prototype（原型）</vt:lpstr>
      <vt:lpstr>Prototype（原型）</vt:lpstr>
      <vt:lpstr>Prototype</vt:lpstr>
      <vt:lpstr>Prototype</vt:lpstr>
      <vt:lpstr>Prototype</vt:lpstr>
      <vt:lpstr>Homework 11:</vt:lpstr>
      <vt:lpstr>Review： Factory Method</vt:lpstr>
      <vt:lpstr>Review： Prototype</vt:lpstr>
      <vt:lpstr>设计模式的方法</vt:lpstr>
      <vt:lpstr>设计模式的方法</vt:lpstr>
      <vt:lpstr>Builder Pattern</vt:lpstr>
      <vt:lpstr>Builder Pattern</vt:lpstr>
      <vt:lpstr>Builder Pattern</vt:lpstr>
      <vt:lpstr>Builder Pattern//stop 20240424</vt:lpstr>
      <vt:lpstr>Builder Pattern</vt:lpstr>
      <vt:lpstr>Builder Pattern</vt:lpstr>
      <vt:lpstr>Builder Pattern</vt:lpstr>
      <vt:lpstr>Builder Pattern</vt:lpstr>
      <vt:lpstr>Builder Pattern</vt:lpstr>
      <vt:lpstr>Builder Pattern</vt:lpstr>
      <vt:lpstr>Builder Pattern</vt:lpstr>
      <vt:lpstr>Builder Pattern</vt:lpstr>
      <vt:lpstr>Homework 12:</vt:lpstr>
      <vt:lpstr>设计模式的方法</vt:lpstr>
      <vt:lpstr>设计模式的方法</vt:lpstr>
      <vt:lpstr>设计模式的方法</vt:lpstr>
      <vt:lpstr>Abstract Factory Pattern </vt:lpstr>
      <vt:lpstr>Abstract Factory Pattern</vt:lpstr>
      <vt:lpstr>Abstract Factory Pattern</vt:lpstr>
      <vt:lpstr>Abstract Factory Pattern</vt:lpstr>
      <vt:lpstr>Abstract Factory Pattern</vt:lpstr>
      <vt:lpstr>Abstract Factory Pattern</vt:lpstr>
      <vt:lpstr>Abstract Factory Pattern</vt:lpstr>
      <vt:lpstr>Abstract Factory Pattern</vt:lpstr>
      <vt:lpstr>Abstract Factory Pattern</vt:lpstr>
      <vt:lpstr>Abstract Factory Pattern</vt:lpstr>
      <vt:lpstr>PowerPoint 演示文稿</vt:lpstr>
      <vt:lpstr>抽象工厂模式与工厂方法模式的区别</vt:lpstr>
      <vt:lpstr>抽象工厂模式与工厂方法模式的区别(Cont.)</vt:lpstr>
      <vt:lpstr>Abstract Factory Pattern(重复，用于回忆)</vt:lpstr>
      <vt:lpstr>抽象工厂模式与工厂方法模式的区别(Cont.)</vt:lpstr>
      <vt:lpstr>Abstract Factory Pattern</vt:lpstr>
      <vt:lpstr>Homework 13:</vt:lpstr>
      <vt:lpstr>Review： Builder Pattern</vt:lpstr>
      <vt:lpstr>Review： Abstract Factory</vt:lpstr>
      <vt:lpstr>Nonviolent Communication</vt:lpstr>
      <vt:lpstr>Chapter Seven 设计模式</vt:lpstr>
      <vt:lpstr>Bridge Pattern</vt:lpstr>
      <vt:lpstr>Bridge Pattern(另外一种场景)</vt:lpstr>
      <vt:lpstr>Bridge Pattern(另外一种场景)</vt:lpstr>
      <vt:lpstr>Bridge Pattern</vt:lpstr>
      <vt:lpstr>Bridge Pattern</vt:lpstr>
      <vt:lpstr>PowerPoint 演示文稿</vt:lpstr>
      <vt:lpstr>Bridge Pattern</vt:lpstr>
      <vt:lpstr>PowerPoint 演示文稿</vt:lpstr>
      <vt:lpstr>An Example Again：手机品牌与手机软件</vt:lpstr>
      <vt:lpstr>An Example Again：手机品牌与手机软件</vt:lpstr>
      <vt:lpstr>Bridge Pattern</vt:lpstr>
      <vt:lpstr>Bridge Pattern</vt:lpstr>
      <vt:lpstr>Bridge Pattern</vt:lpstr>
      <vt:lpstr>Bridge Pattern</vt:lpstr>
      <vt:lpstr>Bridge Pattern</vt:lpstr>
      <vt:lpstr>Bridge Pattern</vt:lpstr>
      <vt:lpstr>Bridge Pattern</vt:lpstr>
      <vt:lpstr>Bridge Pattern</vt:lpstr>
      <vt:lpstr>Homework 14:</vt:lpstr>
      <vt:lpstr>Chapter Seven 设计模式</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Homework 15:</vt:lpstr>
      <vt:lpstr>Review：  Bridge Pattern</vt:lpstr>
      <vt:lpstr>Review： Decorator Pattern</vt:lpstr>
      <vt:lpstr>Chapter Seven 设计模式</vt:lpstr>
      <vt:lpstr>State Pattern</vt:lpstr>
      <vt:lpstr>State Pattern</vt:lpstr>
      <vt:lpstr>State Pattern</vt:lpstr>
      <vt:lpstr>State Pattern</vt:lpstr>
      <vt:lpstr>PowerPoint 演示文稿</vt:lpstr>
      <vt:lpstr>PowerPoint 演示文稿</vt:lpstr>
      <vt:lpstr>State Pattern</vt:lpstr>
      <vt:lpstr>State Pattern</vt:lpstr>
      <vt:lpstr>State Pattern</vt:lpstr>
      <vt:lpstr>State Pattern</vt:lpstr>
      <vt:lpstr>State Pattern</vt:lpstr>
      <vt:lpstr>State Pattern</vt:lpstr>
      <vt:lpstr>State Pattern</vt:lpstr>
      <vt:lpstr>State Pattern</vt:lpstr>
      <vt:lpstr>PowerPoint 演示文稿</vt:lpstr>
      <vt:lpstr>Chapter Seven 设计模式</vt:lpstr>
      <vt:lpstr>Observer Pattern</vt:lpstr>
      <vt:lpstr>Observer Pattern</vt:lpstr>
      <vt:lpstr>Observer Pattern</vt:lpstr>
      <vt:lpstr>Observer Pattern</vt:lpstr>
      <vt:lpstr>Observer Pattern</vt:lpstr>
      <vt:lpstr>Observer Pattern</vt:lpstr>
      <vt:lpstr>Observer Pattern</vt:lpstr>
      <vt:lpstr>Observer Pattern</vt:lpstr>
      <vt:lpstr>Homework 16:</vt:lpstr>
      <vt:lpstr>Review：  State Pattern</vt:lpstr>
      <vt:lpstr>Review Observer Pattern</vt:lpstr>
      <vt:lpstr>Chapter Seven 设计模式</vt:lpstr>
      <vt:lpstr>Chain of Responsibility</vt:lpstr>
      <vt:lpstr>Chain of Responsibility</vt:lpstr>
      <vt:lpstr>Chain of Responsibility</vt:lpstr>
      <vt:lpstr>Chain of Responsibility</vt:lpstr>
      <vt:lpstr>Chain of Responsibility</vt:lpstr>
      <vt:lpstr>Chain of Responsibility</vt:lpstr>
      <vt:lpstr>Chain of Responsibility</vt:lpstr>
      <vt:lpstr>Chain of Responsibility</vt:lpstr>
      <vt:lpstr>Chain of Responsibility</vt:lpstr>
      <vt:lpstr>Chapter Seven 设计模式</vt:lpstr>
      <vt:lpstr>Façade Pattern</vt:lpstr>
      <vt:lpstr>Façade Pattern</vt:lpstr>
      <vt:lpstr>Facade Pattern</vt:lpstr>
      <vt:lpstr>Facade Pattern</vt:lpstr>
      <vt:lpstr>PowerPoint 演示文稿</vt:lpstr>
      <vt:lpstr>Facade Pattern</vt:lpstr>
      <vt:lpstr>Facade Pattern</vt:lpstr>
      <vt:lpstr>Facade Pattern</vt:lpstr>
      <vt:lpstr>Facade Pattern：EG  Again </vt:lpstr>
      <vt:lpstr>Facade Pattern：EG  Again</vt:lpstr>
      <vt:lpstr>Facade Pattern</vt:lpstr>
      <vt:lpstr>Facade Pattern</vt:lpstr>
      <vt:lpstr>Homework 17：</vt:lpstr>
      <vt:lpstr>PowerPoint 演示文稿</vt:lpstr>
      <vt:lpstr>Review：  CoR Pattern</vt:lpstr>
      <vt:lpstr>Review：  Facade Pattern</vt:lpstr>
      <vt:lpstr>Chapter Seven 设计模式</vt:lpstr>
      <vt:lpstr>Proxy Pattern</vt:lpstr>
      <vt:lpstr>Proxy Pattern</vt:lpstr>
      <vt:lpstr>Proxy Pattern</vt:lpstr>
      <vt:lpstr>Proxy Pattern</vt:lpstr>
      <vt:lpstr>Proxy Pattern</vt:lpstr>
      <vt:lpstr>Proxy Pattern</vt:lpstr>
      <vt:lpstr>Proxy Pattern</vt:lpstr>
      <vt:lpstr>Proxy Pattern</vt:lpstr>
      <vt:lpstr>Proxy Pattern</vt:lpstr>
      <vt:lpstr>Proxy Pattern</vt:lpstr>
      <vt:lpstr>Strategy Pattern</vt:lpstr>
      <vt:lpstr>Strategy Pattern</vt:lpstr>
      <vt:lpstr>Strategy Pattern</vt:lpstr>
      <vt:lpstr>Strategy Pattern</vt:lpstr>
      <vt:lpstr>Strategy Pattern</vt:lpstr>
      <vt:lpstr>PowerPoint 演示文稿</vt:lpstr>
      <vt:lpstr>Strategy Pattern</vt:lpstr>
      <vt:lpstr>Strategy Pattern</vt:lpstr>
      <vt:lpstr>Strategy Pattern</vt:lpstr>
      <vt:lpstr>PowerPoint 演示文稿</vt:lpstr>
      <vt:lpstr>Strategy Pattern</vt:lpstr>
      <vt:lpstr>Strategy Pattern</vt:lpstr>
      <vt:lpstr>Strategy Pattern</vt:lpstr>
      <vt:lpstr>Strategy Pattern</vt:lpstr>
      <vt:lpstr>Strategy Pattern</vt:lpstr>
      <vt:lpstr>Strategy Pattern</vt:lpstr>
      <vt:lpstr>Homework 18：</vt:lpstr>
      <vt:lpstr>Chapter Seven 设计模式</vt:lpstr>
      <vt:lpstr>Composite Pattern</vt:lpstr>
      <vt:lpstr>Composite Pattern</vt:lpstr>
      <vt:lpstr>Composite Pattern</vt:lpstr>
      <vt:lpstr>Composite Pattern</vt:lpstr>
      <vt:lpstr>Composite Pattern</vt:lpstr>
      <vt:lpstr>Composite Pattern</vt:lpstr>
      <vt:lpstr>Composite Pattern</vt:lpstr>
      <vt:lpstr>Homework 19：</vt:lpstr>
      <vt:lpstr>Chapter Seven 设计模式  </vt:lpstr>
      <vt:lpstr>Memento Pattern</vt:lpstr>
      <vt:lpstr>Memento Pattern</vt:lpstr>
      <vt:lpstr>Memento Pattern</vt:lpstr>
      <vt:lpstr>Memento Pattern</vt:lpstr>
      <vt:lpstr>Memento Pattern</vt:lpstr>
      <vt:lpstr>PowerPoint 演示文稿</vt:lpstr>
      <vt:lpstr>Memento Pattern</vt:lpstr>
      <vt:lpstr>Memento Pattern</vt:lpstr>
      <vt:lpstr>Memento Pattern</vt:lpstr>
      <vt:lpstr>Memento Pattern</vt:lpstr>
      <vt:lpstr>Review：  Strategy Pattern</vt:lpstr>
      <vt:lpstr>Review：  Composite Pattern</vt:lpstr>
      <vt:lpstr>Review：  Memento Pattern</vt:lpstr>
      <vt:lpstr>Chapter Seven 设计模式</vt:lpstr>
      <vt:lpstr>Mediator Pattern</vt:lpstr>
      <vt:lpstr>Mediator Pattern</vt:lpstr>
      <vt:lpstr>Mediator Pattern</vt:lpstr>
      <vt:lpstr>Mediator Pattern</vt:lpstr>
      <vt:lpstr>Mediator Pattern</vt:lpstr>
      <vt:lpstr>Mediator Pattern</vt:lpstr>
      <vt:lpstr>Mediator Pattern</vt:lpstr>
      <vt:lpstr>Mediator Pattern</vt:lpstr>
      <vt:lpstr>Mediator Pattern</vt:lpstr>
      <vt:lpstr>Mediator Pattern</vt:lpstr>
      <vt:lpstr>PowerPoint 演示文稿</vt:lpstr>
      <vt:lpstr>Chapter Seven 设计模式</vt:lpstr>
      <vt:lpstr>Flyweight Pattern</vt:lpstr>
      <vt:lpstr>Flyweight Pattern</vt:lpstr>
      <vt:lpstr>Flyweight Pattern</vt:lpstr>
      <vt:lpstr>Flyweight Pattern</vt:lpstr>
      <vt:lpstr>Flyweight Pattern</vt:lpstr>
      <vt:lpstr>Flyweight Pattern</vt:lpstr>
      <vt:lpstr>Flyweight Pattern</vt:lpstr>
      <vt:lpstr>Chapter Seven 设计模式</vt:lpstr>
      <vt:lpstr>Command Pattern</vt:lpstr>
      <vt:lpstr>Command Pattern</vt:lpstr>
      <vt:lpstr>Command Pattern</vt:lpstr>
      <vt:lpstr>Command Pattern</vt:lpstr>
      <vt:lpstr>Command Pattern</vt:lpstr>
      <vt:lpstr>Command Pattern</vt:lpstr>
      <vt:lpstr>Command Pattern</vt:lpstr>
      <vt:lpstr>Command Pattern</vt:lpstr>
      <vt:lpstr>Command Pattern</vt:lpstr>
      <vt:lpstr>Chapter Seven 设计模式</vt:lpstr>
      <vt:lpstr>Interpreter Pattern</vt:lpstr>
      <vt:lpstr>Interpreter Pattern</vt:lpstr>
      <vt:lpstr>Interpreter Pattern </vt:lpstr>
      <vt:lpstr>Interpreter Pattern</vt:lpstr>
      <vt:lpstr>Interpreter Pattern</vt:lpstr>
      <vt:lpstr>Interpreter Pattern    EG： </vt:lpstr>
      <vt:lpstr>PowerPoint 演示文稿</vt:lpstr>
      <vt:lpstr>Interpreter Pattern</vt:lpstr>
      <vt:lpstr>Interpreter Pattern</vt:lpstr>
      <vt:lpstr>Interpreter Pattern</vt:lpstr>
      <vt:lpstr>Interpreter Pattern</vt:lpstr>
      <vt:lpstr>Chapter Seven 设计模式</vt:lpstr>
      <vt:lpstr>Chapter Seven 设计模式</vt:lpstr>
      <vt:lpstr>Visitor Pattern </vt:lpstr>
      <vt:lpstr>Visitor Pattern </vt:lpstr>
      <vt:lpstr>Visitor Pattern</vt:lpstr>
      <vt:lpstr>Visitor Pattern </vt:lpstr>
      <vt:lpstr>Visitor Pattern</vt:lpstr>
      <vt:lpstr>Visitor Pattern</vt:lpstr>
      <vt:lpstr>Visitor Pattern</vt:lpstr>
      <vt:lpstr>Visitor Pattern</vt:lpstr>
      <vt:lpstr>Visitor Pattern</vt:lpstr>
      <vt:lpstr>Review：  Mediator Pattern</vt:lpstr>
      <vt:lpstr>Review：  Flyweight Pattern</vt:lpstr>
      <vt:lpstr>Review：  Command Pattern</vt:lpstr>
      <vt:lpstr>Review：  Interpreter Pattern</vt:lpstr>
      <vt:lpstr>Review：  Visitor Pattern</vt:lpstr>
      <vt:lpstr>设计模式总结</vt:lpstr>
      <vt:lpstr>设计模式总结：创建型模式 </vt:lpstr>
      <vt:lpstr>设计模式总结：结构型模式 </vt:lpstr>
      <vt:lpstr>设计模式总结：行为型模式</vt:lpstr>
      <vt:lpstr>设计模式总结</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GUMP</dc:creator>
  <cp:lastModifiedBy>wangbz@xmu.edu.cn</cp:lastModifiedBy>
  <cp:revision>4124</cp:revision>
  <cp:lastPrinted>2017-05-23T01:03:28Z</cp:lastPrinted>
  <dcterms:created xsi:type="dcterms:W3CDTF">2016-05-25T14:04:48Z</dcterms:created>
  <dcterms:modified xsi:type="dcterms:W3CDTF">2024-04-24T02:01:51Z</dcterms:modified>
</cp:coreProperties>
</file>